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Default Extension="jp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 Id="rId67" Type="http://schemas.openxmlformats.org/officeDocument/2006/relationships/slide" Target="slides/slide61.xml"/><Relationship Id="rId68" Type="http://schemas.openxmlformats.org/officeDocument/2006/relationships/slide" Target="slides/slide62.xml"/><Relationship Id="rId69" Type="http://schemas.openxmlformats.org/officeDocument/2006/relationships/slide" Target="slides/slide63.xml"/><Relationship Id="rId70" Type="http://schemas.openxmlformats.org/officeDocument/2006/relationships/slide" Target="slides/slide64.xml"/><Relationship Id="rId71" Type="http://schemas.openxmlformats.org/officeDocument/2006/relationships/slide" Target="slides/slide65.xml"/><Relationship Id="rId72" Type="http://schemas.openxmlformats.org/officeDocument/2006/relationships/slide" Target="slides/slide66.xml"/><Relationship Id="rId73" Type="http://schemas.openxmlformats.org/officeDocument/2006/relationships/slide" Target="slides/slide67.xml"/><Relationship Id="rId74" Type="http://schemas.openxmlformats.org/officeDocument/2006/relationships/slide" Target="slides/slide68.xml"/><Relationship Id="rId75" Type="http://schemas.openxmlformats.org/officeDocument/2006/relationships/slide" Target="slides/slide69.xml"/><Relationship Id="rId76" Type="http://schemas.openxmlformats.org/officeDocument/2006/relationships/slide" Target="slides/slide70.xml"/><Relationship Id="rId77" Type="http://schemas.openxmlformats.org/officeDocument/2006/relationships/slide" Target="slides/slide71.xml"/><Relationship Id="rId78" Type="http://schemas.openxmlformats.org/officeDocument/2006/relationships/slide" Target="slides/slide72.xml"/><Relationship Id="rId79" Type="http://schemas.openxmlformats.org/officeDocument/2006/relationships/slide" Target="slides/slide73.xml"/><Relationship Id="rId80" Type="http://schemas.openxmlformats.org/officeDocument/2006/relationships/slide" Target="slides/slide74.xml"/><Relationship Id="rId81" Type="http://schemas.openxmlformats.org/officeDocument/2006/relationships/slide" Target="slides/slide75.xml"/><Relationship Id="rId82" Type="http://schemas.openxmlformats.org/officeDocument/2006/relationships/slide" Target="slides/slide76.xml"/><Relationship Id="rId83" Type="http://schemas.openxmlformats.org/officeDocument/2006/relationships/slide" Target="slides/slide77.xml"/><Relationship Id="rId84" Type="http://schemas.openxmlformats.org/officeDocument/2006/relationships/slide" Target="slides/slide78.xml"/><Relationship Id="rId85" Type="http://schemas.openxmlformats.org/officeDocument/2006/relationships/slide" Target="slides/slide79.xml"/><Relationship Id="rId86" Type="http://schemas.openxmlformats.org/officeDocument/2006/relationships/slide" Target="slides/slide80.xml"/><Relationship Id="rId87" Type="http://schemas.openxmlformats.org/officeDocument/2006/relationships/slide" Target="slides/slide81.xml"/><Relationship Id="rId88" Type="http://schemas.openxmlformats.org/officeDocument/2006/relationships/slide" Target="slides/slide82.xml"/><Relationship Id="rId89" Type="http://schemas.openxmlformats.org/officeDocument/2006/relationships/slide" Target="slides/slide83.xml"/><Relationship Id="rId90" Type="http://schemas.openxmlformats.org/officeDocument/2006/relationships/slide" Target="slides/slide84.xml"/><Relationship Id="rId91" Type="http://schemas.openxmlformats.org/officeDocument/2006/relationships/slide" Target="slides/slide85.xml"/><Relationship Id="rId92" Type="http://schemas.openxmlformats.org/officeDocument/2006/relationships/slide" Target="slides/slide86.xml"/><Relationship Id="rId93" Type="http://schemas.openxmlformats.org/officeDocument/2006/relationships/slide" Target="slides/slide87.xml"/><Relationship Id="rId94" Type="http://schemas.openxmlformats.org/officeDocument/2006/relationships/slide" Target="slides/slide88.xml"/><Relationship Id="rId95" Type="http://schemas.openxmlformats.org/officeDocument/2006/relationships/slide" Target="slides/slide89.xml"/><Relationship Id="rId96" Type="http://schemas.openxmlformats.org/officeDocument/2006/relationships/slide" Target="slides/slide90.xml"/><Relationship Id="rId97" Type="http://schemas.openxmlformats.org/officeDocument/2006/relationships/slide" Target="slides/slide91.xml"/><Relationship Id="rId98" Type="http://schemas.openxmlformats.org/officeDocument/2006/relationships/slide" Target="slides/slide92.xml"/><Relationship Id="rId99" Type="http://schemas.openxmlformats.org/officeDocument/2006/relationships/slide" Target="slides/slide93.xml"/><Relationship Id="rId100" Type="http://schemas.openxmlformats.org/officeDocument/2006/relationships/slide" Target="slides/slide94.xml"/><Relationship Id="rId101" Type="http://schemas.openxmlformats.org/officeDocument/2006/relationships/slide" Target="slides/slide95.xml"/><Relationship Id="rId102" Type="http://schemas.openxmlformats.org/officeDocument/2006/relationships/slide" Target="slides/slide96.xml"/><Relationship Id="rId103" Type="http://schemas.openxmlformats.org/officeDocument/2006/relationships/slide" Target="slides/slide97.xml"/><Relationship Id="rId104" Type="http://schemas.openxmlformats.org/officeDocument/2006/relationships/slide" Target="slides/slide98.xml"/><Relationship Id="rId105" Type="http://schemas.openxmlformats.org/officeDocument/2006/relationships/slide" Target="slides/slide99.xml"/><Relationship Id="rId106" Type="http://schemas.openxmlformats.org/officeDocument/2006/relationships/slide" Target="slides/slide10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3d6523b62ba32ba2.png"/>
  <Relationship Id="rId3" Type="http://schemas.openxmlformats.org/officeDocument/2006/relationships/image" Target="../media/image_6722fc794f1d57de.pn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1d63b0ef8516c02f.jpg"/>
  <Relationship Id="rId3" Type="http://schemas.openxmlformats.org/officeDocument/2006/relationships/image" Target="../media/image_3870edd38d3637af.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74748baad7db56c1.jpg"/>
  <Relationship Id="rId3" Type="http://schemas.openxmlformats.org/officeDocument/2006/relationships/image" Target="../media/image_21a4737058d05790.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380ab018a4b351c3.jpg"/>
  <Relationship Id="rId3" Type="http://schemas.openxmlformats.org/officeDocument/2006/relationships/image" Target="../media/image_aa50fcc2b493acb4.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3f7ce8bd33bc26e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57267edd64d32e24.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e3298bcc5a96a9b1.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acec01d1794de440.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14e565248b34d46a.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556f7e3fa77750a.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44a05bfdc90539c5.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ec8469ca725d0056.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1f20f2a0e05313bf.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c73c20c64ae40341.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acec01d1794de440.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dec7c3447786df72.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47b71022e9f94243.png"/>
  <Relationship Id="rId3" Type="http://schemas.openxmlformats.org/officeDocument/2006/relationships/image" Target="../media/image_0e7c69717493de1e.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cf9f3835efdae6a7.pn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d936e2083db08cb4.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c77e7c80ab3564ec.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7e1e2c7325573eff.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7e222f7070eedcb7.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0B2E33"/>
          </a:solidFill>
          <a:ln>
            <a:noFill/>
          </a:ln>
        </p:spPr>
      </p:sp>
      <p:pic>
        <p:nvPicPr>
          <p:cNvPr id="3" name="Image 3"/>
          <p:cNvPicPr>
            <a:picLocks noChangeAspect="1"/>
          </p:cNvPicPr>
          <p:nvPr/>
        </p:nvPicPr>
        <p:blipFill>
          <a:blip r:embed="rId2"/>
          <a:stretch>
            <a:fillRect/>
          </a:stretch>
        </p:blipFill>
        <p:spPr>
          <a:xfrm>
            <a:off x="0" y="0"/>
            <a:ext cx="12192000" cy="6858000"/>
          </a:xfrm>
          <a:prstGeom prst="rect">
            <a:avLst/>
          </a:prstGeom>
        </p:spPr>
      </p:pic>
      <p:sp>
        <p:nvSpPr>
          <p:cNvPr id="4" name="Rectangle 4"/>
          <p:cNvSpPr/>
          <p:nvPr/>
        </p:nvSpPr>
        <p:spPr>
          <a:xfrm>
            <a:off x="0" y="0"/>
            <a:ext cx="12192000" cy="6858000"/>
          </a:xfrm>
          <a:prstGeom prst="rect">
            <a:avLst/>
          </a:prstGeom>
          <a:solidFill>
            <a:srgbClr val="0B2E33">
              <a:alpha val="62000"/>
            </a:srgbClr>
          </a:solidFill>
          <a:ln>
            <a:noFill/>
          </a:ln>
        </p:spPr>
      </p:sp>
      <p:sp>
        <p:nvSpPr>
          <p:cNvPr id="5" name="Rectangle 5"/>
          <p:cNvSpPr/>
          <p:nvPr/>
        </p:nvSpPr>
        <p:spPr>
          <a:xfrm>
            <a:off x="762000" y="1352550"/>
            <a:ext cx="1905000" cy="381000"/>
          </a:xfrm>
          <a:prstGeom prst="rect">
            <a:avLst/>
          </a:prstGeom>
          <a:solidFill>
            <a:srgbClr val="47BCC6"/>
          </a:solidFill>
          <a:ln>
            <a:noFill/>
          </a:ln>
        </p:spPr>
      </p:sp>
      <p:sp>
        <p:nvSpPr>
          <p:cNvPr id="6" name="TextBox 6"/>
          <p:cNvSpPr txBox="1"/>
          <p:nvPr/>
        </p:nvSpPr>
        <p:spPr>
          <a:xfrm>
            <a:off x="964311" y="1465421"/>
            <a:ext cx="1238698" cy="278702"/>
          </a:xfrm>
          <a:prstGeom prst="rect">
            <a:avLst/>
          </a:prstGeom>
          <a:noFill/>
          <a:ln>
            <a:noFill/>
          </a:ln>
        </p:spPr>
        <p:txBody>
          <a:bodyPr wrap="none" lIns="0" tIns="0" rIns="0" bIns="0" anchor="t" anchorCtr="0">
            <a:spAutoFit/>
          </a:bodyPr>
          <a:lstStyle/>
          <a:p>
            <a:pPr algn="l"/>
            <a:r>
              <a:rPr lang="en-US" sz="1420" b="1" spc="150" dirty="0">
                <a:solidFill>
                  <a:srgbClr val="FFFFFF"/>
                </a:solidFill>
                <a:latin typeface="Zen Kaku Gothic New"/>
                <a:ea typeface="Zen Kaku Gothic New"/>
                <a:cs typeface="Zen Kaku Gothic New"/>
              </a:rPr>
              <a:t>TRAINING</a:t>
            </a:r>
          </a:p>
        </p:txBody>
      </p:sp>
      <p:sp>
        <p:nvSpPr>
          <p:cNvPr id="7" name="TextBox 7"/>
          <p:cNvSpPr txBox="1"/>
          <p:nvPr/>
        </p:nvSpPr>
        <p:spPr>
          <a:xfrm>
            <a:off x="742950" y="2594610"/>
            <a:ext cx="10113759" cy="819150"/>
          </a:xfrm>
          <a:prstGeom prst="rect">
            <a:avLst/>
          </a:prstGeom>
          <a:noFill/>
          <a:ln>
            <a:noFill/>
          </a:ln>
        </p:spPr>
        <p:txBody>
          <a:bodyPr wrap="none" lIns="0" tIns="0" rIns="0" bIns="0" anchor="t" anchorCtr="0">
            <a:spAutoFit/>
          </a:bodyPr>
          <a:lstStyle/>
          <a:p>
            <a:pPr algn="l"/>
            <a:r>
              <a:rPr lang="zh-CN" sz="4200" b="1" dirty="0">
                <a:solidFill>
                  <a:srgbClr val="FFFFFF"/>
                </a:solidFill>
                <a:latin typeface="Zen Kaku Gothic New"/>
                <a:ea typeface="Zen Kaku Gothic New"/>
                <a:cs typeface="Zen Kaku Gothic New"/>
              </a:rPr>
              <a:t>生成AIプログラミング入門編</a:t>
            </a:r>
          </a:p>
        </p:txBody>
      </p:sp>
      <p:sp>
        <p:nvSpPr>
          <p:cNvPr id="8" name="TextBox 8"/>
          <p:cNvSpPr txBox="1"/>
          <p:nvPr/>
        </p:nvSpPr>
        <p:spPr>
          <a:xfrm>
            <a:off x="749046" y="3420428"/>
            <a:ext cx="7744129" cy="498729"/>
          </a:xfrm>
          <a:prstGeom prst="rect">
            <a:avLst/>
          </a:prstGeom>
          <a:noFill/>
          <a:ln>
            <a:noFill/>
          </a:ln>
        </p:spPr>
        <p:txBody>
          <a:bodyPr wrap="none" lIns="0" tIns="0" rIns="0" bIns="0" anchor="t" anchorCtr="0">
            <a:spAutoFit/>
          </a:bodyPr>
          <a:lstStyle/>
          <a:p>
            <a:pPr algn="l"/>
            <a:r>
              <a:rPr lang="zh-CN" sz="2550" b="1" dirty="0">
                <a:solidFill>
                  <a:srgbClr val="A3DDE3"/>
                </a:solidFill>
                <a:latin typeface="Zen Kaku Gothic New"/>
                <a:ea typeface="Zen Kaku Gothic New"/>
                <a:cs typeface="Zen Kaku Gothic New"/>
              </a:rPr>
              <a:t>VS Code と Claude Code で手を動かす</a:t>
            </a:r>
          </a:p>
        </p:txBody>
      </p:sp>
      <p:sp>
        <p:nvSpPr>
          <p:cNvPr id="9" name="Rectangle 9"/>
          <p:cNvSpPr/>
          <p:nvPr/>
        </p:nvSpPr>
        <p:spPr>
          <a:xfrm>
            <a:off x="762000" y="3981450"/>
            <a:ext cx="5715000" cy="28575"/>
          </a:xfrm>
          <a:prstGeom prst="rect">
            <a:avLst/>
          </a:prstGeom>
          <a:solidFill>
            <a:srgbClr val="47BCC6"/>
          </a:solidFill>
          <a:ln>
            <a:noFill/>
          </a:ln>
        </p:spPr>
      </p:sp>
      <p:sp>
        <p:nvSpPr>
          <p:cNvPr id="10" name="TextBox 10"/>
          <p:cNvSpPr txBox="1"/>
          <p:nvPr/>
        </p:nvSpPr>
        <p:spPr>
          <a:xfrm>
            <a:off x="753999" y="4287679"/>
            <a:ext cx="2083260" cy="308039"/>
          </a:xfrm>
          <a:prstGeom prst="rect">
            <a:avLst/>
          </a:prstGeom>
          <a:noFill/>
          <a:ln>
            <a:noFill/>
          </a:ln>
        </p:spPr>
        <p:txBody>
          <a:bodyPr wrap="none" lIns="0" tIns="0" rIns="0" bIns="0" anchor="t" anchorCtr="0">
            <a:spAutoFit/>
          </a:bodyPr>
          <a:lstStyle/>
          <a:p>
            <a:pPr algn="l"/>
            <a:r>
              <a:rPr lang="zh-CN" sz="1580" dirty="0">
                <a:solidFill>
                  <a:srgbClr val="E6E6E6"/>
                </a:solidFill>
                <a:latin typeface="Zen Kaku Gothic New"/>
                <a:ea typeface="Zen Kaku Gothic New"/>
                <a:cs typeface="Zen Kaku Gothic New"/>
              </a:rPr>
              <a:t>研修教材 全240分</a:t>
            </a:r>
          </a:p>
        </p:txBody>
      </p:sp>
      <p:sp>
        <p:nvSpPr>
          <p:cNvPr id="11" name="Rectangle 11"/>
          <p:cNvSpPr/>
          <p:nvPr/>
        </p:nvSpPr>
        <p:spPr>
          <a:xfrm>
            <a:off x="0" y="5676900"/>
            <a:ext cx="12192000" cy="1181100"/>
          </a:xfrm>
          <a:prstGeom prst="rect">
            <a:avLst/>
          </a:prstGeom>
          <a:solidFill>
            <a:srgbClr val="FFFFFF"/>
          </a:solidFill>
          <a:ln>
            <a:noFill/>
          </a:ln>
        </p:spPr>
      </p:sp>
      <p:pic>
        <p:nvPicPr>
          <p:cNvPr id="12" name="Image 12"/>
          <p:cNvPicPr>
            <a:picLocks noChangeAspect="1"/>
          </p:cNvPicPr>
          <p:nvPr/>
        </p:nvPicPr>
        <p:blipFill>
          <a:blip r:embed="rId3"/>
          <a:stretch>
            <a:fillRect/>
          </a:stretch>
        </p:blipFill>
        <p:spPr>
          <a:xfrm>
            <a:off x="762000" y="5905500"/>
            <a:ext cx="2057400" cy="533400"/>
          </a:xfrm>
          <a:prstGeom prst="rect">
            <a:avLst/>
          </a:prstGeom>
        </p:spPr>
      </p:pic>
      <p:sp>
        <p:nvSpPr>
          <p:cNvPr id="13" name="TextBox 13"/>
          <p:cNvSpPr txBox="1"/>
          <p:nvPr/>
        </p:nvSpPr>
        <p:spPr>
          <a:xfrm>
            <a:off x="8664653" y="6521291"/>
            <a:ext cx="292250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Copyright © Givery, Inc. All rights reserved</a:t>
            </a:r>
          </a:p>
        </p:txBody>
      </p:sp>
    </p:spTree>
  </p:cSld>
  <p:clrMapOvr>
    <a:masterClrMapping/>
  </p:clrMapOvr>
  <p:transition xmlns:p14="http://schemas.microsoft.com/office/powerpoint/2010/main" p14:dur="40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C60000"/>
          </a:solidFill>
          <a:ln>
            <a:noFill/>
          </a:ln>
        </p:spPr>
      </p:sp>
      <p:sp>
        <p:nvSpPr>
          <p:cNvPr id="4" name="Rectangle 4"/>
          <p:cNvSpPr/>
          <p:nvPr/>
        </p:nvSpPr>
        <p:spPr>
          <a:xfrm>
            <a:off x="457200" y="495300"/>
            <a:ext cx="1143000" cy="457200"/>
          </a:xfrm>
          <a:prstGeom prst="roundRect">
            <a:avLst>
              <a:gd name="adj" fmla="val 16667"/>
            </a:avLst>
          </a:prstGeom>
          <a:solidFill>
            <a:srgbClr val="C6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質問</a:t>
            </a:r>
          </a:p>
        </p:txBody>
      </p:sp>
      <p:sp>
        <p:nvSpPr>
          <p:cNvPr id="6" name="TextBox 6"/>
          <p:cNvSpPr txBox="1"/>
          <p:nvPr/>
        </p:nvSpPr>
        <p:spPr>
          <a:xfrm>
            <a:off x="1989201" y="641509"/>
            <a:ext cx="564590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AIが出すものと人が決めるもの</a:t>
            </a:r>
          </a:p>
        </p:txBody>
      </p:sp>
      <p:sp>
        <p:nvSpPr>
          <p:cNvPr id="7" name="Rectangle 7"/>
          <p:cNvSpPr/>
          <p:nvPr/>
        </p:nvSpPr>
        <p:spPr>
          <a:xfrm>
            <a:off x="2000250" y="1028700"/>
            <a:ext cx="9582150" cy="19050"/>
          </a:xfrm>
          <a:prstGeom prst="rect">
            <a:avLst/>
          </a:prstGeom>
          <a:solidFill>
            <a:srgbClr val="C60000"/>
          </a:solidFill>
          <a:ln>
            <a:noFill/>
          </a:ln>
        </p:spPr>
      </p:sp>
      <p:sp>
        <p:nvSpPr>
          <p:cNvPr id="8" name="TextBox 8"/>
          <p:cNvSpPr txBox="1"/>
          <p:nvPr/>
        </p:nvSpPr>
        <p:spPr>
          <a:xfrm>
            <a:off x="597408" y="1322070"/>
            <a:ext cx="10710520" cy="469392"/>
          </a:xfrm>
          <a:prstGeom prst="rect">
            <a:avLst/>
          </a:prstGeom>
          <a:noFill/>
          <a:ln>
            <a:noFill/>
          </a:ln>
        </p:spPr>
        <p:txBody>
          <a:bodyPr wrap="none" lIns="0" tIns="0" rIns="0" bIns="0" anchor="t" anchorCtr="0">
            <a:spAutoFit/>
          </a:bodyPr>
          <a:lstStyle/>
          <a:p>
            <a:pPr algn="l"/>
            <a:r>
              <a:rPr lang="zh-CN" sz="2400" b="1" dirty="0">
                <a:solidFill>
                  <a:srgbClr val="000000"/>
                </a:solidFill>
                <a:latin typeface="Zen Kaku Gothic New"/>
                <a:ea typeface="Zen Kaku Gothic New"/>
                <a:cs typeface="Zen Kaku Gothic New"/>
              </a:rPr>
              <a:t>AIは案を速く出しますが、</a:t>
            </a:r>
            <a:r>
              <a:rPr lang="zh-CN" sz="2400" b="1" dirty="0">
                <a:solidFill>
                  <a:srgbClr val="264DBF"/>
                </a:solidFill>
                <a:latin typeface="Zen Kaku Gothic New"/>
                <a:ea typeface="Zen Kaku Gothic New"/>
                <a:cs typeface="Zen Kaku Gothic New"/>
              </a:rPr>
              <a:t>採否を決める</a:t>
            </a:r>
            <a:r>
              <a:rPr lang="zh-CN" sz="2400" b="1" dirty="0">
                <a:solidFill>
                  <a:srgbClr val="000000"/>
                </a:solidFill>
                <a:latin typeface="Zen Kaku Gothic New"/>
                <a:ea typeface="Zen Kaku Gothic New"/>
                <a:cs typeface="Zen Kaku Gothic New"/>
              </a:rPr>
              <a:t>のは人です。</a:t>
            </a:r>
          </a:p>
        </p:txBody>
      </p:sp>
      <p:sp>
        <p:nvSpPr>
          <p:cNvPr id="9" name="Rectangle 9"/>
          <p:cNvSpPr/>
          <p:nvPr/>
        </p:nvSpPr>
        <p:spPr>
          <a:xfrm>
            <a:off x="609600" y="2095500"/>
            <a:ext cx="5334000" cy="3333750"/>
          </a:xfrm>
          <a:prstGeom prst="roundRect">
            <a:avLst>
              <a:gd name="adj" fmla="val 2857"/>
            </a:avLst>
          </a:prstGeom>
          <a:solidFill>
            <a:srgbClr val="F3F3F3"/>
          </a:solidFill>
          <a:ln>
            <a:noFill/>
          </a:ln>
        </p:spPr>
      </p:sp>
      <p:sp>
        <p:nvSpPr>
          <p:cNvPr id="10" name="Rectangle 10"/>
          <p:cNvSpPr/>
          <p:nvPr/>
        </p:nvSpPr>
        <p:spPr>
          <a:xfrm>
            <a:off x="609600" y="2095500"/>
            <a:ext cx="5334000" cy="514350"/>
          </a:xfrm>
          <a:prstGeom prst="roundRect">
            <a:avLst>
              <a:gd name="adj" fmla="val 18519"/>
            </a:avLst>
          </a:prstGeom>
          <a:solidFill>
            <a:srgbClr val="999999"/>
          </a:solidFill>
          <a:ln>
            <a:noFill/>
          </a:ln>
        </p:spPr>
      </p:sp>
      <p:sp>
        <p:nvSpPr>
          <p:cNvPr id="11" name="TextBox 11"/>
          <p:cNvSpPr txBox="1"/>
          <p:nvPr/>
        </p:nvSpPr>
        <p:spPr>
          <a:xfrm>
            <a:off x="868299" y="2268379"/>
            <a:ext cx="1736117"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AIが出すもの</a:t>
            </a:r>
          </a:p>
        </p:txBody>
      </p:sp>
      <p:sp>
        <p:nvSpPr>
          <p:cNvPr id="12" name="Ellipse 12"/>
          <p:cNvSpPr/>
          <p:nvPr/>
        </p:nvSpPr>
        <p:spPr>
          <a:xfrm>
            <a:off x="866775" y="2867025"/>
            <a:ext cx="95250" cy="95250"/>
          </a:xfrm>
          <a:prstGeom prst="ellipse">
            <a:avLst/>
          </a:prstGeom>
          <a:solidFill>
            <a:srgbClr val="999999"/>
          </a:solidFill>
          <a:ln>
            <a:noFill/>
          </a:ln>
        </p:spPr>
      </p:sp>
      <p:sp>
        <p:nvSpPr>
          <p:cNvPr id="13" name="TextBox 13"/>
          <p:cNvSpPr txBox="1"/>
          <p:nvPr/>
        </p:nvSpPr>
        <p:spPr>
          <a:xfrm>
            <a:off x="1096899" y="2801779"/>
            <a:ext cx="2876360"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動くコードの案を数分で</a:t>
            </a:r>
          </a:p>
        </p:txBody>
      </p:sp>
      <p:sp>
        <p:nvSpPr>
          <p:cNvPr id="14" name="Ellipse 14"/>
          <p:cNvSpPr/>
          <p:nvPr/>
        </p:nvSpPr>
        <p:spPr>
          <a:xfrm>
            <a:off x="866775" y="3495675"/>
            <a:ext cx="95250" cy="95250"/>
          </a:xfrm>
          <a:prstGeom prst="ellipse">
            <a:avLst/>
          </a:prstGeom>
          <a:solidFill>
            <a:srgbClr val="999999"/>
          </a:solidFill>
          <a:ln>
            <a:noFill/>
          </a:ln>
        </p:spPr>
      </p:sp>
      <p:sp>
        <p:nvSpPr>
          <p:cNvPr id="15" name="TextBox 15"/>
          <p:cNvSpPr txBox="1"/>
          <p:nvPr/>
        </p:nvSpPr>
        <p:spPr>
          <a:xfrm>
            <a:off x="1096899" y="3430429"/>
            <a:ext cx="2876360"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抜けの指摘と別案の提示</a:t>
            </a:r>
          </a:p>
        </p:txBody>
      </p:sp>
      <p:sp>
        <p:nvSpPr>
          <p:cNvPr id="16" name="Ellipse 16"/>
          <p:cNvSpPr/>
          <p:nvPr/>
        </p:nvSpPr>
        <p:spPr>
          <a:xfrm>
            <a:off x="866775" y="4124325"/>
            <a:ext cx="95250" cy="95250"/>
          </a:xfrm>
          <a:prstGeom prst="ellipse">
            <a:avLst/>
          </a:prstGeom>
          <a:solidFill>
            <a:srgbClr val="999999"/>
          </a:solidFill>
          <a:ln>
            <a:noFill/>
          </a:ln>
        </p:spPr>
      </p:sp>
      <p:sp>
        <p:nvSpPr>
          <p:cNvPr id="17" name="TextBox 17"/>
          <p:cNvSpPr txBox="1"/>
          <p:nvPr/>
        </p:nvSpPr>
        <p:spPr>
          <a:xfrm>
            <a:off x="1096899" y="4059079"/>
            <a:ext cx="2876360"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手順書やテストの下書き</a:t>
            </a:r>
          </a:p>
        </p:txBody>
      </p:sp>
      <p:sp>
        <p:nvSpPr>
          <p:cNvPr id="18" name="Ellipse 18"/>
          <p:cNvSpPr/>
          <p:nvPr/>
        </p:nvSpPr>
        <p:spPr>
          <a:xfrm>
            <a:off x="866775" y="4752975"/>
            <a:ext cx="95250" cy="95250"/>
          </a:xfrm>
          <a:prstGeom prst="ellipse">
            <a:avLst/>
          </a:prstGeom>
          <a:solidFill>
            <a:srgbClr val="999999"/>
          </a:solidFill>
          <a:ln>
            <a:noFill/>
          </a:ln>
        </p:spPr>
      </p:sp>
      <p:sp>
        <p:nvSpPr>
          <p:cNvPr id="19" name="TextBox 19"/>
          <p:cNvSpPr txBox="1"/>
          <p:nvPr/>
        </p:nvSpPr>
        <p:spPr>
          <a:xfrm>
            <a:off x="1096899" y="4687729"/>
            <a:ext cx="2616327"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知らない書き方の説明</a:t>
            </a:r>
          </a:p>
        </p:txBody>
      </p:sp>
      <p:sp>
        <p:nvSpPr>
          <p:cNvPr id="20" name="Rectangle 20"/>
          <p:cNvSpPr/>
          <p:nvPr/>
        </p:nvSpPr>
        <p:spPr>
          <a:xfrm>
            <a:off x="6248400" y="2095500"/>
            <a:ext cx="5334000" cy="3333750"/>
          </a:xfrm>
          <a:prstGeom prst="roundRect">
            <a:avLst>
              <a:gd name="adj" fmla="val 2857"/>
            </a:avLst>
          </a:prstGeom>
          <a:solidFill>
            <a:srgbClr val="EEF6F7"/>
          </a:solidFill>
          <a:ln>
            <a:noFill/>
          </a:ln>
        </p:spPr>
      </p:sp>
      <p:sp>
        <p:nvSpPr>
          <p:cNvPr id="21" name="Rectangle 21"/>
          <p:cNvSpPr/>
          <p:nvPr/>
        </p:nvSpPr>
        <p:spPr>
          <a:xfrm>
            <a:off x="6248400" y="2095500"/>
            <a:ext cx="5334000" cy="514350"/>
          </a:xfrm>
          <a:prstGeom prst="roundRect">
            <a:avLst>
              <a:gd name="adj" fmla="val 18519"/>
            </a:avLst>
          </a:prstGeom>
          <a:solidFill>
            <a:srgbClr val="47BCC6"/>
          </a:solidFill>
          <a:ln>
            <a:noFill/>
          </a:ln>
        </p:spPr>
      </p:sp>
      <p:sp>
        <p:nvSpPr>
          <p:cNvPr id="22" name="TextBox 22"/>
          <p:cNvSpPr txBox="1"/>
          <p:nvPr/>
        </p:nvSpPr>
        <p:spPr>
          <a:xfrm>
            <a:off x="6507099" y="2268379"/>
            <a:ext cx="1927241"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人が決めるもの</a:t>
            </a:r>
          </a:p>
        </p:txBody>
      </p:sp>
      <p:sp>
        <p:nvSpPr>
          <p:cNvPr id="23" name="Ellipse 23"/>
          <p:cNvSpPr/>
          <p:nvPr/>
        </p:nvSpPr>
        <p:spPr>
          <a:xfrm>
            <a:off x="6505575" y="2867025"/>
            <a:ext cx="95250" cy="95250"/>
          </a:xfrm>
          <a:prstGeom prst="ellipse">
            <a:avLst/>
          </a:prstGeom>
          <a:solidFill>
            <a:srgbClr val="47BCC6"/>
          </a:solidFill>
          <a:ln>
            <a:noFill/>
          </a:ln>
        </p:spPr>
      </p:sp>
      <p:sp>
        <p:nvSpPr>
          <p:cNvPr id="24" name="TextBox 24"/>
          <p:cNvSpPr txBox="1"/>
          <p:nvPr/>
        </p:nvSpPr>
        <p:spPr>
          <a:xfrm>
            <a:off x="6735699" y="2801779"/>
            <a:ext cx="2356294" cy="308039"/>
          </a:xfrm>
          <a:prstGeom prst="rect">
            <a:avLst/>
          </a:prstGeom>
          <a:noFill/>
          <a:ln>
            <a:noFill/>
          </a:ln>
        </p:spPr>
        <p:txBody>
          <a:bodyPr wrap="none" lIns="0" tIns="0" rIns="0" bIns="0" anchor="t" anchorCtr="0">
            <a:spAutoFit/>
          </a:bodyPr>
          <a:lstStyle/>
          <a:p>
            <a:pPr algn="l"/>
            <a:r>
              <a:rPr lang="zh-CN" sz="1580" dirty="0">
                <a:solidFill>
                  <a:srgbClr val="000000"/>
                </a:solidFill>
                <a:latin typeface="Zen Kaku Gothic New"/>
                <a:ea typeface="Zen Kaku Gothic New"/>
                <a:cs typeface="Zen Kaku Gothic New"/>
              </a:rPr>
              <a:t>どの案を採用するか</a:t>
            </a:r>
          </a:p>
        </p:txBody>
      </p:sp>
      <p:sp>
        <p:nvSpPr>
          <p:cNvPr id="25" name="Ellipse 25"/>
          <p:cNvSpPr/>
          <p:nvPr/>
        </p:nvSpPr>
        <p:spPr>
          <a:xfrm>
            <a:off x="6505575" y="3495675"/>
            <a:ext cx="95250" cy="95250"/>
          </a:xfrm>
          <a:prstGeom prst="ellipse">
            <a:avLst/>
          </a:prstGeom>
          <a:solidFill>
            <a:srgbClr val="47BCC6"/>
          </a:solidFill>
          <a:ln>
            <a:noFill/>
          </a:ln>
        </p:spPr>
      </p:sp>
      <p:sp>
        <p:nvSpPr>
          <p:cNvPr id="26" name="TextBox 26"/>
          <p:cNvSpPr txBox="1"/>
          <p:nvPr/>
        </p:nvSpPr>
        <p:spPr>
          <a:xfrm>
            <a:off x="6735699" y="3430429"/>
            <a:ext cx="3136392" cy="308039"/>
          </a:xfrm>
          <a:prstGeom prst="rect">
            <a:avLst/>
          </a:prstGeom>
          <a:noFill/>
          <a:ln>
            <a:noFill/>
          </a:ln>
        </p:spPr>
        <p:txBody>
          <a:bodyPr wrap="none" lIns="0" tIns="0" rIns="0" bIns="0" anchor="t" anchorCtr="0">
            <a:spAutoFit/>
          </a:bodyPr>
          <a:lstStyle/>
          <a:p>
            <a:pPr algn="l"/>
            <a:r>
              <a:rPr lang="zh-CN" sz="1580" dirty="0">
                <a:solidFill>
                  <a:srgbClr val="000000"/>
                </a:solidFill>
                <a:latin typeface="Zen Kaku Gothic New"/>
                <a:ea typeface="Zen Kaku Gothic New"/>
                <a:cs typeface="Zen Kaku Gothic New"/>
              </a:rPr>
              <a:t>業務ルールに合うかの判断</a:t>
            </a:r>
          </a:p>
        </p:txBody>
      </p:sp>
      <p:sp>
        <p:nvSpPr>
          <p:cNvPr id="27" name="Ellipse 27"/>
          <p:cNvSpPr/>
          <p:nvPr/>
        </p:nvSpPr>
        <p:spPr>
          <a:xfrm>
            <a:off x="6505575" y="4124325"/>
            <a:ext cx="95250" cy="95250"/>
          </a:xfrm>
          <a:prstGeom prst="ellipse">
            <a:avLst/>
          </a:prstGeom>
          <a:solidFill>
            <a:srgbClr val="47BCC6"/>
          </a:solidFill>
          <a:ln>
            <a:noFill/>
          </a:ln>
        </p:spPr>
      </p:sp>
      <p:sp>
        <p:nvSpPr>
          <p:cNvPr id="28" name="TextBox 28"/>
          <p:cNvSpPr txBox="1"/>
          <p:nvPr/>
        </p:nvSpPr>
        <p:spPr>
          <a:xfrm>
            <a:off x="6735699" y="4059079"/>
            <a:ext cx="2616327" cy="308039"/>
          </a:xfrm>
          <a:prstGeom prst="rect">
            <a:avLst/>
          </a:prstGeom>
          <a:noFill/>
          <a:ln>
            <a:noFill/>
          </a:ln>
        </p:spPr>
        <p:txBody>
          <a:bodyPr wrap="none" lIns="0" tIns="0" rIns="0" bIns="0" anchor="t" anchorCtr="0">
            <a:spAutoFit/>
          </a:bodyPr>
          <a:lstStyle/>
          <a:p>
            <a:pPr algn="l"/>
            <a:r>
              <a:rPr lang="zh-CN" sz="1580" dirty="0">
                <a:solidFill>
                  <a:srgbClr val="000000"/>
                </a:solidFill>
                <a:latin typeface="Zen Kaku Gothic New"/>
                <a:ea typeface="Zen Kaku Gothic New"/>
                <a:cs typeface="Zen Kaku Gothic New"/>
              </a:rPr>
              <a:t>直さない範囲の線引き</a:t>
            </a:r>
          </a:p>
        </p:txBody>
      </p:sp>
      <p:sp>
        <p:nvSpPr>
          <p:cNvPr id="29" name="Ellipse 29"/>
          <p:cNvSpPr/>
          <p:nvPr/>
        </p:nvSpPr>
        <p:spPr>
          <a:xfrm>
            <a:off x="6505575" y="4752975"/>
            <a:ext cx="95250" cy="95250"/>
          </a:xfrm>
          <a:prstGeom prst="ellipse">
            <a:avLst/>
          </a:prstGeom>
          <a:solidFill>
            <a:srgbClr val="47BCC6"/>
          </a:solidFill>
          <a:ln>
            <a:noFill/>
          </a:ln>
        </p:spPr>
      </p:sp>
      <p:sp>
        <p:nvSpPr>
          <p:cNvPr id="30" name="TextBox 30"/>
          <p:cNvSpPr txBox="1"/>
          <p:nvPr/>
        </p:nvSpPr>
        <p:spPr>
          <a:xfrm>
            <a:off x="6735699" y="4687729"/>
            <a:ext cx="3136392" cy="308039"/>
          </a:xfrm>
          <a:prstGeom prst="rect">
            <a:avLst/>
          </a:prstGeom>
          <a:noFill/>
          <a:ln>
            <a:noFill/>
          </a:ln>
        </p:spPr>
        <p:txBody>
          <a:bodyPr wrap="none" lIns="0" tIns="0" rIns="0" bIns="0" anchor="t" anchorCtr="0">
            <a:spAutoFit/>
          </a:bodyPr>
          <a:lstStyle/>
          <a:p>
            <a:pPr algn="l"/>
            <a:r>
              <a:rPr lang="zh-CN" sz="1580" dirty="0">
                <a:solidFill>
                  <a:srgbClr val="000000"/>
                </a:solidFill>
                <a:latin typeface="Zen Kaku Gothic New"/>
                <a:ea typeface="Zen Kaku Gothic New"/>
                <a:cs typeface="Zen Kaku Gothic New"/>
              </a:rPr>
              <a:t>本番に出してよいかの承認</a:t>
            </a:r>
          </a:p>
        </p:txBody>
      </p:sp>
      <p:sp>
        <p:nvSpPr>
          <p:cNvPr id="31" name="Rectangle 31"/>
          <p:cNvSpPr/>
          <p:nvPr/>
        </p:nvSpPr>
        <p:spPr>
          <a:xfrm>
            <a:off x="609600" y="5715000"/>
            <a:ext cx="10972800" cy="533400"/>
          </a:xfrm>
          <a:prstGeom prst="roundRect">
            <a:avLst>
              <a:gd name="adj" fmla="val 10714"/>
            </a:avLst>
          </a:prstGeom>
          <a:solidFill>
            <a:srgbClr val="F7F9FA"/>
          </a:solidFill>
          <a:ln>
            <a:noFill/>
          </a:ln>
        </p:spPr>
      </p:sp>
      <p:sp>
        <p:nvSpPr>
          <p:cNvPr id="32" name="Rectangle 32"/>
          <p:cNvSpPr/>
          <p:nvPr/>
        </p:nvSpPr>
        <p:spPr>
          <a:xfrm>
            <a:off x="609600" y="5715000"/>
            <a:ext cx="47625" cy="533400"/>
          </a:xfrm>
          <a:prstGeom prst="rect">
            <a:avLst/>
          </a:prstGeom>
          <a:solidFill>
            <a:srgbClr val="C60000"/>
          </a:solidFill>
          <a:ln>
            <a:noFill/>
          </a:ln>
        </p:spPr>
      </p:sp>
      <p:sp>
        <p:nvSpPr>
          <p:cNvPr id="33" name="TextBox 33"/>
          <p:cNvSpPr txBox="1"/>
          <p:nvPr/>
        </p:nvSpPr>
        <p:spPr>
          <a:xfrm>
            <a:off x="868680" y="5886450"/>
            <a:ext cx="847929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直近1週間で、あなたが「採用しない」と判断した場面はありましたか。</a:t>
            </a:r>
          </a:p>
        </p:txBody>
      </p:sp>
      <p:sp>
        <p:nvSpPr>
          <p:cNvPr id="34" name="TextBox 34"/>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10</a:t>
            </a:r>
          </a:p>
        </p:txBody>
      </p:sp>
    </p:spTree>
  </p:cSld>
  <p:clrMapOvr>
    <a:masterClrMapping/>
  </p:clrMapOvr>
  <p:transition xmlns:p14="http://schemas.microsoft.com/office/powerpoint/2010/main" p14:dur="400">
    <p:fade/>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pic>
        <p:nvPicPr>
          <p:cNvPr id="4" name="Image 4"/>
          <p:cNvPicPr>
            <a:picLocks noChangeAspect="1"/>
          </p:cNvPicPr>
          <p:nvPr/>
        </p:nvPicPr>
        <p:blipFill>
          <a:blip r:embed="rId2"/>
          <a:stretch>
            <a:fillRect/>
          </a:stretch>
        </p:blipFill>
        <p:spPr>
          <a:xfrm>
            <a:off x="4131580" y="2724150"/>
            <a:ext cx="3928840" cy="1019175"/>
          </a:xfrm>
          <a:prstGeom prst="rect">
            <a:avLst/>
          </a:prstGeom>
        </p:spPr>
      </p:pic>
      <p:sp>
        <p:nvSpPr>
          <p:cNvPr id="5" name="Rectangle 5"/>
          <p:cNvSpPr/>
          <p:nvPr/>
        </p:nvSpPr>
        <p:spPr>
          <a:xfrm>
            <a:off x="5143500" y="4114800"/>
            <a:ext cx="1905000" cy="28575"/>
          </a:xfrm>
          <a:prstGeom prst="rect">
            <a:avLst/>
          </a:prstGeom>
          <a:solidFill>
            <a:srgbClr val="47BCC6"/>
          </a:solidFill>
          <a:ln>
            <a:noFill/>
          </a:ln>
        </p:spPr>
      </p:sp>
      <p:sp>
        <p:nvSpPr>
          <p:cNvPr id="6" name="TextBox 6"/>
          <p:cNvSpPr txBox="1"/>
          <p:nvPr/>
        </p:nvSpPr>
        <p:spPr>
          <a:xfrm>
            <a:off x="3974947" y="4451032"/>
            <a:ext cx="4242107" cy="322707"/>
          </a:xfrm>
          <a:prstGeom prst="rect">
            <a:avLst/>
          </a:prstGeom>
          <a:noFill/>
          <a:ln>
            <a:noFill/>
          </a:ln>
        </p:spPr>
        <p:txBody>
          <a:bodyPr wrap="none" lIns="0" tIns="0" rIns="0" bIns="0" anchor="t" anchorCtr="0">
            <a:spAutoFit/>
          </a:bodyPr>
          <a:lstStyle/>
          <a:p>
            <a:pPr algn="ctr"/>
            <a:r>
              <a:rPr lang="zh-CN" sz="1650" dirty="0">
                <a:solidFill>
                  <a:srgbClr val="484848"/>
                </a:solidFill>
                <a:latin typeface="Zen Kaku Gothic New"/>
                <a:ea typeface="Zen Kaku Gothic New"/>
                <a:cs typeface="Zen Kaku Gothic New"/>
              </a:rPr>
              <a:t>株式会社ギブリー (Givery, Inc.)</a:t>
            </a:r>
          </a:p>
        </p:txBody>
      </p:sp>
      <p:sp>
        <p:nvSpPr>
          <p:cNvPr id="7" name="TextBox 7"/>
          <p:cNvSpPr txBox="1"/>
          <p:nvPr/>
        </p:nvSpPr>
        <p:spPr>
          <a:xfrm>
            <a:off x="2814018" y="4780121"/>
            <a:ext cx="6563963"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〒150-0036 東京都渋谷区南平台町15-13 帝都渋谷ビル8F</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Tree>
  </p:cSld>
  <p:clrMapOvr>
    <a:masterClrMapping/>
  </p:clrMapOvr>
  <p:transition xmlns:p14="http://schemas.microsoft.com/office/powerpoint/2010/main" p14:dur="40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229598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Q1 段階遷移</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10822038"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手順ではなく到達点を伝える使い方は、4段のどれに当たりますか。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54635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補完。書きかけの行の続きを出してもらう使い方</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57111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対話。分からない箇所を聞いて説明を受ける使い方</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59588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委任。到達したい状態を渡し、進め方は任せる使い方</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5309235"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協働。人が確認せずAIどうしで進める使い方</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11</a:t>
            </a:r>
          </a:p>
        </p:txBody>
      </p:sp>
    </p:spTree>
  </p:cSld>
  <p:clrMapOvr>
    <a:masterClrMapping/>
  </p:clrMapOvr>
  <p:transition xmlns:p14="http://schemas.microsoft.com/office/powerpoint/2010/main" p14:dur="40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146357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正解はC</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8603932"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委任は、手順ではなく</a:t>
            </a:r>
            <a:r>
              <a:rPr lang="zh-CN" sz="2250" b="1" dirty="0">
                <a:solidFill>
                  <a:srgbClr val="264DBF"/>
                </a:solidFill>
                <a:latin typeface="Zen Kaku Gothic New"/>
                <a:ea typeface="Zen Kaku Gothic New"/>
                <a:cs typeface="Zen Kaku Gothic New"/>
              </a:rPr>
              <a:t>到達点</a:t>
            </a:r>
            <a:r>
              <a:rPr lang="zh-CN" sz="2250" b="1" dirty="0">
                <a:solidFill>
                  <a:srgbClr val="000000"/>
                </a:solidFill>
                <a:latin typeface="Zen Kaku Gothic New"/>
                <a:ea typeface="Zen Kaku Gothic New"/>
                <a:cs typeface="Zen Kaku Gothic New"/>
              </a:rPr>
              <a:t>を渡す使い方です。</a:t>
            </a:r>
          </a:p>
        </p:txBody>
      </p:sp>
      <p:sp>
        <p:nvSpPr>
          <p:cNvPr id="9" name="Rectangle 9"/>
          <p:cNvSpPr/>
          <p:nvPr/>
        </p:nvSpPr>
        <p:spPr>
          <a:xfrm>
            <a:off x="609600" y="1866900"/>
            <a:ext cx="10972800" cy="819150"/>
          </a:xfrm>
          <a:prstGeom prst="roundRect">
            <a:avLst>
              <a:gd name="adj" fmla="val 11628"/>
            </a:avLst>
          </a:prstGeom>
          <a:solidFill>
            <a:srgbClr val="EEF6F7"/>
          </a:solidFill>
          <a:ln>
            <a:noFill/>
          </a:ln>
        </p:spPr>
      </p:sp>
      <p:sp>
        <p:nvSpPr>
          <p:cNvPr id="10" name="Rectangle 10"/>
          <p:cNvSpPr/>
          <p:nvPr/>
        </p:nvSpPr>
        <p:spPr>
          <a:xfrm>
            <a:off x="609600" y="1866900"/>
            <a:ext cx="76200" cy="819150"/>
          </a:xfrm>
          <a:prstGeom prst="roundRect">
            <a:avLst>
              <a:gd name="adj" fmla="val 50000"/>
            </a:avLst>
          </a:prstGeom>
          <a:solidFill>
            <a:srgbClr val="47BCC6"/>
          </a:solidFill>
          <a:ln>
            <a:noFill/>
          </a:ln>
        </p:spPr>
      </p:sp>
      <p:sp>
        <p:nvSpPr>
          <p:cNvPr id="11" name="Ellipse 11"/>
          <p:cNvSpPr/>
          <p:nvPr/>
        </p:nvSpPr>
        <p:spPr>
          <a:xfrm>
            <a:off x="876300" y="2047875"/>
            <a:ext cx="457200" cy="457200"/>
          </a:xfrm>
          <a:prstGeom prst="ellipse">
            <a:avLst/>
          </a:prstGeom>
          <a:solidFill>
            <a:srgbClr val="47BCC6"/>
          </a:solidFill>
          <a:ln>
            <a:noFill/>
          </a:ln>
        </p:spPr>
      </p:sp>
      <p:sp>
        <p:nvSpPr>
          <p:cNvPr id="12" name="TextBox 12"/>
          <p:cNvSpPr txBox="1"/>
          <p:nvPr/>
        </p:nvSpPr>
        <p:spPr>
          <a:xfrm>
            <a:off x="1011807" y="2174558"/>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C</a:t>
            </a:r>
          </a:p>
        </p:txBody>
      </p:sp>
      <p:sp>
        <p:nvSpPr>
          <p:cNvPr id="13" name="TextBox 13"/>
          <p:cNvSpPr txBox="1"/>
          <p:nvPr/>
        </p:nvSpPr>
        <p:spPr>
          <a:xfrm>
            <a:off x="1497330" y="2057400"/>
            <a:ext cx="685409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委任。到達したい状態を渡し、進め方は任せる使い方</a:t>
            </a:r>
          </a:p>
        </p:txBody>
      </p:sp>
      <p:sp>
        <p:nvSpPr>
          <p:cNvPr id="14" name="TextBox 14"/>
          <p:cNvSpPr txBox="1"/>
          <p:nvPr/>
        </p:nvSpPr>
        <p:spPr>
          <a:xfrm>
            <a:off x="1497711" y="2370296"/>
            <a:ext cx="61314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どう直すかを指定せず、満たすべき状態だけを伝えます。</a:t>
            </a:r>
          </a:p>
        </p:txBody>
      </p:sp>
      <p:sp>
        <p:nvSpPr>
          <p:cNvPr id="15" name="Rectangle 15"/>
          <p:cNvSpPr/>
          <p:nvPr/>
        </p:nvSpPr>
        <p:spPr>
          <a:xfrm>
            <a:off x="609600" y="2857500"/>
            <a:ext cx="10972800" cy="723900"/>
          </a:xfrm>
          <a:prstGeom prst="roundRect">
            <a:avLst>
              <a:gd name="adj" fmla="val 10526"/>
            </a:avLst>
          </a:prstGeom>
          <a:solidFill>
            <a:srgbClr val="F5F7F8"/>
          </a:solidFill>
          <a:ln>
            <a:noFill/>
          </a:ln>
        </p:spPr>
      </p:sp>
      <p:sp>
        <p:nvSpPr>
          <p:cNvPr id="16" name="Ellipse 16"/>
          <p:cNvSpPr/>
          <p:nvPr/>
        </p:nvSpPr>
        <p:spPr>
          <a:xfrm>
            <a:off x="838200" y="3048000"/>
            <a:ext cx="342900" cy="342900"/>
          </a:xfrm>
          <a:prstGeom prst="ellipse">
            <a:avLst/>
          </a:prstGeom>
          <a:solidFill>
            <a:srgbClr val="E6ECEE"/>
          </a:solidFill>
          <a:ln>
            <a:noFill/>
          </a:ln>
        </p:spPr>
      </p:sp>
      <p:sp>
        <p:nvSpPr>
          <p:cNvPr id="17" name="TextBox 17"/>
          <p:cNvSpPr txBox="1"/>
          <p:nvPr/>
        </p:nvSpPr>
        <p:spPr>
          <a:xfrm>
            <a:off x="929252" y="313229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45311" y="2989421"/>
            <a:ext cx="5190363"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補完。書きかけの行の続きを出してもらう使い方</a:t>
            </a:r>
          </a:p>
        </p:txBody>
      </p:sp>
      <p:sp>
        <p:nvSpPr>
          <p:cNvPr id="19" name="TextBox 19"/>
          <p:cNvSpPr txBox="1"/>
          <p:nvPr/>
        </p:nvSpPr>
        <p:spPr>
          <a:xfrm>
            <a:off x="1345311" y="3256121"/>
            <a:ext cx="5896166"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行単位の補助で、任せる範囲がいちばん狭い段階です。</a:t>
            </a:r>
          </a:p>
        </p:txBody>
      </p:sp>
      <p:sp>
        <p:nvSpPr>
          <p:cNvPr id="20" name="Rectangle 20"/>
          <p:cNvSpPr/>
          <p:nvPr/>
        </p:nvSpPr>
        <p:spPr>
          <a:xfrm>
            <a:off x="609600" y="3695700"/>
            <a:ext cx="10972800" cy="723900"/>
          </a:xfrm>
          <a:prstGeom prst="roundRect">
            <a:avLst>
              <a:gd name="adj" fmla="val 10526"/>
            </a:avLst>
          </a:prstGeom>
          <a:solidFill>
            <a:srgbClr val="F5F7F8"/>
          </a:solidFill>
          <a:ln>
            <a:noFill/>
          </a:ln>
        </p:spPr>
      </p:sp>
      <p:sp>
        <p:nvSpPr>
          <p:cNvPr id="21" name="Ellipse 21"/>
          <p:cNvSpPr/>
          <p:nvPr/>
        </p:nvSpPr>
        <p:spPr>
          <a:xfrm>
            <a:off x="838200" y="3886200"/>
            <a:ext cx="342900" cy="342900"/>
          </a:xfrm>
          <a:prstGeom prst="ellipse">
            <a:avLst/>
          </a:prstGeom>
          <a:solidFill>
            <a:srgbClr val="E6ECEE"/>
          </a:solidFill>
          <a:ln>
            <a:noFill/>
          </a:ln>
        </p:spPr>
      </p:sp>
      <p:sp>
        <p:nvSpPr>
          <p:cNvPr id="22" name="TextBox 22"/>
          <p:cNvSpPr txBox="1"/>
          <p:nvPr/>
        </p:nvSpPr>
        <p:spPr>
          <a:xfrm>
            <a:off x="929252" y="397049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23" name="TextBox 23"/>
          <p:cNvSpPr txBox="1"/>
          <p:nvPr/>
        </p:nvSpPr>
        <p:spPr>
          <a:xfrm>
            <a:off x="1345311" y="3827621"/>
            <a:ext cx="5425630"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対話。分からない箇所を聞いて説明を受ける使い方</a:t>
            </a:r>
          </a:p>
        </p:txBody>
      </p:sp>
      <p:sp>
        <p:nvSpPr>
          <p:cNvPr id="24" name="TextBox 24"/>
          <p:cNvSpPr txBox="1"/>
          <p:nvPr/>
        </p:nvSpPr>
        <p:spPr>
          <a:xfrm>
            <a:off x="1345311" y="4094321"/>
            <a:ext cx="5896166"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説明を受けて自分で書くので、作業は手元に残ります。</a:t>
            </a:r>
          </a:p>
        </p:txBody>
      </p:sp>
      <p:sp>
        <p:nvSpPr>
          <p:cNvPr id="25" name="Rectangle 25"/>
          <p:cNvSpPr/>
          <p:nvPr/>
        </p:nvSpPr>
        <p:spPr>
          <a:xfrm>
            <a:off x="609600" y="4533900"/>
            <a:ext cx="10972800" cy="723900"/>
          </a:xfrm>
          <a:prstGeom prst="roundRect">
            <a:avLst>
              <a:gd name="adj" fmla="val 10526"/>
            </a:avLst>
          </a:prstGeom>
          <a:solidFill>
            <a:srgbClr val="F5F7F8"/>
          </a:solidFill>
          <a:ln>
            <a:noFill/>
          </a:ln>
        </p:spPr>
      </p:sp>
      <p:sp>
        <p:nvSpPr>
          <p:cNvPr id="26" name="Ellipse 26"/>
          <p:cNvSpPr/>
          <p:nvPr/>
        </p:nvSpPr>
        <p:spPr>
          <a:xfrm>
            <a:off x="838200" y="4724400"/>
            <a:ext cx="342900" cy="342900"/>
          </a:xfrm>
          <a:prstGeom prst="ellipse">
            <a:avLst/>
          </a:prstGeom>
          <a:solidFill>
            <a:srgbClr val="E6ECEE"/>
          </a:solidFill>
          <a:ln>
            <a:noFill/>
          </a:ln>
        </p:spPr>
      </p:sp>
      <p:sp>
        <p:nvSpPr>
          <p:cNvPr id="27" name="TextBox 27"/>
          <p:cNvSpPr txBox="1"/>
          <p:nvPr/>
        </p:nvSpPr>
        <p:spPr>
          <a:xfrm>
            <a:off x="929252" y="480869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8" name="TextBox 28"/>
          <p:cNvSpPr txBox="1"/>
          <p:nvPr/>
        </p:nvSpPr>
        <p:spPr>
          <a:xfrm>
            <a:off x="1345311" y="4665821"/>
            <a:ext cx="5043773"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協働。人が確認せずAIどうしで進める使い方</a:t>
            </a:r>
          </a:p>
        </p:txBody>
      </p:sp>
      <p:sp>
        <p:nvSpPr>
          <p:cNvPr id="29" name="TextBox 29"/>
          <p:cNvSpPr txBox="1"/>
          <p:nvPr/>
        </p:nvSpPr>
        <p:spPr>
          <a:xfrm>
            <a:off x="1345311" y="4932521"/>
            <a:ext cx="6837236"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人の確認を外す話ではありません。採否は今日も人が決めます。</a:t>
            </a:r>
          </a:p>
        </p:txBody>
      </p:sp>
      <p:sp>
        <p:nvSpPr>
          <p:cNvPr id="30" name="Rectangle 30"/>
          <p:cNvSpPr/>
          <p:nvPr/>
        </p:nvSpPr>
        <p:spPr>
          <a:xfrm>
            <a:off x="609600" y="5486400"/>
            <a:ext cx="10972800" cy="723900"/>
          </a:xfrm>
          <a:prstGeom prst="roundRect">
            <a:avLst>
              <a:gd name="adj" fmla="val 7895"/>
            </a:avLst>
          </a:prstGeom>
          <a:solidFill>
            <a:srgbClr val="EEF6F7"/>
          </a:solidFill>
          <a:ln>
            <a:noFill/>
          </a:ln>
        </p:spPr>
      </p:sp>
      <p:sp>
        <p:nvSpPr>
          <p:cNvPr id="31" name="Rectangle 31"/>
          <p:cNvSpPr/>
          <p:nvPr/>
        </p:nvSpPr>
        <p:spPr>
          <a:xfrm>
            <a:off x="609600" y="5486400"/>
            <a:ext cx="47625" cy="723900"/>
          </a:xfrm>
          <a:prstGeom prst="rect">
            <a:avLst/>
          </a:prstGeom>
          <a:solidFill>
            <a:srgbClr val="264DBF"/>
          </a:solidFill>
          <a:ln>
            <a:noFill/>
          </a:ln>
        </p:spPr>
      </p:sp>
      <p:sp>
        <p:nvSpPr>
          <p:cNvPr id="32" name="TextBox 32"/>
          <p:cNvSpPr txBox="1"/>
          <p:nvPr/>
        </p:nvSpPr>
        <p:spPr>
          <a:xfrm>
            <a:off x="868680" y="5629275"/>
            <a:ext cx="2095500"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実務でのポイント</a:t>
            </a:r>
          </a:p>
        </p:txBody>
      </p:sp>
      <p:sp>
        <p:nvSpPr>
          <p:cNvPr id="33" name="TextBox 33"/>
          <p:cNvSpPr txBox="1"/>
          <p:nvPr/>
        </p:nvSpPr>
        <p:spPr>
          <a:xfrm>
            <a:off x="869061" y="5923121"/>
            <a:ext cx="9021604"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到達点で伝えると途中の判断まで任せられます。演習Aでその差を確かめます。</a:t>
            </a:r>
          </a:p>
        </p:txBody>
      </p:sp>
      <p:sp>
        <p:nvSpPr>
          <p:cNvPr id="34" name="TextBox 34"/>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12</a:t>
            </a:r>
          </a:p>
        </p:txBody>
      </p:sp>
    </p:spTree>
  </p:cSld>
  <p:clrMapOvr>
    <a:masterClrMapping/>
  </p:clrMapOvr>
  <p:transition xmlns:p14="http://schemas.microsoft.com/office/powerpoint/2010/main" p14:dur="40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86880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本研修で触る4つ</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408" y="1303020"/>
            <a:ext cx="5826252" cy="469392"/>
          </a:xfrm>
          <a:prstGeom prst="rect">
            <a:avLst/>
          </a:prstGeom>
          <a:noFill/>
          <a:ln>
            <a:noFill/>
          </a:ln>
        </p:spPr>
        <p:txBody>
          <a:bodyPr wrap="none" lIns="0" tIns="0" rIns="0" bIns="0" anchor="t" anchorCtr="0">
            <a:spAutoFit/>
          </a:bodyPr>
          <a:lstStyle/>
          <a:p>
            <a:pPr algn="l"/>
            <a:r>
              <a:rPr lang="zh-CN" sz="2400" b="1" dirty="0">
                <a:solidFill>
                  <a:srgbClr val="000000"/>
                </a:solidFill>
                <a:latin typeface="Zen Kaku Gothic New"/>
                <a:ea typeface="Zen Kaku Gothic New"/>
                <a:cs typeface="Zen Kaku Gothic New"/>
              </a:rPr>
              <a:t>編集は</a:t>
            </a:r>
            <a:r>
              <a:rPr lang="en-US" sz="2400" b="1" dirty="0">
                <a:solidFill>
                  <a:srgbClr val="264DBF"/>
                </a:solidFill>
                <a:latin typeface="Zen Kaku Gothic New"/>
                <a:ea typeface="Zen Kaku Gothic New"/>
                <a:cs typeface="Zen Kaku Gothic New"/>
              </a:rPr>
              <a:t>VS Code</a:t>
            </a:r>
            <a:r>
              <a:rPr lang="zh-CN" sz="2400" b="1" dirty="0">
                <a:solidFill>
                  <a:srgbClr val="000000"/>
                </a:solidFill>
                <a:latin typeface="Zen Kaku Gothic New"/>
                <a:ea typeface="Zen Kaku Gothic New"/>
                <a:cs typeface="Zen Kaku Gothic New"/>
              </a:rPr>
              <a:t>、AIは</a:t>
            </a:r>
            <a:r>
              <a:rPr lang="en-US" sz="2400" b="1" dirty="0">
                <a:solidFill>
                  <a:srgbClr val="264DBF"/>
                </a:solidFill>
                <a:latin typeface="Zen Kaku Gothic New"/>
                <a:ea typeface="Zen Kaku Gothic New"/>
                <a:cs typeface="Zen Kaku Gothic New"/>
              </a:rPr>
              <a:t>Claude</a:t>
            </a:r>
            <a:r>
              <a:rPr lang="zh-CN" sz="2400" b="1" dirty="0">
                <a:solidFill>
                  <a:srgbClr val="000000"/>
                </a:solidFill>
                <a:latin typeface="Zen Kaku Gothic New"/>
                <a:ea typeface="Zen Kaku Gothic New"/>
                <a:cs typeface="Zen Kaku Gothic New"/>
              </a:rPr>
              <a:t>、</a:t>
            </a:r>
          </a:p>
        </p:txBody>
      </p:sp>
      <p:sp>
        <p:nvSpPr>
          <p:cNvPr id="7" name="TextBox 7"/>
          <p:cNvSpPr txBox="1"/>
          <p:nvPr/>
        </p:nvSpPr>
        <p:spPr>
          <a:xfrm>
            <a:off x="597408" y="1703070"/>
            <a:ext cx="6262307" cy="469392"/>
          </a:xfrm>
          <a:prstGeom prst="rect">
            <a:avLst/>
          </a:prstGeom>
          <a:noFill/>
          <a:ln>
            <a:noFill/>
          </a:ln>
        </p:spPr>
        <p:txBody>
          <a:bodyPr wrap="none" lIns="0" tIns="0" rIns="0" bIns="0" anchor="t" anchorCtr="0">
            <a:spAutoFit/>
          </a:bodyPr>
          <a:lstStyle/>
          <a:p>
            <a:pPr algn="l"/>
            <a:r>
              <a:rPr lang="zh-CN" sz="2400" b="1" dirty="0">
                <a:solidFill>
                  <a:srgbClr val="000000"/>
                </a:solidFill>
                <a:latin typeface="Zen Kaku Gothic New"/>
                <a:ea typeface="Zen Kaku Gothic New"/>
                <a:cs typeface="Zen Kaku Gothic New"/>
              </a:rPr>
              <a:t>題材はJavaとSpring Bootです。</a:t>
            </a:r>
          </a:p>
        </p:txBody>
      </p:sp>
      <p:sp>
        <p:nvSpPr>
          <p:cNvPr id="8" name="Rectangle 8"/>
          <p:cNvSpPr/>
          <p:nvPr/>
        </p:nvSpPr>
        <p:spPr>
          <a:xfrm>
            <a:off x="609600" y="2552700"/>
            <a:ext cx="10972800" cy="2419350"/>
          </a:xfrm>
          <a:prstGeom prst="roundRect">
            <a:avLst>
              <a:gd name="adj" fmla="val 3937"/>
            </a:avLst>
          </a:prstGeom>
          <a:solidFill>
            <a:srgbClr val="F7F9FA"/>
          </a:solidFill>
          <a:ln>
            <a:noFill/>
          </a:ln>
        </p:spPr>
      </p:sp>
      <p:sp>
        <p:nvSpPr>
          <p:cNvPr id="9" name="Freeform 9"/>
          <p:cNvSpPr/>
          <p:nvPr/>
        </p:nvSpPr>
        <p:spPr>
          <a:xfrm>
            <a:off x="1523980" y="2931202"/>
            <a:ext cx="914437" cy="919363"/>
          </a:xfrm>
          <a:custGeom>
            <a:avLst/>
            <a:gdLst/>
            <a:ahLst/>
            <a:cxnLst/>
            <a:rect l="l" t="t" r="r" b="b"/>
            <a:pathLst>
              <a:path w="914437" h="919363">
                <a:moveTo>
                  <a:pt x="882035" y="101062"/>
                </a:moveTo>
                <a:lnTo>
                  <a:pt x="693821" y="10499"/>
                </a:lnTo>
                <a:cubicBezTo>
                  <a:pt x="672020" y="0"/>
                  <a:pt x="645965" y="4432"/>
                  <a:pt x="628861" y="21548"/>
                </a:cubicBezTo>
                <a:lnTo>
                  <a:pt x="268435" y="350351"/>
                </a:lnTo>
                <a:lnTo>
                  <a:pt x="111463" y="231174"/>
                </a:lnTo>
                <a:cubicBezTo>
                  <a:pt x="96851" y="220091"/>
                  <a:pt x="76413" y="221004"/>
                  <a:pt x="62847" y="233346"/>
                </a:cubicBezTo>
                <a:lnTo>
                  <a:pt x="12479" y="279142"/>
                </a:lnTo>
                <a:cubicBezTo>
                  <a:pt x="4542" y="286357"/>
                  <a:pt x="15" y="296582"/>
                  <a:pt x="7" y="307308"/>
                </a:cubicBezTo>
                <a:cubicBezTo>
                  <a:pt x="0" y="318034"/>
                  <a:pt x="4514" y="328266"/>
                  <a:pt x="12441" y="335492"/>
                </a:cubicBezTo>
                <a:lnTo>
                  <a:pt x="148572" y="459698"/>
                </a:lnTo>
                <a:lnTo>
                  <a:pt x="12441" y="583904"/>
                </a:lnTo>
                <a:cubicBezTo>
                  <a:pt x="4514" y="591129"/>
                  <a:pt x="0" y="601361"/>
                  <a:pt x="7" y="612087"/>
                </a:cubicBezTo>
                <a:cubicBezTo>
                  <a:pt x="15" y="622813"/>
                  <a:pt x="4542" y="633039"/>
                  <a:pt x="12479" y="640254"/>
                </a:cubicBezTo>
                <a:lnTo>
                  <a:pt x="62885" y="686012"/>
                </a:lnTo>
                <a:cubicBezTo>
                  <a:pt x="76451" y="698354"/>
                  <a:pt x="96889" y="699266"/>
                  <a:pt x="111501" y="688183"/>
                </a:cubicBezTo>
                <a:lnTo>
                  <a:pt x="268473" y="569007"/>
                </a:lnTo>
                <a:lnTo>
                  <a:pt x="628899" y="897810"/>
                </a:lnTo>
                <a:cubicBezTo>
                  <a:pt x="645985" y="914930"/>
                  <a:pt x="672034" y="919363"/>
                  <a:pt x="693821" y="908859"/>
                </a:cubicBezTo>
                <a:lnTo>
                  <a:pt x="882112" y="818295"/>
                </a:lnTo>
                <a:cubicBezTo>
                  <a:pt x="901880" y="808754"/>
                  <a:pt x="914437" y="788734"/>
                  <a:pt x="914420" y="766784"/>
                </a:cubicBezTo>
                <a:lnTo>
                  <a:pt x="914420" y="152574"/>
                </a:lnTo>
                <a:cubicBezTo>
                  <a:pt x="914423" y="130606"/>
                  <a:pt x="901833" y="110582"/>
                  <a:pt x="882035" y="101062"/>
                </a:cubicBezTo>
                <a:close/>
                <a:moveTo>
                  <a:pt x="685973" y="667266"/>
                </a:moveTo>
                <a:lnTo>
                  <a:pt x="412491" y="459698"/>
                </a:lnTo>
                <a:lnTo>
                  <a:pt x="685973" y="252129"/>
                </a:lnTo>
                <a:lnTo>
                  <a:pt x="685973" y="667266"/>
                </a:lnTo>
                <a:close/>
              </a:path>
            </a:pathLst>
          </a:custGeom>
          <a:solidFill>
            <a:srgbClr val="0078D4"/>
          </a:solidFill>
          <a:ln>
            <a:noFill/>
          </a:ln>
        </p:spPr>
      </p:sp>
      <p:sp>
        <p:nvSpPr>
          <p:cNvPr id="10" name="TextBox 10"/>
          <p:cNvSpPr txBox="1"/>
          <p:nvPr/>
        </p:nvSpPr>
        <p:spPr>
          <a:xfrm>
            <a:off x="1438151" y="4165282"/>
            <a:ext cx="1086098" cy="322707"/>
          </a:xfrm>
          <a:prstGeom prst="rect">
            <a:avLst/>
          </a:prstGeom>
          <a:noFill/>
          <a:ln>
            <a:noFill/>
          </a:ln>
        </p:spPr>
        <p:txBody>
          <a:bodyPr wrap="none" lIns="0" tIns="0" rIns="0" bIns="0" anchor="t" anchorCtr="0">
            <a:spAutoFit/>
          </a:bodyPr>
          <a:lstStyle/>
          <a:p>
            <a:pPr algn="ctr"/>
            <a:r>
              <a:rPr lang="en-US" sz="1650" b="1" dirty="0">
                <a:solidFill>
                  <a:srgbClr val="000000"/>
                </a:solidFill>
                <a:latin typeface="Zen Kaku Gothic New"/>
                <a:ea typeface="Zen Kaku Gothic New"/>
                <a:cs typeface="Zen Kaku Gothic New"/>
              </a:rPr>
              <a:t>VS Code</a:t>
            </a:r>
          </a:p>
        </p:txBody>
      </p:sp>
      <p:sp>
        <p:nvSpPr>
          <p:cNvPr id="11" name="TextBox 11"/>
          <p:cNvSpPr txBox="1"/>
          <p:nvPr/>
        </p:nvSpPr>
        <p:spPr>
          <a:xfrm>
            <a:off x="1503426" y="4494371"/>
            <a:ext cx="95554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編集画面</a:t>
            </a:r>
          </a:p>
        </p:txBody>
      </p:sp>
      <p:sp>
        <p:nvSpPr>
          <p:cNvPr id="12" name="Freeform 12"/>
          <p:cNvSpPr/>
          <p:nvPr/>
        </p:nvSpPr>
        <p:spPr>
          <a:xfrm>
            <a:off x="4267547" y="2933700"/>
            <a:ext cx="913707" cy="914400"/>
          </a:xfrm>
          <a:custGeom>
            <a:avLst/>
            <a:gdLst/>
            <a:ahLst/>
            <a:cxnLst/>
            <a:rect l="l" t="t" r="r" b="b"/>
            <a:pathLst>
              <a:path w="913707" h="914400">
                <a:moveTo>
                  <a:pt x="179272" y="607905"/>
                </a:moveTo>
                <a:lnTo>
                  <a:pt x="359005" y="507050"/>
                </a:lnTo>
                <a:lnTo>
                  <a:pt x="362015" y="498260"/>
                </a:lnTo>
                <a:lnTo>
                  <a:pt x="359005" y="493403"/>
                </a:lnTo>
                <a:lnTo>
                  <a:pt x="350215" y="493403"/>
                </a:lnTo>
                <a:lnTo>
                  <a:pt x="320143" y="491551"/>
                </a:lnTo>
                <a:lnTo>
                  <a:pt x="217441" y="488773"/>
                </a:lnTo>
                <a:lnTo>
                  <a:pt x="128382" y="485074"/>
                </a:lnTo>
                <a:lnTo>
                  <a:pt x="42100" y="480449"/>
                </a:lnTo>
                <a:lnTo>
                  <a:pt x="20357" y="475819"/>
                </a:lnTo>
                <a:lnTo>
                  <a:pt x="0" y="448989"/>
                </a:lnTo>
                <a:lnTo>
                  <a:pt x="2080" y="435571"/>
                </a:lnTo>
                <a:lnTo>
                  <a:pt x="20357" y="423310"/>
                </a:lnTo>
                <a:lnTo>
                  <a:pt x="46493" y="425627"/>
                </a:lnTo>
                <a:lnTo>
                  <a:pt x="104325" y="429558"/>
                </a:lnTo>
                <a:lnTo>
                  <a:pt x="191068" y="435571"/>
                </a:lnTo>
                <a:lnTo>
                  <a:pt x="253986" y="439274"/>
                </a:lnTo>
                <a:lnTo>
                  <a:pt x="347209" y="448989"/>
                </a:lnTo>
                <a:lnTo>
                  <a:pt x="362015" y="448989"/>
                </a:lnTo>
                <a:lnTo>
                  <a:pt x="364095" y="442973"/>
                </a:lnTo>
                <a:lnTo>
                  <a:pt x="359005" y="439274"/>
                </a:lnTo>
                <a:lnTo>
                  <a:pt x="355073" y="435571"/>
                </a:lnTo>
                <a:lnTo>
                  <a:pt x="265325" y="374736"/>
                </a:lnTo>
                <a:lnTo>
                  <a:pt x="168170" y="310427"/>
                </a:lnTo>
                <a:lnTo>
                  <a:pt x="117283" y="273417"/>
                </a:lnTo>
                <a:lnTo>
                  <a:pt x="89756" y="254679"/>
                </a:lnTo>
                <a:lnTo>
                  <a:pt x="75876" y="237100"/>
                </a:lnTo>
                <a:lnTo>
                  <a:pt x="69864" y="198703"/>
                </a:lnTo>
                <a:lnTo>
                  <a:pt x="94846" y="171176"/>
                </a:lnTo>
                <a:lnTo>
                  <a:pt x="128386" y="173488"/>
                </a:lnTo>
                <a:lnTo>
                  <a:pt x="136943" y="175801"/>
                </a:lnTo>
                <a:lnTo>
                  <a:pt x="170947" y="201938"/>
                </a:lnTo>
                <a:lnTo>
                  <a:pt x="243581" y="258150"/>
                </a:lnTo>
                <a:lnTo>
                  <a:pt x="338423" y="328011"/>
                </a:lnTo>
                <a:lnTo>
                  <a:pt x="352303" y="339574"/>
                </a:lnTo>
                <a:lnTo>
                  <a:pt x="357854" y="335642"/>
                </a:lnTo>
                <a:lnTo>
                  <a:pt x="358548" y="332868"/>
                </a:lnTo>
                <a:lnTo>
                  <a:pt x="352299" y="322456"/>
                </a:lnTo>
                <a:lnTo>
                  <a:pt x="300716" y="229236"/>
                </a:lnTo>
                <a:lnTo>
                  <a:pt x="245661" y="134394"/>
                </a:lnTo>
                <a:lnTo>
                  <a:pt x="221144" y="95075"/>
                </a:lnTo>
                <a:lnTo>
                  <a:pt x="214667" y="71476"/>
                </a:lnTo>
                <a:cubicBezTo>
                  <a:pt x="212354" y="61760"/>
                  <a:pt x="210735" y="53668"/>
                  <a:pt x="210735" y="43720"/>
                </a:cubicBezTo>
                <a:lnTo>
                  <a:pt x="239188" y="5086"/>
                </a:lnTo>
                <a:lnTo>
                  <a:pt x="254912" y="0"/>
                </a:lnTo>
                <a:lnTo>
                  <a:pt x="292848" y="5090"/>
                </a:lnTo>
                <a:lnTo>
                  <a:pt x="308812" y="18966"/>
                </a:lnTo>
                <a:lnTo>
                  <a:pt x="332403" y="72866"/>
                </a:lnTo>
                <a:lnTo>
                  <a:pt x="370572" y="157761"/>
                </a:lnTo>
                <a:lnTo>
                  <a:pt x="429791" y="273188"/>
                </a:lnTo>
                <a:lnTo>
                  <a:pt x="447138" y="307421"/>
                </a:lnTo>
                <a:lnTo>
                  <a:pt x="456392" y="339113"/>
                </a:lnTo>
                <a:lnTo>
                  <a:pt x="459859" y="348828"/>
                </a:lnTo>
                <a:lnTo>
                  <a:pt x="465875" y="348828"/>
                </a:lnTo>
                <a:lnTo>
                  <a:pt x="465875" y="343277"/>
                </a:lnTo>
                <a:lnTo>
                  <a:pt x="470733" y="278279"/>
                </a:lnTo>
                <a:lnTo>
                  <a:pt x="479755" y="198471"/>
                </a:lnTo>
                <a:lnTo>
                  <a:pt x="488545" y="95764"/>
                </a:lnTo>
                <a:lnTo>
                  <a:pt x="491551" y="66850"/>
                </a:lnTo>
                <a:lnTo>
                  <a:pt x="505892" y="32153"/>
                </a:lnTo>
                <a:lnTo>
                  <a:pt x="534345" y="13415"/>
                </a:lnTo>
                <a:lnTo>
                  <a:pt x="556550" y="24056"/>
                </a:lnTo>
                <a:lnTo>
                  <a:pt x="574826" y="50193"/>
                </a:lnTo>
                <a:lnTo>
                  <a:pt x="572281" y="67083"/>
                </a:lnTo>
                <a:lnTo>
                  <a:pt x="561411" y="137632"/>
                </a:lnTo>
                <a:lnTo>
                  <a:pt x="540128" y="248202"/>
                </a:lnTo>
                <a:lnTo>
                  <a:pt x="526249" y="322227"/>
                </a:lnTo>
                <a:lnTo>
                  <a:pt x="534345" y="322227"/>
                </a:lnTo>
                <a:lnTo>
                  <a:pt x="543599" y="312972"/>
                </a:lnTo>
                <a:lnTo>
                  <a:pt x="581071" y="263241"/>
                </a:lnTo>
                <a:lnTo>
                  <a:pt x="643989" y="184591"/>
                </a:lnTo>
                <a:lnTo>
                  <a:pt x="671749" y="153364"/>
                </a:lnTo>
                <a:lnTo>
                  <a:pt x="704134" y="118899"/>
                </a:lnTo>
                <a:lnTo>
                  <a:pt x="724952" y="102474"/>
                </a:lnTo>
                <a:lnTo>
                  <a:pt x="764275" y="102474"/>
                </a:lnTo>
                <a:lnTo>
                  <a:pt x="793192" y="145500"/>
                </a:lnTo>
                <a:lnTo>
                  <a:pt x="780238" y="189913"/>
                </a:lnTo>
                <a:lnTo>
                  <a:pt x="739757" y="241264"/>
                </a:lnTo>
                <a:lnTo>
                  <a:pt x="706214" y="284752"/>
                </a:lnTo>
                <a:lnTo>
                  <a:pt x="658101" y="349522"/>
                </a:lnTo>
                <a:lnTo>
                  <a:pt x="628029" y="401338"/>
                </a:lnTo>
                <a:lnTo>
                  <a:pt x="630806" y="405502"/>
                </a:lnTo>
                <a:lnTo>
                  <a:pt x="637977" y="404805"/>
                </a:lnTo>
                <a:lnTo>
                  <a:pt x="746695" y="381678"/>
                </a:lnTo>
                <a:lnTo>
                  <a:pt x="805449" y="371033"/>
                </a:lnTo>
                <a:lnTo>
                  <a:pt x="875538" y="359005"/>
                </a:lnTo>
                <a:lnTo>
                  <a:pt x="907230" y="373811"/>
                </a:lnTo>
                <a:lnTo>
                  <a:pt x="910697" y="388845"/>
                </a:lnTo>
                <a:lnTo>
                  <a:pt x="898208" y="419611"/>
                </a:lnTo>
                <a:lnTo>
                  <a:pt x="823265" y="438116"/>
                </a:lnTo>
                <a:lnTo>
                  <a:pt x="735360" y="455695"/>
                </a:lnTo>
                <a:lnTo>
                  <a:pt x="604434" y="486693"/>
                </a:lnTo>
                <a:lnTo>
                  <a:pt x="602814" y="487851"/>
                </a:lnTo>
                <a:lnTo>
                  <a:pt x="604666" y="490164"/>
                </a:lnTo>
                <a:lnTo>
                  <a:pt x="663652" y="495715"/>
                </a:lnTo>
                <a:lnTo>
                  <a:pt x="688867" y="497102"/>
                </a:lnTo>
                <a:lnTo>
                  <a:pt x="750627" y="497102"/>
                </a:lnTo>
                <a:lnTo>
                  <a:pt x="865594" y="505663"/>
                </a:lnTo>
                <a:lnTo>
                  <a:pt x="895662" y="525551"/>
                </a:lnTo>
                <a:lnTo>
                  <a:pt x="913707" y="549844"/>
                </a:lnTo>
                <a:lnTo>
                  <a:pt x="910697" y="568349"/>
                </a:lnTo>
                <a:lnTo>
                  <a:pt x="864436" y="591944"/>
                </a:lnTo>
                <a:lnTo>
                  <a:pt x="801978" y="577139"/>
                </a:lnTo>
                <a:lnTo>
                  <a:pt x="656246" y="542441"/>
                </a:lnTo>
                <a:lnTo>
                  <a:pt x="606285" y="529948"/>
                </a:lnTo>
                <a:lnTo>
                  <a:pt x="599343" y="529948"/>
                </a:lnTo>
                <a:lnTo>
                  <a:pt x="599343" y="534112"/>
                </a:lnTo>
                <a:lnTo>
                  <a:pt x="640983" y="574826"/>
                </a:lnTo>
                <a:lnTo>
                  <a:pt x="717316" y="643757"/>
                </a:lnTo>
                <a:lnTo>
                  <a:pt x="812852" y="732583"/>
                </a:lnTo>
                <a:lnTo>
                  <a:pt x="817710" y="754559"/>
                </a:lnTo>
                <a:lnTo>
                  <a:pt x="805449" y="771910"/>
                </a:lnTo>
                <a:lnTo>
                  <a:pt x="792495" y="770058"/>
                </a:lnTo>
                <a:lnTo>
                  <a:pt x="708527" y="706907"/>
                </a:lnTo>
                <a:lnTo>
                  <a:pt x="676142" y="678454"/>
                </a:lnTo>
                <a:lnTo>
                  <a:pt x="602814" y="616694"/>
                </a:lnTo>
                <a:lnTo>
                  <a:pt x="597957" y="616694"/>
                </a:lnTo>
                <a:lnTo>
                  <a:pt x="597957" y="623171"/>
                </a:lnTo>
                <a:lnTo>
                  <a:pt x="614843" y="647921"/>
                </a:lnTo>
                <a:lnTo>
                  <a:pt x="704134" y="782086"/>
                </a:lnTo>
                <a:lnTo>
                  <a:pt x="708759" y="823261"/>
                </a:lnTo>
                <a:lnTo>
                  <a:pt x="702282" y="836676"/>
                </a:lnTo>
                <a:lnTo>
                  <a:pt x="679152" y="844772"/>
                </a:lnTo>
                <a:lnTo>
                  <a:pt x="653705" y="840147"/>
                </a:lnTo>
                <a:lnTo>
                  <a:pt x="601428" y="766820"/>
                </a:lnTo>
                <a:lnTo>
                  <a:pt x="547531" y="684238"/>
                </a:lnTo>
                <a:lnTo>
                  <a:pt x="504044" y="610217"/>
                </a:lnTo>
                <a:lnTo>
                  <a:pt x="498721" y="613227"/>
                </a:lnTo>
                <a:lnTo>
                  <a:pt x="473042" y="889650"/>
                </a:lnTo>
                <a:lnTo>
                  <a:pt x="461018" y="903759"/>
                </a:lnTo>
                <a:lnTo>
                  <a:pt x="433258" y="914400"/>
                </a:lnTo>
                <a:lnTo>
                  <a:pt x="410127" y="896821"/>
                </a:lnTo>
                <a:lnTo>
                  <a:pt x="397867" y="868368"/>
                </a:lnTo>
                <a:lnTo>
                  <a:pt x="410127" y="812159"/>
                </a:lnTo>
                <a:lnTo>
                  <a:pt x="424933" y="738831"/>
                </a:lnTo>
                <a:lnTo>
                  <a:pt x="436961" y="680538"/>
                </a:lnTo>
                <a:lnTo>
                  <a:pt x="447831" y="608133"/>
                </a:lnTo>
                <a:lnTo>
                  <a:pt x="454308" y="584077"/>
                </a:lnTo>
                <a:lnTo>
                  <a:pt x="453847" y="582458"/>
                </a:lnTo>
                <a:lnTo>
                  <a:pt x="448525" y="583151"/>
                </a:lnTo>
                <a:lnTo>
                  <a:pt x="393935" y="658101"/>
                </a:lnTo>
                <a:lnTo>
                  <a:pt x="310892" y="770291"/>
                </a:lnTo>
                <a:lnTo>
                  <a:pt x="245196" y="840608"/>
                </a:lnTo>
                <a:lnTo>
                  <a:pt x="229469" y="846856"/>
                </a:lnTo>
                <a:lnTo>
                  <a:pt x="202174" y="832744"/>
                </a:lnTo>
                <a:lnTo>
                  <a:pt x="204715" y="807529"/>
                </a:lnTo>
                <a:lnTo>
                  <a:pt x="219986" y="785092"/>
                </a:lnTo>
                <a:lnTo>
                  <a:pt x="310892" y="669432"/>
                </a:lnTo>
                <a:lnTo>
                  <a:pt x="365714" y="597728"/>
                </a:lnTo>
                <a:lnTo>
                  <a:pt x="401109" y="556321"/>
                </a:lnTo>
                <a:lnTo>
                  <a:pt x="400873" y="550305"/>
                </a:lnTo>
                <a:lnTo>
                  <a:pt x="398793" y="550305"/>
                </a:lnTo>
                <a:lnTo>
                  <a:pt x="157296" y="707140"/>
                </a:lnTo>
                <a:lnTo>
                  <a:pt x="114270" y="712691"/>
                </a:lnTo>
                <a:lnTo>
                  <a:pt x="95764" y="695340"/>
                </a:lnTo>
                <a:lnTo>
                  <a:pt x="98081" y="666891"/>
                </a:lnTo>
                <a:lnTo>
                  <a:pt x="106870" y="657636"/>
                </a:lnTo>
                <a:lnTo>
                  <a:pt x="179504" y="607672"/>
                </a:lnTo>
                <a:close/>
              </a:path>
            </a:pathLst>
          </a:custGeom>
          <a:solidFill>
            <a:srgbClr val="D97757"/>
          </a:solidFill>
          <a:ln>
            <a:noFill/>
          </a:ln>
        </p:spPr>
      </p:sp>
      <p:sp>
        <p:nvSpPr>
          <p:cNvPr id="13" name="TextBox 13"/>
          <p:cNvSpPr txBox="1"/>
          <p:nvPr/>
        </p:nvSpPr>
        <p:spPr>
          <a:xfrm>
            <a:off x="4274221" y="4165282"/>
            <a:ext cx="900358" cy="322707"/>
          </a:xfrm>
          <a:prstGeom prst="rect">
            <a:avLst/>
          </a:prstGeom>
          <a:noFill/>
          <a:ln>
            <a:noFill/>
          </a:ln>
        </p:spPr>
        <p:txBody>
          <a:bodyPr wrap="none" lIns="0" tIns="0" rIns="0" bIns="0" anchor="t" anchorCtr="0">
            <a:spAutoFit/>
          </a:bodyPr>
          <a:lstStyle/>
          <a:p>
            <a:pPr algn="ctr"/>
            <a:r>
              <a:rPr lang="en-US" sz="1650" b="1" dirty="0">
                <a:solidFill>
                  <a:srgbClr val="000000"/>
                </a:solidFill>
                <a:latin typeface="Zen Kaku Gothic New"/>
                <a:ea typeface="Zen Kaku Gothic New"/>
                <a:cs typeface="Zen Kaku Gothic New"/>
              </a:rPr>
              <a:t>Claude</a:t>
            </a:r>
          </a:p>
        </p:txBody>
      </p:sp>
      <p:sp>
        <p:nvSpPr>
          <p:cNvPr id="14" name="TextBox 14"/>
          <p:cNvSpPr txBox="1"/>
          <p:nvPr/>
        </p:nvSpPr>
        <p:spPr>
          <a:xfrm>
            <a:off x="3776091" y="4494371"/>
            <a:ext cx="189661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対話とコード生成</a:t>
            </a:r>
          </a:p>
        </p:txBody>
      </p:sp>
      <p:sp>
        <p:nvSpPr>
          <p:cNvPr id="15" name="Freeform 15"/>
          <p:cNvSpPr/>
          <p:nvPr/>
        </p:nvSpPr>
        <p:spPr>
          <a:xfrm>
            <a:off x="7095820" y="2933700"/>
            <a:ext cx="743560" cy="914400"/>
          </a:xfrm>
          <a:custGeom>
            <a:avLst/>
            <a:gdLst/>
            <a:ahLst/>
            <a:cxnLst/>
            <a:rect l="l" t="t" r="r" b="b"/>
            <a:pathLst>
              <a:path w="743560" h="914400">
                <a:moveTo>
                  <a:pt x="368541" y="0"/>
                </a:moveTo>
                <a:lnTo>
                  <a:pt x="360350" y="8192"/>
                </a:lnTo>
                <a:cubicBezTo>
                  <a:pt x="277101" y="91440"/>
                  <a:pt x="199187" y="243459"/>
                  <a:pt x="144932" y="399402"/>
                </a:cubicBezTo>
                <a:cubicBezTo>
                  <a:pt x="104394" y="438417"/>
                  <a:pt x="6515" y="506463"/>
                  <a:pt x="3543" y="534695"/>
                </a:cubicBezTo>
                <a:cubicBezTo>
                  <a:pt x="0" y="567842"/>
                  <a:pt x="70066" y="634174"/>
                  <a:pt x="62598" y="657949"/>
                </a:cubicBezTo>
                <a:cubicBezTo>
                  <a:pt x="55055" y="681761"/>
                  <a:pt x="12916" y="711594"/>
                  <a:pt x="23965" y="731825"/>
                </a:cubicBezTo>
                <a:cubicBezTo>
                  <a:pt x="27775" y="738988"/>
                  <a:pt x="55321" y="732244"/>
                  <a:pt x="72619" y="713118"/>
                </a:cubicBezTo>
                <a:cubicBezTo>
                  <a:pt x="70228" y="740235"/>
                  <a:pt x="70011" y="767500"/>
                  <a:pt x="71971" y="794652"/>
                </a:cubicBezTo>
                <a:cubicBezTo>
                  <a:pt x="74867" y="829170"/>
                  <a:pt x="82258" y="858203"/>
                  <a:pt x="96469" y="879691"/>
                </a:cubicBezTo>
                <a:cubicBezTo>
                  <a:pt x="110642" y="901141"/>
                  <a:pt x="132893" y="914400"/>
                  <a:pt x="159982" y="914400"/>
                </a:cubicBezTo>
                <a:cubicBezTo>
                  <a:pt x="175108" y="914400"/>
                  <a:pt x="187681" y="910057"/>
                  <a:pt x="198996" y="904342"/>
                </a:cubicBezTo>
                <a:cubicBezTo>
                  <a:pt x="210350" y="898665"/>
                  <a:pt x="220751" y="891769"/>
                  <a:pt x="233667" y="885292"/>
                </a:cubicBezTo>
                <a:cubicBezTo>
                  <a:pt x="259575" y="872338"/>
                  <a:pt x="295923" y="859917"/>
                  <a:pt x="368160" y="862279"/>
                </a:cubicBezTo>
                <a:cubicBezTo>
                  <a:pt x="440665" y="864641"/>
                  <a:pt x="477583" y="877138"/>
                  <a:pt x="503758" y="889102"/>
                </a:cubicBezTo>
                <a:cubicBezTo>
                  <a:pt x="529933" y="901065"/>
                  <a:pt x="547573" y="914400"/>
                  <a:pt x="577101" y="914400"/>
                </a:cubicBezTo>
                <a:cubicBezTo>
                  <a:pt x="606323" y="914400"/>
                  <a:pt x="630250" y="901598"/>
                  <a:pt x="645947" y="880110"/>
                </a:cubicBezTo>
                <a:cubicBezTo>
                  <a:pt x="661645" y="858660"/>
                  <a:pt x="669989" y="829437"/>
                  <a:pt x="673379" y="794766"/>
                </a:cubicBezTo>
                <a:cubicBezTo>
                  <a:pt x="675665" y="771030"/>
                  <a:pt x="675475" y="744474"/>
                  <a:pt x="673379" y="716051"/>
                </a:cubicBezTo>
                <a:cubicBezTo>
                  <a:pt x="690677" y="733196"/>
                  <a:pt x="715937" y="739064"/>
                  <a:pt x="719595" y="732206"/>
                </a:cubicBezTo>
                <a:cubicBezTo>
                  <a:pt x="730644" y="712013"/>
                  <a:pt x="688505" y="682142"/>
                  <a:pt x="680999" y="658406"/>
                </a:cubicBezTo>
                <a:cubicBezTo>
                  <a:pt x="673456" y="634632"/>
                  <a:pt x="743560" y="568262"/>
                  <a:pt x="740016" y="535115"/>
                </a:cubicBezTo>
                <a:cubicBezTo>
                  <a:pt x="736968" y="506616"/>
                  <a:pt x="636880" y="437274"/>
                  <a:pt x="597218" y="398488"/>
                </a:cubicBezTo>
                <a:cubicBezTo>
                  <a:pt x="540487" y="242849"/>
                  <a:pt x="459715" y="91211"/>
                  <a:pt x="376733" y="8192"/>
                </a:cubicBezTo>
                <a:close/>
                <a:moveTo>
                  <a:pt x="375209" y="230048"/>
                </a:moveTo>
                <a:cubicBezTo>
                  <a:pt x="437060" y="230194"/>
                  <a:pt x="487170" y="280287"/>
                  <a:pt x="487337" y="342138"/>
                </a:cubicBezTo>
                <a:cubicBezTo>
                  <a:pt x="487190" y="404004"/>
                  <a:pt x="437075" y="454120"/>
                  <a:pt x="375209" y="454266"/>
                </a:cubicBezTo>
                <a:cubicBezTo>
                  <a:pt x="313358" y="454099"/>
                  <a:pt x="263265" y="403989"/>
                  <a:pt x="263119" y="342138"/>
                </a:cubicBezTo>
                <a:cubicBezTo>
                  <a:pt x="263286" y="280302"/>
                  <a:pt x="313373" y="230215"/>
                  <a:pt x="375209" y="230048"/>
                </a:cubicBezTo>
                <a:close/>
                <a:moveTo>
                  <a:pt x="245478" y="304152"/>
                </a:moveTo>
                <a:cubicBezTo>
                  <a:pt x="241822" y="316483"/>
                  <a:pt x="239962" y="329277"/>
                  <a:pt x="239954" y="342138"/>
                </a:cubicBezTo>
                <a:cubicBezTo>
                  <a:pt x="239954" y="416471"/>
                  <a:pt x="300914" y="477393"/>
                  <a:pt x="375209" y="477393"/>
                </a:cubicBezTo>
                <a:cubicBezTo>
                  <a:pt x="449504" y="477393"/>
                  <a:pt x="510464" y="416509"/>
                  <a:pt x="510464" y="342138"/>
                </a:cubicBezTo>
                <a:cubicBezTo>
                  <a:pt x="510464" y="329603"/>
                  <a:pt x="508711" y="317449"/>
                  <a:pt x="505435" y="305905"/>
                </a:cubicBezTo>
                <a:cubicBezTo>
                  <a:pt x="518160" y="309524"/>
                  <a:pt x="529819" y="313830"/>
                  <a:pt x="540296" y="318706"/>
                </a:cubicBezTo>
                <a:cubicBezTo>
                  <a:pt x="571557" y="390760"/>
                  <a:pt x="597558" y="464982"/>
                  <a:pt x="618096" y="540791"/>
                </a:cubicBezTo>
                <a:cubicBezTo>
                  <a:pt x="643928" y="637756"/>
                  <a:pt x="656577" y="728243"/>
                  <a:pt x="650329" y="792518"/>
                </a:cubicBezTo>
                <a:cubicBezTo>
                  <a:pt x="647205" y="824674"/>
                  <a:pt x="639280" y="850049"/>
                  <a:pt x="627240" y="866432"/>
                </a:cubicBezTo>
                <a:cubicBezTo>
                  <a:pt x="615239" y="882853"/>
                  <a:pt x="600075" y="891235"/>
                  <a:pt x="577139" y="891235"/>
                </a:cubicBezTo>
                <a:cubicBezTo>
                  <a:pt x="554546" y="891235"/>
                  <a:pt x="541630" y="880948"/>
                  <a:pt x="513398" y="867994"/>
                </a:cubicBezTo>
                <a:cubicBezTo>
                  <a:pt x="485165" y="855116"/>
                  <a:pt x="443865" y="841553"/>
                  <a:pt x="368922" y="839114"/>
                </a:cubicBezTo>
                <a:cubicBezTo>
                  <a:pt x="293713" y="836676"/>
                  <a:pt x="251841" y="850278"/>
                  <a:pt x="223342" y="864603"/>
                </a:cubicBezTo>
                <a:cubicBezTo>
                  <a:pt x="209055" y="871766"/>
                  <a:pt x="198234" y="878815"/>
                  <a:pt x="188633" y="883653"/>
                </a:cubicBezTo>
                <a:cubicBezTo>
                  <a:pt x="179032" y="888492"/>
                  <a:pt x="170879" y="891273"/>
                  <a:pt x="159982" y="891273"/>
                </a:cubicBezTo>
                <a:cubicBezTo>
                  <a:pt x="139789" y="891273"/>
                  <a:pt x="126606" y="883310"/>
                  <a:pt x="115786" y="866889"/>
                </a:cubicBezTo>
                <a:cubicBezTo>
                  <a:pt x="104927" y="850506"/>
                  <a:pt x="97726" y="824941"/>
                  <a:pt x="95021" y="792671"/>
                </a:cubicBezTo>
                <a:cubicBezTo>
                  <a:pt x="89649" y="728167"/>
                  <a:pt x="101727" y="637642"/>
                  <a:pt x="126378" y="540677"/>
                </a:cubicBezTo>
                <a:cubicBezTo>
                  <a:pt x="145713" y="465587"/>
                  <a:pt x="170337" y="391960"/>
                  <a:pt x="200063" y="320345"/>
                </a:cubicBezTo>
                <a:cubicBezTo>
                  <a:pt x="213322" y="313982"/>
                  <a:pt x="228600" y="308534"/>
                  <a:pt x="245478" y="304152"/>
                </a:cubicBezTo>
                <a:close/>
                <a:moveTo>
                  <a:pt x="116624" y="470344"/>
                </a:moveTo>
                <a:cubicBezTo>
                  <a:pt x="118358" y="470205"/>
                  <a:pt x="120092" y="470618"/>
                  <a:pt x="121577" y="471526"/>
                </a:cubicBezTo>
                <a:cubicBezTo>
                  <a:pt x="115253" y="492862"/>
                  <a:pt x="109271" y="514045"/>
                  <a:pt x="103937" y="534962"/>
                </a:cubicBezTo>
                <a:cubicBezTo>
                  <a:pt x="95740" y="567130"/>
                  <a:pt x="88788" y="599603"/>
                  <a:pt x="83096" y="632308"/>
                </a:cubicBezTo>
                <a:cubicBezTo>
                  <a:pt x="80837" y="627216"/>
                  <a:pt x="78293" y="622255"/>
                  <a:pt x="75476" y="617449"/>
                </a:cubicBezTo>
                <a:cubicBezTo>
                  <a:pt x="53378" y="578891"/>
                  <a:pt x="40653" y="554888"/>
                  <a:pt x="31280" y="538201"/>
                </a:cubicBezTo>
                <a:cubicBezTo>
                  <a:pt x="43282" y="529057"/>
                  <a:pt x="95250" y="471335"/>
                  <a:pt x="116624" y="470344"/>
                </a:cubicBezTo>
                <a:close/>
                <a:moveTo>
                  <a:pt x="626936" y="470726"/>
                </a:moveTo>
                <a:cubicBezTo>
                  <a:pt x="648348" y="471754"/>
                  <a:pt x="700316" y="529514"/>
                  <a:pt x="712280" y="538658"/>
                </a:cubicBezTo>
                <a:cubicBezTo>
                  <a:pt x="702907" y="555346"/>
                  <a:pt x="690182" y="579349"/>
                  <a:pt x="668084" y="617906"/>
                </a:cubicBezTo>
                <a:cubicBezTo>
                  <a:pt x="665859" y="621747"/>
                  <a:pt x="663788" y="625674"/>
                  <a:pt x="661873" y="629679"/>
                </a:cubicBezTo>
                <a:cubicBezTo>
                  <a:pt x="655987" y="597786"/>
                  <a:pt x="648844" y="566139"/>
                  <a:pt x="640461" y="534810"/>
                </a:cubicBezTo>
                <a:cubicBezTo>
                  <a:pt x="634785" y="513702"/>
                  <a:pt x="628662" y="492717"/>
                  <a:pt x="622097" y="471869"/>
                </a:cubicBezTo>
                <a:cubicBezTo>
                  <a:pt x="623553" y="470998"/>
                  <a:pt x="625243" y="470599"/>
                  <a:pt x="626936" y="470726"/>
                </a:cubicBezTo>
                <a:close/>
              </a:path>
            </a:pathLst>
          </a:custGeom>
          <a:solidFill>
            <a:srgbClr val="000000"/>
          </a:solidFill>
          <a:ln>
            <a:noFill/>
          </a:ln>
        </p:spPr>
      </p:sp>
      <p:sp>
        <p:nvSpPr>
          <p:cNvPr id="16" name="TextBox 16"/>
          <p:cNvSpPr txBox="1"/>
          <p:nvPr/>
        </p:nvSpPr>
        <p:spPr>
          <a:xfrm>
            <a:off x="6934452" y="4165282"/>
            <a:ext cx="1066295" cy="322707"/>
          </a:xfrm>
          <a:prstGeom prst="rect">
            <a:avLst/>
          </a:prstGeom>
          <a:noFill/>
          <a:ln>
            <a:noFill/>
          </a:ln>
        </p:spPr>
        <p:txBody>
          <a:bodyPr wrap="none" lIns="0" tIns="0" rIns="0" bIns="0" anchor="t" anchorCtr="0">
            <a:spAutoFit/>
          </a:bodyPr>
          <a:lstStyle/>
          <a:p>
            <a:pPr algn="ctr"/>
            <a:r>
              <a:rPr lang="en-US" sz="1650" b="1" dirty="0">
                <a:solidFill>
                  <a:srgbClr val="000000"/>
                </a:solidFill>
                <a:latin typeface="Zen Kaku Gothic New"/>
                <a:ea typeface="Zen Kaku Gothic New"/>
                <a:cs typeface="Zen Kaku Gothic New"/>
              </a:rPr>
              <a:t>Java 17</a:t>
            </a:r>
          </a:p>
        </p:txBody>
      </p:sp>
      <p:sp>
        <p:nvSpPr>
          <p:cNvPr id="17" name="TextBox 17"/>
          <p:cNvSpPr txBox="1"/>
          <p:nvPr/>
        </p:nvSpPr>
        <p:spPr>
          <a:xfrm>
            <a:off x="6503908" y="4494371"/>
            <a:ext cx="1927384"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課題Bの実行環境</a:t>
            </a:r>
          </a:p>
        </p:txBody>
      </p:sp>
      <p:sp>
        <p:nvSpPr>
          <p:cNvPr id="18" name="Freeform 18"/>
          <p:cNvSpPr/>
          <p:nvPr/>
        </p:nvSpPr>
        <p:spPr>
          <a:xfrm>
            <a:off x="9749695" y="2980456"/>
            <a:ext cx="922203" cy="820887"/>
          </a:xfrm>
          <a:custGeom>
            <a:avLst/>
            <a:gdLst/>
            <a:ahLst/>
            <a:cxnLst/>
            <a:rect l="l" t="t" r="r" b="b"/>
            <a:pathLst>
              <a:path w="922203" h="820887">
                <a:moveTo>
                  <a:pt x="906609" y="361135"/>
                </a:moveTo>
                <a:lnTo>
                  <a:pt x="726396" y="49309"/>
                </a:lnTo>
                <a:cubicBezTo>
                  <a:pt x="710797" y="22235"/>
                  <a:pt x="672423" y="0"/>
                  <a:pt x="641044" y="0"/>
                </a:cubicBezTo>
                <a:lnTo>
                  <a:pt x="280987" y="0"/>
                </a:lnTo>
                <a:cubicBezTo>
                  <a:pt x="249784" y="0"/>
                  <a:pt x="211234" y="22235"/>
                  <a:pt x="195636" y="49309"/>
                </a:cubicBezTo>
                <a:lnTo>
                  <a:pt x="15602" y="361135"/>
                </a:lnTo>
                <a:cubicBezTo>
                  <a:pt x="0" y="388209"/>
                  <a:pt x="0" y="432496"/>
                  <a:pt x="15602" y="459574"/>
                </a:cubicBezTo>
                <a:lnTo>
                  <a:pt x="195632" y="771575"/>
                </a:lnTo>
                <a:cubicBezTo>
                  <a:pt x="211230" y="798652"/>
                  <a:pt x="249605" y="820887"/>
                  <a:pt x="280984" y="820887"/>
                </a:cubicBezTo>
                <a:lnTo>
                  <a:pt x="641219" y="820887"/>
                </a:lnTo>
                <a:cubicBezTo>
                  <a:pt x="672423" y="820887"/>
                  <a:pt x="710790" y="798652"/>
                  <a:pt x="726571" y="771578"/>
                </a:cubicBezTo>
                <a:lnTo>
                  <a:pt x="906601" y="459577"/>
                </a:lnTo>
                <a:cubicBezTo>
                  <a:pt x="922203" y="432500"/>
                  <a:pt x="922203" y="388209"/>
                  <a:pt x="906601" y="361135"/>
                </a:cubicBezTo>
                <a:close/>
                <a:moveTo>
                  <a:pt x="422102" y="172498"/>
                </a:moveTo>
                <a:cubicBezTo>
                  <a:pt x="422102" y="152057"/>
                  <a:pt x="438779" y="135381"/>
                  <a:pt x="459219" y="135381"/>
                </a:cubicBezTo>
                <a:cubicBezTo>
                  <a:pt x="479660" y="135381"/>
                  <a:pt x="496336" y="152057"/>
                  <a:pt x="496336" y="172498"/>
                </a:cubicBezTo>
                <a:lnTo>
                  <a:pt x="496336" y="394305"/>
                </a:lnTo>
                <a:cubicBezTo>
                  <a:pt x="496336" y="414749"/>
                  <a:pt x="479660" y="431422"/>
                  <a:pt x="459219" y="431422"/>
                </a:cubicBezTo>
                <a:cubicBezTo>
                  <a:pt x="438779" y="431422"/>
                  <a:pt x="422102" y="414749"/>
                  <a:pt x="422102" y="394305"/>
                </a:cubicBezTo>
                <a:close/>
                <a:moveTo>
                  <a:pt x="459219" y="646058"/>
                </a:moveTo>
                <a:cubicBezTo>
                  <a:pt x="320432" y="646058"/>
                  <a:pt x="207466" y="533091"/>
                  <a:pt x="207466" y="394305"/>
                </a:cubicBezTo>
                <a:cubicBezTo>
                  <a:pt x="207645" y="314691"/>
                  <a:pt x="245299" y="239920"/>
                  <a:pt x="309136" y="192222"/>
                </a:cubicBezTo>
                <a:cubicBezTo>
                  <a:pt x="316166" y="186970"/>
                  <a:pt x="325000" y="184735"/>
                  <a:pt x="333682" y="186014"/>
                </a:cubicBezTo>
                <a:cubicBezTo>
                  <a:pt x="342364" y="187292"/>
                  <a:pt x="350179" y="191978"/>
                  <a:pt x="355397" y="199034"/>
                </a:cubicBezTo>
                <a:cubicBezTo>
                  <a:pt x="360651" y="206065"/>
                  <a:pt x="362885" y="214900"/>
                  <a:pt x="361607" y="223583"/>
                </a:cubicBezTo>
                <a:cubicBezTo>
                  <a:pt x="360328" y="232266"/>
                  <a:pt x="355642" y="240081"/>
                  <a:pt x="348585" y="245299"/>
                </a:cubicBezTo>
                <a:cubicBezTo>
                  <a:pt x="266281" y="306442"/>
                  <a:pt x="249067" y="422815"/>
                  <a:pt x="310210" y="505118"/>
                </a:cubicBezTo>
                <a:cubicBezTo>
                  <a:pt x="371357" y="587426"/>
                  <a:pt x="487730" y="604636"/>
                  <a:pt x="570033" y="543493"/>
                </a:cubicBezTo>
                <a:cubicBezTo>
                  <a:pt x="617193" y="508528"/>
                  <a:pt x="644987" y="453119"/>
                  <a:pt x="644987" y="394305"/>
                </a:cubicBezTo>
                <a:cubicBezTo>
                  <a:pt x="644830" y="335296"/>
                  <a:pt x="616768" y="279839"/>
                  <a:pt x="569317" y="244762"/>
                </a:cubicBezTo>
                <a:cubicBezTo>
                  <a:pt x="554610" y="234003"/>
                  <a:pt x="551562" y="213200"/>
                  <a:pt x="562322" y="198497"/>
                </a:cubicBezTo>
                <a:cubicBezTo>
                  <a:pt x="573081" y="183791"/>
                  <a:pt x="593880" y="180743"/>
                  <a:pt x="608587" y="191506"/>
                </a:cubicBezTo>
                <a:cubicBezTo>
                  <a:pt x="672956" y="239020"/>
                  <a:pt x="710794" y="314333"/>
                  <a:pt x="710973" y="394305"/>
                </a:cubicBezTo>
                <a:cubicBezTo>
                  <a:pt x="710973" y="533270"/>
                  <a:pt x="598006" y="646058"/>
                  <a:pt x="459219" y="646058"/>
                </a:cubicBezTo>
                <a:close/>
              </a:path>
            </a:pathLst>
          </a:custGeom>
          <a:solidFill>
            <a:srgbClr val="6DB33F"/>
          </a:solidFill>
          <a:ln>
            <a:noFill/>
          </a:ln>
        </p:spPr>
      </p:sp>
      <p:sp>
        <p:nvSpPr>
          <p:cNvPr id="19" name="TextBox 19"/>
          <p:cNvSpPr txBox="1"/>
          <p:nvPr/>
        </p:nvSpPr>
        <p:spPr>
          <a:xfrm>
            <a:off x="9396457" y="4165282"/>
            <a:ext cx="1628685" cy="322707"/>
          </a:xfrm>
          <a:prstGeom prst="rect">
            <a:avLst/>
          </a:prstGeom>
          <a:noFill/>
          <a:ln>
            <a:noFill/>
          </a:ln>
        </p:spPr>
        <p:txBody>
          <a:bodyPr wrap="none" lIns="0" tIns="0" rIns="0" bIns="0" anchor="t" anchorCtr="0">
            <a:spAutoFit/>
          </a:bodyPr>
          <a:lstStyle/>
          <a:p>
            <a:pPr algn="ctr"/>
            <a:r>
              <a:rPr lang="en-US" sz="1650" b="1" dirty="0">
                <a:solidFill>
                  <a:srgbClr val="000000"/>
                </a:solidFill>
                <a:latin typeface="Zen Kaku Gothic New"/>
                <a:ea typeface="Zen Kaku Gothic New"/>
                <a:cs typeface="Zen Kaku Gothic New"/>
              </a:rPr>
              <a:t>Spring Boot</a:t>
            </a:r>
          </a:p>
        </p:txBody>
      </p:sp>
      <p:sp>
        <p:nvSpPr>
          <p:cNvPr id="20" name="TextBox 20"/>
          <p:cNvSpPr txBox="1"/>
          <p:nvPr/>
        </p:nvSpPr>
        <p:spPr>
          <a:xfrm>
            <a:off x="9120426" y="4494371"/>
            <a:ext cx="2180749"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課題Bのアプリ基盤</a:t>
            </a:r>
          </a:p>
        </p:txBody>
      </p:sp>
      <p:sp>
        <p:nvSpPr>
          <p:cNvPr id="21" name="TextBox 21"/>
          <p:cNvSpPr txBox="1"/>
          <p:nvPr/>
        </p:nvSpPr>
        <p:spPr>
          <a:xfrm>
            <a:off x="601980" y="5534025"/>
            <a:ext cx="7333298"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この4つ以外に、当日その場で入れていただくものはありません。</a:t>
            </a:r>
          </a:p>
        </p:txBody>
      </p:sp>
      <p:sp>
        <p:nvSpPr>
          <p:cNvPr id="22" name="TextBox 22"/>
          <p:cNvSpPr txBox="1"/>
          <p:nvPr/>
        </p:nvSpPr>
        <p:spPr>
          <a:xfrm>
            <a:off x="602361" y="6037421"/>
            <a:ext cx="3037665"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 各ロゴは各社の商標です。</a:t>
            </a:r>
          </a:p>
        </p:txBody>
      </p:sp>
      <p:sp>
        <p:nvSpPr>
          <p:cNvPr id="23" name="TextBox 23"/>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4" name="TextBox 2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13</a:t>
            </a:r>
          </a:p>
        </p:txBody>
      </p:sp>
    </p:spTree>
  </p:cSld>
  <p:clrMapOvr>
    <a:masterClrMapping/>
  </p:clrMapOvr>
  <p:transition xmlns:p14="http://schemas.microsoft.com/office/powerpoint/2010/main" p14:dur="40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38941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編集画面はVS Code</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32284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VS Codeは</a:t>
            </a:r>
            <a:r>
              <a:rPr lang="zh-CN" sz="2480" b="1" dirty="0">
                <a:solidFill>
                  <a:srgbClr val="264DBF"/>
                </a:solidFill>
                <a:latin typeface="Zen Kaku Gothic New"/>
                <a:ea typeface="Zen Kaku Gothic New"/>
                <a:cs typeface="Zen Kaku Gothic New"/>
              </a:rPr>
              <a:t>公式サイト</a:t>
            </a:r>
            <a:r>
              <a:rPr lang="zh-CN" sz="2480" b="1" dirty="0">
                <a:solidFill>
                  <a:srgbClr val="000000"/>
                </a:solidFill>
                <a:latin typeface="Zen Kaku Gothic New"/>
                <a:ea typeface="Zen Kaku Gothic New"/>
                <a:cs typeface="Zen Kaku Gothic New"/>
              </a:rPr>
              <a:t>からOSを選んで入手します。</a:t>
            </a:r>
          </a:p>
        </p:txBody>
      </p:sp>
      <p:sp>
        <p:nvSpPr>
          <p:cNvPr id="7" name="Rectangle 7"/>
          <p:cNvSpPr/>
          <p:nvPr/>
        </p:nvSpPr>
        <p:spPr>
          <a:xfrm>
            <a:off x="895350" y="2095500"/>
            <a:ext cx="5257800" cy="3390900"/>
          </a:xfrm>
          <a:prstGeom prst="roundRect">
            <a:avLst>
              <a:gd name="adj" fmla="val 1685"/>
            </a:avLst>
          </a:prstGeom>
          <a:solidFill>
            <a:srgbClr val="000000">
              <a:alpha val="8000"/>
            </a:srgbClr>
          </a:solidFill>
          <a:ln>
            <a:noFill/>
          </a:ln>
        </p:spPr>
      </p:sp>
      <p:sp>
        <p:nvSpPr>
          <p:cNvPr id="8" name="Rectangle 8"/>
          <p:cNvSpPr/>
          <p:nvPr/>
        </p:nvSpPr>
        <p:spPr>
          <a:xfrm>
            <a:off x="838200" y="2038350"/>
            <a:ext cx="5257800" cy="3390900"/>
          </a:xfrm>
          <a:prstGeom prst="roundRect">
            <a:avLst>
              <a:gd name="adj" fmla="val 1685"/>
            </a:avLst>
          </a:prstGeom>
          <a:solidFill>
            <a:srgbClr val="E3E7EA"/>
          </a:solidFill>
          <a:ln>
            <a:noFill/>
          </a:ln>
        </p:spPr>
      </p:sp>
      <p:pic>
        <p:nvPicPr>
          <p:cNvPr id="9" name="Image 9"/>
          <p:cNvPicPr>
            <a:picLocks noChangeAspect="1"/>
          </p:cNvPicPr>
          <p:nvPr/>
        </p:nvPicPr>
        <p:blipFill>
          <a:blip r:embed="rId2"/>
          <a:stretch>
            <a:fillRect/>
          </a:stretch>
        </p:blipFill>
        <p:spPr>
          <a:xfrm>
            <a:off x="857250" y="2057400"/>
            <a:ext cx="5219700" cy="3352800"/>
          </a:xfrm>
          <a:prstGeom prst="rect">
            <a:avLst/>
          </a:prstGeom>
        </p:spPr>
      </p:pic>
      <p:sp>
        <p:nvSpPr>
          <p:cNvPr id="10" name="TextBox 10"/>
          <p:cNvSpPr txBox="1"/>
          <p:nvPr/>
        </p:nvSpPr>
        <p:spPr>
          <a:xfrm>
            <a:off x="1803091" y="5580221"/>
            <a:ext cx="3328017"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公式サイトの Download ボタン</a:t>
            </a:r>
          </a:p>
        </p:txBody>
      </p:sp>
      <p:sp>
        <p:nvSpPr>
          <p:cNvPr id="11" name="Rectangle 11"/>
          <p:cNvSpPr/>
          <p:nvPr/>
        </p:nvSpPr>
        <p:spPr>
          <a:xfrm>
            <a:off x="6419850" y="2095500"/>
            <a:ext cx="4991100" cy="3400425"/>
          </a:xfrm>
          <a:prstGeom prst="roundRect">
            <a:avLst>
              <a:gd name="adj" fmla="val 1681"/>
            </a:avLst>
          </a:prstGeom>
          <a:solidFill>
            <a:srgbClr val="000000">
              <a:alpha val="8000"/>
            </a:srgbClr>
          </a:solidFill>
          <a:ln>
            <a:noFill/>
          </a:ln>
        </p:spPr>
      </p:sp>
      <p:sp>
        <p:nvSpPr>
          <p:cNvPr id="12" name="Rectangle 12"/>
          <p:cNvSpPr/>
          <p:nvPr/>
        </p:nvSpPr>
        <p:spPr>
          <a:xfrm>
            <a:off x="6362700" y="2038350"/>
            <a:ext cx="4991100" cy="3400425"/>
          </a:xfrm>
          <a:prstGeom prst="roundRect">
            <a:avLst>
              <a:gd name="adj" fmla="val 1681"/>
            </a:avLst>
          </a:prstGeom>
          <a:solidFill>
            <a:srgbClr val="E3E7EA"/>
          </a:solidFill>
          <a:ln>
            <a:noFill/>
          </a:ln>
        </p:spPr>
      </p:sp>
      <p:pic>
        <p:nvPicPr>
          <p:cNvPr id="13" name="Image 13"/>
          <p:cNvPicPr>
            <a:picLocks noChangeAspect="1"/>
          </p:cNvPicPr>
          <p:nvPr/>
        </p:nvPicPr>
        <p:blipFill>
          <a:blip r:embed="rId3"/>
          <a:stretch>
            <a:fillRect/>
          </a:stretch>
        </p:blipFill>
        <p:spPr>
          <a:xfrm>
            <a:off x="6381750" y="2057400"/>
            <a:ext cx="4953000" cy="3362325"/>
          </a:xfrm>
          <a:prstGeom prst="rect">
            <a:avLst/>
          </a:prstGeom>
        </p:spPr>
      </p:pic>
      <p:sp>
        <p:nvSpPr>
          <p:cNvPr id="14" name="TextBox 14"/>
          <p:cNvSpPr txBox="1"/>
          <p:nvPr/>
        </p:nvSpPr>
        <p:spPr>
          <a:xfrm>
            <a:off x="7546181" y="5580221"/>
            <a:ext cx="2624137"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OSに合う版を選ぶ画面</a:t>
            </a:r>
          </a:p>
        </p:txBody>
      </p:sp>
      <p:sp>
        <p:nvSpPr>
          <p:cNvPr id="15" name="TextBox 15"/>
          <p:cNvSpPr txBox="1"/>
          <p:nvPr/>
        </p:nvSpPr>
        <p:spPr>
          <a:xfrm>
            <a:off x="601980" y="6067425"/>
            <a:ext cx="1073658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会場の貸出PCには導入済みです。自分のPCで進める方だけ、前日までに入れてください。</a:t>
            </a:r>
          </a:p>
        </p:txBody>
      </p:sp>
      <p:sp>
        <p:nvSpPr>
          <p:cNvPr id="16" name="TextBox 16"/>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7" name="TextBox 1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14</a:t>
            </a:r>
          </a:p>
        </p:txBody>
      </p:sp>
    </p:spTree>
  </p:cSld>
  <p:clrMapOvr>
    <a:masterClrMapping/>
  </p:clrMapOvr>
  <p:transition xmlns:p14="http://schemas.microsoft.com/office/powerpoint/2010/main" p14:dur="400">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環境の前提</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408" y="1303020"/>
            <a:ext cx="11180978" cy="469392"/>
          </a:xfrm>
          <a:prstGeom prst="rect">
            <a:avLst/>
          </a:prstGeom>
          <a:noFill/>
          <a:ln>
            <a:noFill/>
          </a:ln>
        </p:spPr>
        <p:txBody>
          <a:bodyPr wrap="none" lIns="0" tIns="0" rIns="0" bIns="0" anchor="t" anchorCtr="0">
            <a:spAutoFit/>
          </a:bodyPr>
          <a:lstStyle/>
          <a:p>
            <a:pPr algn="l"/>
            <a:r>
              <a:rPr lang="zh-CN" sz="2400" b="1" dirty="0">
                <a:solidFill>
                  <a:srgbClr val="000000"/>
                </a:solidFill>
                <a:latin typeface="Zen Kaku Gothic New"/>
                <a:ea typeface="Zen Kaku Gothic New"/>
                <a:cs typeface="Zen Kaku Gothic New"/>
              </a:rPr>
              <a:t>当日はOS・JDK 17・ネットワーク・モデル指定の4点が</a:t>
            </a:r>
          </a:p>
        </p:txBody>
      </p:sp>
      <p:sp>
        <p:nvSpPr>
          <p:cNvPr id="7" name="TextBox 7"/>
          <p:cNvSpPr txBox="1"/>
          <p:nvPr/>
        </p:nvSpPr>
        <p:spPr>
          <a:xfrm>
            <a:off x="597408" y="1703070"/>
            <a:ext cx="5433060" cy="469392"/>
          </a:xfrm>
          <a:prstGeom prst="rect">
            <a:avLst/>
          </a:prstGeom>
          <a:noFill/>
          <a:ln>
            <a:noFill/>
          </a:ln>
        </p:spPr>
        <p:txBody>
          <a:bodyPr wrap="none" lIns="0" tIns="0" rIns="0" bIns="0" anchor="t" anchorCtr="0">
            <a:spAutoFit/>
          </a:bodyPr>
          <a:lstStyle/>
          <a:p>
            <a:pPr algn="l"/>
            <a:r>
              <a:rPr lang="zh-CN" sz="2400" b="1" dirty="0">
                <a:solidFill>
                  <a:srgbClr val="264DBF"/>
                </a:solidFill>
                <a:latin typeface="Zen Kaku Gothic New"/>
                <a:ea typeface="Zen Kaku Gothic New"/>
                <a:cs typeface="Zen Kaku Gothic New"/>
              </a:rPr>
              <a:t>揃っている前提</a:t>
            </a:r>
            <a:r>
              <a:rPr lang="zh-CN" sz="2400" b="1" dirty="0">
                <a:solidFill>
                  <a:srgbClr val="000000"/>
                </a:solidFill>
                <a:latin typeface="Zen Kaku Gothic New"/>
                <a:ea typeface="Zen Kaku Gothic New"/>
                <a:cs typeface="Zen Kaku Gothic New"/>
              </a:rPr>
              <a:t>で進めます。</a:t>
            </a:r>
          </a:p>
        </p:txBody>
      </p:sp>
      <p:sp>
        <p:nvSpPr>
          <p:cNvPr id="8" name="Rectangle 8"/>
          <p:cNvSpPr/>
          <p:nvPr/>
        </p:nvSpPr>
        <p:spPr>
          <a:xfrm>
            <a:off x="609600" y="2381250"/>
            <a:ext cx="10972800" cy="438150"/>
          </a:xfrm>
          <a:prstGeom prst="rect">
            <a:avLst/>
          </a:prstGeom>
          <a:solidFill>
            <a:srgbClr val="0B2E33"/>
          </a:solidFill>
          <a:ln>
            <a:noFill/>
          </a:ln>
        </p:spPr>
      </p:sp>
      <p:sp>
        <p:nvSpPr>
          <p:cNvPr id="9" name="TextBox 9"/>
          <p:cNvSpPr txBox="1"/>
          <p:nvPr/>
        </p:nvSpPr>
        <p:spPr>
          <a:xfrm>
            <a:off x="830580" y="2514600"/>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項目</a:t>
            </a:r>
          </a:p>
        </p:txBody>
      </p:sp>
      <p:sp>
        <p:nvSpPr>
          <p:cNvPr id="10" name="TextBox 10"/>
          <p:cNvSpPr txBox="1"/>
          <p:nvPr/>
        </p:nvSpPr>
        <p:spPr>
          <a:xfrm>
            <a:off x="3497580" y="2514600"/>
            <a:ext cx="1315402"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必要な状態</a:t>
            </a:r>
          </a:p>
        </p:txBody>
      </p:sp>
      <p:sp>
        <p:nvSpPr>
          <p:cNvPr id="11" name="TextBox 11"/>
          <p:cNvSpPr txBox="1"/>
          <p:nvPr/>
        </p:nvSpPr>
        <p:spPr>
          <a:xfrm>
            <a:off x="7688580" y="2514600"/>
            <a:ext cx="1055370"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確認方法</a:t>
            </a:r>
          </a:p>
        </p:txBody>
      </p:sp>
      <p:sp>
        <p:nvSpPr>
          <p:cNvPr id="12" name="Rectangle 12"/>
          <p:cNvSpPr/>
          <p:nvPr/>
        </p:nvSpPr>
        <p:spPr>
          <a:xfrm>
            <a:off x="609600" y="2819400"/>
            <a:ext cx="10972800" cy="723900"/>
          </a:xfrm>
          <a:prstGeom prst="rect">
            <a:avLst/>
          </a:prstGeom>
          <a:solidFill>
            <a:srgbClr val="FFFFFF"/>
          </a:solidFill>
          <a:ln>
            <a:noFill/>
          </a:ln>
        </p:spPr>
      </p:sp>
      <p:sp>
        <p:nvSpPr>
          <p:cNvPr id="13" name="TextBox 13"/>
          <p:cNvSpPr txBox="1"/>
          <p:nvPr/>
        </p:nvSpPr>
        <p:spPr>
          <a:xfrm>
            <a:off x="830580" y="3095625"/>
            <a:ext cx="379286"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OS</a:t>
            </a:r>
          </a:p>
        </p:txBody>
      </p:sp>
      <p:sp>
        <p:nvSpPr>
          <p:cNvPr id="14" name="TextBox 14"/>
          <p:cNvSpPr txBox="1"/>
          <p:nvPr/>
        </p:nvSpPr>
        <p:spPr>
          <a:xfrm>
            <a:off x="3497961" y="3103721"/>
            <a:ext cx="292794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Windows 11 または macOS</a:t>
            </a:r>
          </a:p>
        </p:txBody>
      </p:sp>
      <p:sp>
        <p:nvSpPr>
          <p:cNvPr id="15" name="TextBox 15"/>
          <p:cNvSpPr txBox="1"/>
          <p:nvPr/>
        </p:nvSpPr>
        <p:spPr>
          <a:xfrm>
            <a:off x="7688961" y="310372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設定画面のバージョン表示</a:t>
            </a:r>
          </a:p>
        </p:txBody>
      </p:sp>
      <p:sp>
        <p:nvSpPr>
          <p:cNvPr id="16" name="Rectangle 16"/>
          <p:cNvSpPr/>
          <p:nvPr/>
        </p:nvSpPr>
        <p:spPr>
          <a:xfrm>
            <a:off x="609600" y="3543300"/>
            <a:ext cx="10972800" cy="723900"/>
          </a:xfrm>
          <a:prstGeom prst="rect">
            <a:avLst/>
          </a:prstGeom>
          <a:solidFill>
            <a:srgbClr val="F7F9FA"/>
          </a:solidFill>
          <a:ln>
            <a:noFill/>
          </a:ln>
        </p:spPr>
      </p:sp>
      <p:sp>
        <p:nvSpPr>
          <p:cNvPr id="17" name="TextBox 17"/>
          <p:cNvSpPr txBox="1"/>
          <p:nvPr/>
        </p:nvSpPr>
        <p:spPr>
          <a:xfrm>
            <a:off x="830580" y="3819525"/>
            <a:ext cx="477298"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JDK</a:t>
            </a:r>
          </a:p>
        </p:txBody>
      </p:sp>
      <p:sp>
        <p:nvSpPr>
          <p:cNvPr id="18" name="TextBox 18"/>
          <p:cNvSpPr txBox="1"/>
          <p:nvPr/>
        </p:nvSpPr>
        <p:spPr>
          <a:xfrm>
            <a:off x="3497961" y="3827621"/>
            <a:ext cx="34497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Java 17（Temurin）が導入済み</a:t>
            </a:r>
          </a:p>
        </p:txBody>
      </p:sp>
      <p:sp>
        <p:nvSpPr>
          <p:cNvPr id="19" name="TextBox 19"/>
          <p:cNvSpPr txBox="1"/>
          <p:nvPr/>
        </p:nvSpPr>
        <p:spPr>
          <a:xfrm>
            <a:off x="7688961" y="3827621"/>
            <a:ext cx="1520190"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Source Code Pro"/>
                <a:ea typeface="Source Code Pro"/>
                <a:cs typeface="Source Code Pro"/>
              </a:rPr>
              <a:t>java -version</a:t>
            </a:r>
          </a:p>
        </p:txBody>
      </p:sp>
      <p:sp>
        <p:nvSpPr>
          <p:cNvPr id="20" name="Rectangle 20"/>
          <p:cNvSpPr/>
          <p:nvPr/>
        </p:nvSpPr>
        <p:spPr>
          <a:xfrm>
            <a:off x="609600" y="4267200"/>
            <a:ext cx="10972800" cy="723900"/>
          </a:xfrm>
          <a:prstGeom prst="rect">
            <a:avLst/>
          </a:prstGeom>
          <a:solidFill>
            <a:srgbClr val="FFFFFF"/>
          </a:solidFill>
          <a:ln>
            <a:noFill/>
          </a:ln>
        </p:spPr>
      </p:sp>
      <p:sp>
        <p:nvSpPr>
          <p:cNvPr id="21" name="TextBox 21"/>
          <p:cNvSpPr txBox="1"/>
          <p:nvPr/>
        </p:nvSpPr>
        <p:spPr>
          <a:xfrm>
            <a:off x="830580" y="454342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ネットワーク</a:t>
            </a:r>
          </a:p>
        </p:txBody>
      </p:sp>
      <p:sp>
        <p:nvSpPr>
          <p:cNvPr id="22" name="TextBox 22"/>
          <p:cNvSpPr txBox="1"/>
          <p:nvPr/>
        </p:nvSpPr>
        <p:spPr>
          <a:xfrm>
            <a:off x="3497961" y="455152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社内ネットワークから接続できる</a:t>
            </a:r>
          </a:p>
        </p:txBody>
      </p:sp>
      <p:sp>
        <p:nvSpPr>
          <p:cNvPr id="23" name="TextBox 23"/>
          <p:cNvSpPr txBox="1"/>
          <p:nvPr/>
        </p:nvSpPr>
        <p:spPr>
          <a:xfrm>
            <a:off x="7688961" y="4551521"/>
            <a:ext cx="25101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AIの応答が返ってくる</a:t>
            </a:r>
          </a:p>
        </p:txBody>
      </p:sp>
      <p:sp>
        <p:nvSpPr>
          <p:cNvPr id="24" name="Rectangle 24"/>
          <p:cNvSpPr/>
          <p:nvPr/>
        </p:nvSpPr>
        <p:spPr>
          <a:xfrm>
            <a:off x="609600" y="4991100"/>
            <a:ext cx="10972800" cy="723900"/>
          </a:xfrm>
          <a:prstGeom prst="rect">
            <a:avLst/>
          </a:prstGeom>
          <a:solidFill>
            <a:srgbClr val="F7F9FA"/>
          </a:solidFill>
          <a:ln>
            <a:noFill/>
          </a:ln>
        </p:spPr>
      </p:sp>
      <p:sp>
        <p:nvSpPr>
          <p:cNvPr id="25" name="TextBox 25"/>
          <p:cNvSpPr txBox="1"/>
          <p:nvPr/>
        </p:nvSpPr>
        <p:spPr>
          <a:xfrm>
            <a:off x="830580" y="52673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モデル指定</a:t>
            </a:r>
          </a:p>
        </p:txBody>
      </p:sp>
      <p:sp>
        <p:nvSpPr>
          <p:cNvPr id="26" name="TextBox 26"/>
          <p:cNvSpPr txBox="1"/>
          <p:nvPr/>
        </p:nvSpPr>
        <p:spPr>
          <a:xfrm>
            <a:off x="3497961" y="527542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事務局が配布した設定のまま</a:t>
            </a:r>
          </a:p>
        </p:txBody>
      </p:sp>
      <p:sp>
        <p:nvSpPr>
          <p:cNvPr id="27" name="TextBox 27"/>
          <p:cNvSpPr txBox="1"/>
          <p:nvPr/>
        </p:nvSpPr>
        <p:spPr>
          <a:xfrm>
            <a:off x="7688961" y="5275421"/>
            <a:ext cx="18966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各自の変更は不要</a:t>
            </a:r>
          </a:p>
        </p:txBody>
      </p:sp>
      <p:sp>
        <p:nvSpPr>
          <p:cNvPr id="28" name="Line 28"/>
          <p:cNvSpPr/>
          <p:nvPr/>
        </p:nvSpPr>
        <p:spPr>
          <a:xfrm>
            <a:off x="3276600" y="2381250"/>
            <a:ext cx="9525" cy="3333750"/>
          </a:xfrm>
          <a:custGeom>
            <a:avLst/>
            <a:gdLst/>
            <a:ahLst/>
            <a:cxnLst/>
            <a:rect l="l" t="t" r="r" b="b"/>
            <a:pathLst>
              <a:path w="9525" h="3333750">
                <a:moveTo>
                  <a:pt x="0" y="0"/>
                </a:moveTo>
                <a:lnTo>
                  <a:pt x="0" y="3333750"/>
                </a:lnTo>
              </a:path>
            </a:pathLst>
          </a:custGeom>
          <a:noFill/>
          <a:ln w="9525">
            <a:solidFill>
              <a:srgbClr val="E3E7EA"/>
            </a:solidFill>
          </a:ln>
        </p:spPr>
      </p:sp>
      <p:sp>
        <p:nvSpPr>
          <p:cNvPr id="29" name="Line 29"/>
          <p:cNvSpPr/>
          <p:nvPr/>
        </p:nvSpPr>
        <p:spPr>
          <a:xfrm>
            <a:off x="7467600" y="2381250"/>
            <a:ext cx="9525" cy="3333750"/>
          </a:xfrm>
          <a:custGeom>
            <a:avLst/>
            <a:gdLst/>
            <a:ahLst/>
            <a:cxnLst/>
            <a:rect l="l" t="t" r="r" b="b"/>
            <a:pathLst>
              <a:path w="9525" h="3333750">
                <a:moveTo>
                  <a:pt x="0" y="0"/>
                </a:moveTo>
                <a:lnTo>
                  <a:pt x="0" y="3333750"/>
                </a:lnTo>
              </a:path>
            </a:pathLst>
          </a:custGeom>
          <a:noFill/>
          <a:ln w="9525">
            <a:solidFill>
              <a:srgbClr val="E3E7EA"/>
            </a:solidFill>
          </a:ln>
        </p:spPr>
      </p:sp>
      <p:sp>
        <p:nvSpPr>
          <p:cNvPr id="30" name="Line 30"/>
          <p:cNvSpPr/>
          <p:nvPr/>
        </p:nvSpPr>
        <p:spPr>
          <a:xfrm>
            <a:off x="609600" y="57150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1" name="TextBox 31"/>
          <p:cNvSpPr txBox="1"/>
          <p:nvPr/>
        </p:nvSpPr>
        <p:spPr>
          <a:xfrm>
            <a:off x="601980" y="6029325"/>
            <a:ext cx="942594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揃っていない項目があれば、開始前にお声がけください。その場で一緒に直します。</a:t>
            </a:r>
          </a:p>
        </p:txBody>
      </p:sp>
      <p:sp>
        <p:nvSpPr>
          <p:cNvPr id="32" name="TextBox 32"/>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15</a:t>
            </a:r>
          </a:p>
        </p:txBody>
      </p:sp>
    </p:spTree>
  </p:cSld>
  <p:clrMapOvr>
    <a:masterClrMapping/>
  </p:clrMapOvr>
  <p:transition xmlns:p14="http://schemas.microsoft.com/office/powerpoint/2010/main" p14:dur="400">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日本語表示の設定</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75148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日本語パックを入れ、</a:t>
            </a:r>
            <a:r>
              <a:rPr lang="zh-CN" sz="2480" b="1" dirty="0">
                <a:solidFill>
                  <a:srgbClr val="264DBF"/>
                </a:solidFill>
                <a:latin typeface="Zen Kaku Gothic New"/>
                <a:ea typeface="Zen Kaku Gothic New"/>
                <a:cs typeface="Zen Kaku Gothic New"/>
              </a:rPr>
              <a:t>表示言語</a:t>
            </a:r>
            <a:r>
              <a:rPr lang="zh-CN" sz="2480" b="1" dirty="0">
                <a:solidFill>
                  <a:srgbClr val="000000"/>
                </a:solidFill>
                <a:latin typeface="Zen Kaku Gothic New"/>
                <a:ea typeface="Zen Kaku Gothic New"/>
                <a:cs typeface="Zen Kaku Gothic New"/>
              </a:rPr>
              <a:t>を切り替えておきます。</a:t>
            </a:r>
          </a:p>
        </p:txBody>
      </p:sp>
      <p:sp>
        <p:nvSpPr>
          <p:cNvPr id="7" name="Ellipse 7"/>
          <p:cNvSpPr/>
          <p:nvPr/>
        </p:nvSpPr>
        <p:spPr>
          <a:xfrm>
            <a:off x="619125" y="2105025"/>
            <a:ext cx="323850" cy="323850"/>
          </a:xfrm>
          <a:prstGeom prst="ellipse">
            <a:avLst/>
          </a:prstGeom>
          <a:solidFill>
            <a:srgbClr val="47BCC6"/>
          </a:solidFill>
          <a:ln>
            <a:noFill/>
          </a:ln>
        </p:spPr>
      </p:sp>
      <p:sp>
        <p:nvSpPr>
          <p:cNvPr id="8" name="TextBox 8"/>
          <p:cNvSpPr txBox="1"/>
          <p:nvPr/>
        </p:nvSpPr>
        <p:spPr>
          <a:xfrm>
            <a:off x="705878" y="21797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9" name="TextBox 9"/>
          <p:cNvSpPr txBox="1"/>
          <p:nvPr/>
        </p:nvSpPr>
        <p:spPr>
          <a:xfrm>
            <a:off x="1058799" y="2173129"/>
            <a:ext cx="274634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日本語パックを入れる</a:t>
            </a:r>
          </a:p>
        </p:txBody>
      </p:sp>
      <p:sp>
        <p:nvSpPr>
          <p:cNvPr id="10" name="Rectangle 10"/>
          <p:cNvSpPr/>
          <p:nvPr/>
        </p:nvSpPr>
        <p:spPr>
          <a:xfrm>
            <a:off x="647700" y="2590800"/>
            <a:ext cx="5372100" cy="3086100"/>
          </a:xfrm>
          <a:prstGeom prst="roundRect">
            <a:avLst>
              <a:gd name="adj" fmla="val 1852"/>
            </a:avLst>
          </a:prstGeom>
          <a:solidFill>
            <a:srgbClr val="000000">
              <a:alpha val="8000"/>
            </a:srgbClr>
          </a:solidFill>
          <a:ln>
            <a:noFill/>
          </a:ln>
        </p:spPr>
      </p:sp>
      <p:sp>
        <p:nvSpPr>
          <p:cNvPr id="11" name="Rectangle 11"/>
          <p:cNvSpPr/>
          <p:nvPr/>
        </p:nvSpPr>
        <p:spPr>
          <a:xfrm>
            <a:off x="590550" y="2533650"/>
            <a:ext cx="5372100" cy="3086100"/>
          </a:xfrm>
          <a:prstGeom prst="roundRect">
            <a:avLst>
              <a:gd name="adj" fmla="val 1852"/>
            </a:avLst>
          </a:prstGeom>
          <a:solidFill>
            <a:srgbClr val="E3E7EA"/>
          </a:solidFill>
          <a:ln>
            <a:noFill/>
          </a:ln>
        </p:spPr>
      </p:sp>
      <p:pic>
        <p:nvPicPr>
          <p:cNvPr id="12" name="Image 12"/>
          <p:cNvPicPr>
            <a:picLocks noChangeAspect="1"/>
          </p:cNvPicPr>
          <p:nvPr/>
        </p:nvPicPr>
        <p:blipFill>
          <a:blip r:embed="rId2"/>
          <a:stretch>
            <a:fillRect/>
          </a:stretch>
        </p:blipFill>
        <p:spPr>
          <a:xfrm>
            <a:off x="609600" y="2552700"/>
            <a:ext cx="5334000" cy="3048000"/>
          </a:xfrm>
          <a:prstGeom prst="rect">
            <a:avLst/>
          </a:prstGeom>
        </p:spPr>
      </p:pic>
      <p:sp>
        <p:nvSpPr>
          <p:cNvPr id="13" name="TextBox 13"/>
          <p:cNvSpPr txBox="1"/>
          <p:nvPr/>
        </p:nvSpPr>
        <p:spPr>
          <a:xfrm>
            <a:off x="602361" y="5751671"/>
            <a:ext cx="40140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拡張機能ビューで検索して導入します</a:t>
            </a:r>
          </a:p>
        </p:txBody>
      </p:sp>
      <p:sp>
        <p:nvSpPr>
          <p:cNvPr id="14" name="Ellipse 14"/>
          <p:cNvSpPr/>
          <p:nvPr/>
        </p:nvSpPr>
        <p:spPr>
          <a:xfrm>
            <a:off x="6486525" y="2105025"/>
            <a:ext cx="323850" cy="323850"/>
          </a:xfrm>
          <a:prstGeom prst="ellipse">
            <a:avLst/>
          </a:prstGeom>
          <a:solidFill>
            <a:srgbClr val="47BCC6"/>
          </a:solidFill>
          <a:ln>
            <a:noFill/>
          </a:ln>
        </p:spPr>
      </p:sp>
      <p:sp>
        <p:nvSpPr>
          <p:cNvPr id="15" name="TextBox 15"/>
          <p:cNvSpPr txBox="1"/>
          <p:nvPr/>
        </p:nvSpPr>
        <p:spPr>
          <a:xfrm>
            <a:off x="6573278" y="21797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6" name="TextBox 16"/>
          <p:cNvSpPr txBox="1"/>
          <p:nvPr/>
        </p:nvSpPr>
        <p:spPr>
          <a:xfrm>
            <a:off x="6926199" y="2173129"/>
            <a:ext cx="383848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表示言語を日本語に切り替える</a:t>
            </a:r>
          </a:p>
        </p:txBody>
      </p:sp>
      <p:sp>
        <p:nvSpPr>
          <p:cNvPr id="17" name="Rectangle 17"/>
          <p:cNvSpPr/>
          <p:nvPr/>
        </p:nvSpPr>
        <p:spPr>
          <a:xfrm>
            <a:off x="6515100" y="2590800"/>
            <a:ext cx="4524375" cy="3086100"/>
          </a:xfrm>
          <a:prstGeom prst="roundRect">
            <a:avLst>
              <a:gd name="adj" fmla="val 1852"/>
            </a:avLst>
          </a:prstGeom>
          <a:solidFill>
            <a:srgbClr val="000000">
              <a:alpha val="8000"/>
            </a:srgbClr>
          </a:solidFill>
          <a:ln>
            <a:noFill/>
          </a:ln>
        </p:spPr>
      </p:sp>
      <p:sp>
        <p:nvSpPr>
          <p:cNvPr id="18" name="Rectangle 18"/>
          <p:cNvSpPr/>
          <p:nvPr/>
        </p:nvSpPr>
        <p:spPr>
          <a:xfrm>
            <a:off x="6457950" y="2533650"/>
            <a:ext cx="4524375" cy="3086100"/>
          </a:xfrm>
          <a:prstGeom prst="roundRect">
            <a:avLst>
              <a:gd name="adj" fmla="val 1852"/>
            </a:avLst>
          </a:prstGeom>
          <a:solidFill>
            <a:srgbClr val="E3E7EA"/>
          </a:solidFill>
          <a:ln>
            <a:noFill/>
          </a:ln>
        </p:spPr>
      </p:sp>
      <p:pic>
        <p:nvPicPr>
          <p:cNvPr id="19" name="Image 19"/>
          <p:cNvPicPr>
            <a:picLocks noChangeAspect="1"/>
          </p:cNvPicPr>
          <p:nvPr/>
        </p:nvPicPr>
        <p:blipFill>
          <a:blip r:embed="rId3"/>
          <a:srcRect l="54" t="0" r="54" b="0"/>
          <a:stretch>
            <a:fillRect/>
          </a:stretch>
        </p:blipFill>
        <p:spPr>
          <a:xfrm>
            <a:off x="6477000" y="2552700"/>
            <a:ext cx="4486275" cy="3048000"/>
          </a:xfrm>
          <a:prstGeom prst="rect">
            <a:avLst/>
          </a:prstGeom>
        </p:spPr>
      </p:pic>
      <p:sp>
        <p:nvSpPr>
          <p:cNvPr id="20" name="TextBox 20"/>
          <p:cNvSpPr txBox="1"/>
          <p:nvPr/>
        </p:nvSpPr>
        <p:spPr>
          <a:xfrm>
            <a:off x="6469761" y="5751671"/>
            <a:ext cx="44845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コマンドパレットから表示言語を選びます</a:t>
            </a:r>
          </a:p>
        </p:txBody>
      </p:sp>
      <p:sp>
        <p:nvSpPr>
          <p:cNvPr id="21" name="TextBox 21"/>
          <p:cNvSpPr txBox="1"/>
          <p:nvPr/>
        </p:nvSpPr>
        <p:spPr>
          <a:xfrm>
            <a:off x="601980" y="6162675"/>
            <a:ext cx="794004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英語表示のままでも進められます。ボタンの位置はどちらも同じです。</a:t>
            </a:r>
          </a:p>
        </p:txBody>
      </p:sp>
      <p:sp>
        <p:nvSpPr>
          <p:cNvPr id="22" name="TextBox 22"/>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16</a:t>
            </a:r>
          </a:p>
        </p:txBody>
      </p:sp>
    </p:spTree>
  </p:cSld>
  <p:clrMapOvr>
    <a:masterClrMapping/>
  </p:clrMapOvr>
  <p:transition xmlns:p14="http://schemas.microsoft.com/office/powerpoint/2010/main" p14:dur="40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事前セットアップの締切</a:t>
            </a:r>
          </a:p>
        </p:txBody>
      </p:sp>
      <p:sp>
        <p:nvSpPr>
          <p:cNvPr id="7" name="Rectangle 7"/>
          <p:cNvSpPr/>
          <p:nvPr/>
        </p:nvSpPr>
        <p:spPr>
          <a:xfrm>
            <a:off x="2000250" y="1028700"/>
            <a:ext cx="9582150" cy="19050"/>
          </a:xfrm>
          <a:prstGeom prst="rect">
            <a:avLst/>
          </a:prstGeom>
          <a:solidFill>
            <a:srgbClr val="999999"/>
          </a:solidFill>
          <a:ln>
            <a:noFill/>
          </a:ln>
        </p:spPr>
      </p:sp>
      <p:sp>
        <p:nvSpPr>
          <p:cNvPr id="8" name="Rectangle 8"/>
          <p:cNvSpPr/>
          <p:nvPr/>
        </p:nvSpPr>
        <p:spPr>
          <a:xfrm>
            <a:off x="609600" y="2095500"/>
            <a:ext cx="76200" cy="1257300"/>
          </a:xfrm>
          <a:prstGeom prst="rect">
            <a:avLst/>
          </a:prstGeom>
          <a:solidFill>
            <a:srgbClr val="47BCC6"/>
          </a:solidFill>
          <a:ln>
            <a:noFill/>
          </a:ln>
        </p:spPr>
      </p:sp>
      <p:sp>
        <p:nvSpPr>
          <p:cNvPr id="9" name="TextBox 9"/>
          <p:cNvSpPr txBox="1"/>
          <p:nvPr/>
        </p:nvSpPr>
        <p:spPr>
          <a:xfrm>
            <a:off x="975360" y="2343150"/>
            <a:ext cx="7311390" cy="586740"/>
          </a:xfrm>
          <a:prstGeom prst="rect">
            <a:avLst/>
          </a:prstGeom>
          <a:noFill/>
          <a:ln>
            <a:noFill/>
          </a:ln>
        </p:spPr>
        <p:txBody>
          <a:bodyPr wrap="none" lIns="0" tIns="0" rIns="0" bIns="0" anchor="t" anchorCtr="0">
            <a:spAutoFit/>
          </a:bodyPr>
          <a:lstStyle/>
          <a:p>
            <a:pPr algn="l"/>
            <a:r>
              <a:rPr lang="zh-CN" sz="3000" b="1" dirty="0">
                <a:solidFill>
                  <a:srgbClr val="000000"/>
                </a:solidFill>
                <a:latin typeface="Zen Kaku Gothic New"/>
                <a:ea typeface="Zen Kaku Gothic New"/>
                <a:cs typeface="Zen Kaku Gothic New"/>
              </a:rPr>
              <a:t>事前セットアップは</a:t>
            </a:r>
            <a:r>
              <a:rPr lang="zh-CN" sz="3000" b="1" dirty="0">
                <a:solidFill>
                  <a:srgbClr val="264DBF"/>
                </a:solidFill>
                <a:latin typeface="Zen Kaku Gothic New"/>
                <a:ea typeface="Zen Kaku Gothic New"/>
                <a:cs typeface="Zen Kaku Gothic New"/>
              </a:rPr>
              <a:t>前日まで</a:t>
            </a:r>
            <a:r>
              <a:rPr lang="zh-CN" sz="3000" b="1" dirty="0">
                <a:solidFill>
                  <a:srgbClr val="000000"/>
                </a:solidFill>
                <a:latin typeface="Zen Kaku Gothic New"/>
                <a:ea typeface="Zen Kaku Gothic New"/>
                <a:cs typeface="Zen Kaku Gothic New"/>
              </a:rPr>
              <a:t>に</a:t>
            </a:r>
          </a:p>
        </p:txBody>
      </p:sp>
      <p:sp>
        <p:nvSpPr>
          <p:cNvPr id="10" name="TextBox 10"/>
          <p:cNvSpPr txBox="1"/>
          <p:nvPr/>
        </p:nvSpPr>
        <p:spPr>
          <a:xfrm>
            <a:off x="975360" y="2914650"/>
            <a:ext cx="6791325" cy="586740"/>
          </a:xfrm>
          <a:prstGeom prst="rect">
            <a:avLst/>
          </a:prstGeom>
          <a:noFill/>
          <a:ln>
            <a:noFill/>
          </a:ln>
        </p:spPr>
        <p:txBody>
          <a:bodyPr wrap="none" lIns="0" tIns="0" rIns="0" bIns="0" anchor="t" anchorCtr="0">
            <a:spAutoFit/>
          </a:bodyPr>
          <a:lstStyle/>
          <a:p>
            <a:pPr algn="l"/>
            <a:r>
              <a:rPr lang="zh-CN" sz="3000" b="1" dirty="0">
                <a:solidFill>
                  <a:srgbClr val="000000"/>
                </a:solidFill>
                <a:latin typeface="Zen Kaku Gothic New"/>
                <a:ea typeface="Zen Kaku Gothic New"/>
                <a:cs typeface="Zen Kaku Gothic New"/>
              </a:rPr>
              <a:t>終わらせておいてください。</a:t>
            </a:r>
          </a:p>
        </p:txBody>
      </p:sp>
      <p:sp>
        <p:nvSpPr>
          <p:cNvPr id="11" name="TextBox 11"/>
          <p:cNvSpPr txBox="1"/>
          <p:nvPr/>
        </p:nvSpPr>
        <p:spPr>
          <a:xfrm>
            <a:off x="1002030" y="3590925"/>
            <a:ext cx="794004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当日に環境構築から始めると、演習に使える時間がそのぶん減ります。</a:t>
            </a:r>
          </a:p>
        </p:txBody>
      </p:sp>
      <p:sp>
        <p:nvSpPr>
          <p:cNvPr id="12" name="Rectangle 12"/>
          <p:cNvSpPr/>
          <p:nvPr/>
        </p:nvSpPr>
        <p:spPr>
          <a:xfrm>
            <a:off x="6477000" y="4191000"/>
            <a:ext cx="5105400" cy="2000250"/>
          </a:xfrm>
          <a:prstGeom prst="roundRect">
            <a:avLst>
              <a:gd name="adj" fmla="val 4762"/>
            </a:avLst>
          </a:prstGeom>
          <a:solidFill>
            <a:srgbClr val="F7F9FA"/>
          </a:solidFill>
          <a:ln>
            <a:noFill/>
          </a:ln>
        </p:spPr>
      </p:sp>
      <p:sp>
        <p:nvSpPr>
          <p:cNvPr id="13" name="TextBox 13"/>
          <p:cNvSpPr txBox="1"/>
          <p:nvPr/>
        </p:nvSpPr>
        <p:spPr>
          <a:xfrm>
            <a:off x="6774180" y="4448175"/>
            <a:ext cx="275858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前日までに済ませる3点</a:t>
            </a:r>
          </a:p>
        </p:txBody>
      </p:sp>
      <p:sp>
        <p:nvSpPr>
          <p:cNvPr id="14" name="Ellipse 14"/>
          <p:cNvSpPr/>
          <p:nvPr/>
        </p:nvSpPr>
        <p:spPr>
          <a:xfrm>
            <a:off x="6819900" y="4972050"/>
            <a:ext cx="114300" cy="114300"/>
          </a:xfrm>
          <a:prstGeom prst="ellipse">
            <a:avLst/>
          </a:prstGeom>
          <a:solidFill>
            <a:srgbClr val="47BCC6"/>
          </a:solidFill>
          <a:ln>
            <a:noFill/>
          </a:ln>
        </p:spPr>
      </p:sp>
      <p:sp>
        <p:nvSpPr>
          <p:cNvPr id="15" name="TextBox 15"/>
          <p:cNvSpPr txBox="1"/>
          <p:nvPr/>
        </p:nvSpPr>
        <p:spPr>
          <a:xfrm>
            <a:off x="7079361" y="4942046"/>
            <a:ext cx="292184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VS Code の導入と日本語化</a:t>
            </a:r>
          </a:p>
        </p:txBody>
      </p:sp>
      <p:sp>
        <p:nvSpPr>
          <p:cNvPr id="16" name="Ellipse 16"/>
          <p:cNvSpPr/>
          <p:nvPr/>
        </p:nvSpPr>
        <p:spPr>
          <a:xfrm>
            <a:off x="6819900" y="5353050"/>
            <a:ext cx="114300" cy="114300"/>
          </a:xfrm>
          <a:prstGeom prst="ellipse">
            <a:avLst/>
          </a:prstGeom>
          <a:solidFill>
            <a:srgbClr val="47BCC6"/>
          </a:solidFill>
          <a:ln>
            <a:noFill/>
          </a:ln>
        </p:spPr>
      </p:sp>
      <p:sp>
        <p:nvSpPr>
          <p:cNvPr id="17" name="TextBox 17"/>
          <p:cNvSpPr txBox="1"/>
          <p:nvPr/>
        </p:nvSpPr>
        <p:spPr>
          <a:xfrm>
            <a:off x="7079361" y="5323046"/>
            <a:ext cx="303368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Java 17 の導入（課題B用）</a:t>
            </a:r>
          </a:p>
        </p:txBody>
      </p:sp>
      <p:sp>
        <p:nvSpPr>
          <p:cNvPr id="18" name="Ellipse 18"/>
          <p:cNvSpPr/>
          <p:nvPr/>
        </p:nvSpPr>
        <p:spPr>
          <a:xfrm>
            <a:off x="6819900" y="5734050"/>
            <a:ext cx="114300" cy="114300"/>
          </a:xfrm>
          <a:prstGeom prst="ellipse">
            <a:avLst/>
          </a:prstGeom>
          <a:solidFill>
            <a:srgbClr val="47BCC6"/>
          </a:solidFill>
          <a:ln>
            <a:noFill/>
          </a:ln>
        </p:spPr>
      </p:sp>
      <p:sp>
        <p:nvSpPr>
          <p:cNvPr id="19" name="TextBox 19"/>
          <p:cNvSpPr txBox="1"/>
          <p:nvPr/>
        </p:nvSpPr>
        <p:spPr>
          <a:xfrm>
            <a:off x="7079361" y="5704046"/>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拡張機能の導入と起動確認</a:t>
            </a:r>
          </a:p>
        </p:txBody>
      </p:sp>
      <p:sp>
        <p:nvSpPr>
          <p:cNvPr id="20" name="TextBox 20"/>
          <p:cNvSpPr txBox="1"/>
          <p:nvPr/>
        </p:nvSpPr>
        <p:spPr>
          <a:xfrm>
            <a:off x="601980" y="4867275"/>
            <a:ext cx="323469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詰まったところは前日までに</a:t>
            </a:r>
          </a:p>
        </p:txBody>
      </p:sp>
      <p:sp>
        <p:nvSpPr>
          <p:cNvPr id="21" name="TextBox 21"/>
          <p:cNvSpPr txBox="1"/>
          <p:nvPr/>
        </p:nvSpPr>
        <p:spPr>
          <a:xfrm>
            <a:off x="601980" y="5172075"/>
            <a:ext cx="298704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事務局へご連絡ください。</a:t>
            </a:r>
          </a:p>
        </p:txBody>
      </p:sp>
      <p:sp>
        <p:nvSpPr>
          <p:cNvPr id="22" name="TextBox 22"/>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17</a:t>
            </a:r>
          </a:p>
        </p:txBody>
      </p:sp>
    </p:spTree>
  </p:cSld>
  <p:clrMapOvr>
    <a:masterClrMapping/>
  </p:clrMapOvr>
  <p:transition xmlns:p14="http://schemas.microsoft.com/office/powerpoint/2010/main" p14:dur="400">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18958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課題BにはJava 17</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584080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課題Bは</a:t>
            </a:r>
            <a:r>
              <a:rPr lang="en-US" sz="2480" b="1" dirty="0">
                <a:solidFill>
                  <a:srgbClr val="264DBF"/>
                </a:solidFill>
                <a:latin typeface="Zen Kaku Gothic New"/>
                <a:ea typeface="Zen Kaku Gothic New"/>
                <a:cs typeface="Zen Kaku Gothic New"/>
              </a:rPr>
              <a:t>Java 17</a:t>
            </a:r>
            <a:r>
              <a:rPr lang="zh-CN" sz="2480" b="1" dirty="0">
                <a:solidFill>
                  <a:srgbClr val="000000"/>
                </a:solidFill>
                <a:latin typeface="Zen Kaku Gothic New"/>
                <a:ea typeface="Zen Kaku Gothic New"/>
                <a:cs typeface="Zen Kaku Gothic New"/>
              </a:rPr>
              <a:t>で動きます。</a:t>
            </a:r>
          </a:p>
        </p:txBody>
      </p:sp>
      <p:sp>
        <p:nvSpPr>
          <p:cNvPr id="7" name="TextBox 7"/>
          <p:cNvSpPr txBox="1"/>
          <p:nvPr/>
        </p:nvSpPr>
        <p:spPr>
          <a:xfrm>
            <a:off x="621030" y="1819275"/>
            <a:ext cx="755142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Temurin から対応する版を入手し、前日までに導入しておきます。</a:t>
            </a:r>
          </a:p>
        </p:txBody>
      </p:sp>
      <p:sp>
        <p:nvSpPr>
          <p:cNvPr id="8" name="Rectangle 8"/>
          <p:cNvSpPr/>
          <p:nvPr/>
        </p:nvSpPr>
        <p:spPr>
          <a:xfrm>
            <a:off x="647700" y="2381250"/>
            <a:ext cx="4438650" cy="3181350"/>
          </a:xfrm>
          <a:prstGeom prst="roundRect">
            <a:avLst>
              <a:gd name="adj" fmla="val 1796"/>
            </a:avLst>
          </a:prstGeom>
          <a:solidFill>
            <a:srgbClr val="000000">
              <a:alpha val="8000"/>
            </a:srgbClr>
          </a:solidFill>
          <a:ln>
            <a:noFill/>
          </a:ln>
        </p:spPr>
      </p:sp>
      <p:sp>
        <p:nvSpPr>
          <p:cNvPr id="9" name="Rectangle 9"/>
          <p:cNvSpPr/>
          <p:nvPr/>
        </p:nvSpPr>
        <p:spPr>
          <a:xfrm>
            <a:off x="590550" y="2324100"/>
            <a:ext cx="4438650" cy="3181350"/>
          </a:xfrm>
          <a:prstGeom prst="roundRect">
            <a:avLst>
              <a:gd name="adj" fmla="val 1796"/>
            </a:avLst>
          </a:prstGeom>
          <a:solidFill>
            <a:srgbClr val="E3E7EA"/>
          </a:solidFill>
          <a:ln>
            <a:noFill/>
          </a:ln>
        </p:spPr>
      </p:sp>
      <p:pic>
        <p:nvPicPr>
          <p:cNvPr id="10" name="Image 10"/>
          <p:cNvPicPr>
            <a:picLocks noChangeAspect="1"/>
          </p:cNvPicPr>
          <p:nvPr/>
        </p:nvPicPr>
        <p:blipFill>
          <a:blip r:embed="rId2"/>
          <a:srcRect l="20" t="0" r="20" b="0"/>
          <a:stretch>
            <a:fillRect/>
          </a:stretch>
        </p:blipFill>
        <p:spPr>
          <a:xfrm>
            <a:off x="609600" y="2343150"/>
            <a:ext cx="4400550" cy="3143250"/>
          </a:xfrm>
          <a:prstGeom prst="rect">
            <a:avLst/>
          </a:prstGeom>
        </p:spPr>
      </p:pic>
      <p:sp>
        <p:nvSpPr>
          <p:cNvPr id="11" name="Polygon 11"/>
          <p:cNvSpPr/>
          <p:nvPr/>
        </p:nvSpPr>
        <p:spPr>
          <a:xfrm>
            <a:off x="5295900" y="3705225"/>
            <a:ext cx="857250" cy="419100"/>
          </a:xfrm>
          <a:custGeom>
            <a:avLst/>
            <a:gdLst/>
            <a:ahLst/>
            <a:cxnLst/>
            <a:rect l="l" t="t" r="r" b="b"/>
            <a:pathLst>
              <a:path w="857250" h="419100">
                <a:moveTo>
                  <a:pt x="0" y="95250"/>
                </a:moveTo>
                <a:lnTo>
                  <a:pt x="571500" y="95250"/>
                </a:lnTo>
                <a:lnTo>
                  <a:pt x="571500" y="0"/>
                </a:lnTo>
                <a:lnTo>
                  <a:pt x="857250" y="209550"/>
                </a:lnTo>
                <a:lnTo>
                  <a:pt x="571500" y="419100"/>
                </a:lnTo>
                <a:lnTo>
                  <a:pt x="571500" y="323850"/>
                </a:lnTo>
                <a:lnTo>
                  <a:pt x="0" y="323850"/>
                </a:lnTo>
                <a:close/>
              </a:path>
            </a:pathLst>
          </a:custGeom>
          <a:solidFill>
            <a:srgbClr val="47BCC6"/>
          </a:solidFill>
          <a:ln>
            <a:noFill/>
          </a:ln>
        </p:spPr>
      </p:sp>
      <p:sp>
        <p:nvSpPr>
          <p:cNvPr id="12" name="Rectangle 12"/>
          <p:cNvSpPr/>
          <p:nvPr/>
        </p:nvSpPr>
        <p:spPr>
          <a:xfrm>
            <a:off x="6381750" y="2381250"/>
            <a:ext cx="4667250" cy="3181350"/>
          </a:xfrm>
          <a:prstGeom prst="roundRect">
            <a:avLst>
              <a:gd name="adj" fmla="val 1796"/>
            </a:avLst>
          </a:prstGeom>
          <a:solidFill>
            <a:srgbClr val="000000">
              <a:alpha val="8000"/>
            </a:srgbClr>
          </a:solidFill>
          <a:ln>
            <a:noFill/>
          </a:ln>
        </p:spPr>
      </p:sp>
      <p:sp>
        <p:nvSpPr>
          <p:cNvPr id="13" name="Rectangle 13"/>
          <p:cNvSpPr/>
          <p:nvPr/>
        </p:nvSpPr>
        <p:spPr>
          <a:xfrm>
            <a:off x="6324600" y="2324100"/>
            <a:ext cx="4667250" cy="3181350"/>
          </a:xfrm>
          <a:prstGeom prst="roundRect">
            <a:avLst>
              <a:gd name="adj" fmla="val 1796"/>
            </a:avLst>
          </a:prstGeom>
          <a:solidFill>
            <a:srgbClr val="E3E7EA"/>
          </a:solidFill>
          <a:ln>
            <a:noFill/>
          </a:ln>
        </p:spPr>
      </p:sp>
      <p:pic>
        <p:nvPicPr>
          <p:cNvPr id="14" name="Image 14"/>
          <p:cNvPicPr>
            <a:picLocks noChangeAspect="1"/>
          </p:cNvPicPr>
          <p:nvPr/>
        </p:nvPicPr>
        <p:blipFill>
          <a:blip r:embed="rId3"/>
          <a:srcRect l="25" t="0" r="25" b="0"/>
          <a:stretch>
            <a:fillRect/>
          </a:stretch>
        </p:blipFill>
        <p:spPr>
          <a:xfrm>
            <a:off x="6343650" y="2343150"/>
            <a:ext cx="4629150" cy="3143250"/>
          </a:xfrm>
          <a:prstGeom prst="rect">
            <a:avLst/>
          </a:prstGeom>
        </p:spPr>
      </p:pic>
      <p:sp>
        <p:nvSpPr>
          <p:cNvPr id="15" name="Rectangle 15"/>
          <p:cNvSpPr/>
          <p:nvPr/>
        </p:nvSpPr>
        <p:spPr>
          <a:xfrm>
            <a:off x="609600" y="5829300"/>
            <a:ext cx="10972800" cy="533400"/>
          </a:xfrm>
          <a:prstGeom prst="roundRect">
            <a:avLst>
              <a:gd name="adj" fmla="val 10714"/>
            </a:avLst>
          </a:prstGeom>
          <a:solidFill>
            <a:srgbClr val="EEF6F7"/>
          </a:solidFill>
          <a:ln>
            <a:noFill/>
          </a:ln>
        </p:spPr>
      </p:sp>
      <p:sp>
        <p:nvSpPr>
          <p:cNvPr id="16" name="Rectangle 16"/>
          <p:cNvSpPr/>
          <p:nvPr/>
        </p:nvSpPr>
        <p:spPr>
          <a:xfrm>
            <a:off x="609600" y="5829300"/>
            <a:ext cx="47625" cy="533400"/>
          </a:xfrm>
          <a:prstGeom prst="rect">
            <a:avLst/>
          </a:prstGeom>
          <a:solidFill>
            <a:srgbClr val="264DBF"/>
          </a:solidFill>
          <a:ln>
            <a:noFill/>
          </a:ln>
        </p:spPr>
      </p:sp>
      <p:sp>
        <p:nvSpPr>
          <p:cNvPr id="17" name="TextBox 17"/>
          <p:cNvSpPr txBox="1"/>
          <p:nvPr/>
        </p:nvSpPr>
        <p:spPr>
          <a:xfrm>
            <a:off x="868680" y="6000750"/>
            <a:ext cx="9367021"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Releases から Java 17 を選び、お使いのOSに合うインストーラーを入手します。</a:t>
            </a:r>
          </a:p>
        </p:txBody>
      </p:sp>
      <p:sp>
        <p:nvSpPr>
          <p:cNvPr id="18" name="Freeform 18"/>
          <p:cNvSpPr/>
          <p:nvPr/>
        </p:nvSpPr>
        <p:spPr>
          <a:xfrm>
            <a:off x="10601020" y="1181100"/>
            <a:ext cx="743560" cy="914400"/>
          </a:xfrm>
          <a:custGeom>
            <a:avLst/>
            <a:gdLst/>
            <a:ahLst/>
            <a:cxnLst/>
            <a:rect l="l" t="t" r="r" b="b"/>
            <a:pathLst>
              <a:path w="743560" h="914400">
                <a:moveTo>
                  <a:pt x="368541" y="0"/>
                </a:moveTo>
                <a:lnTo>
                  <a:pt x="360350" y="8191"/>
                </a:lnTo>
                <a:cubicBezTo>
                  <a:pt x="277101" y="91440"/>
                  <a:pt x="199187" y="243459"/>
                  <a:pt x="144932" y="399402"/>
                </a:cubicBezTo>
                <a:cubicBezTo>
                  <a:pt x="104394" y="438417"/>
                  <a:pt x="6515" y="506463"/>
                  <a:pt x="3543" y="534695"/>
                </a:cubicBezTo>
                <a:cubicBezTo>
                  <a:pt x="0" y="567842"/>
                  <a:pt x="70066" y="634174"/>
                  <a:pt x="62598" y="657949"/>
                </a:cubicBezTo>
                <a:cubicBezTo>
                  <a:pt x="55054" y="681761"/>
                  <a:pt x="12916" y="711594"/>
                  <a:pt x="23965" y="731825"/>
                </a:cubicBezTo>
                <a:cubicBezTo>
                  <a:pt x="27775" y="738988"/>
                  <a:pt x="55321" y="732244"/>
                  <a:pt x="72619" y="713118"/>
                </a:cubicBezTo>
                <a:cubicBezTo>
                  <a:pt x="70228" y="740235"/>
                  <a:pt x="70011" y="767500"/>
                  <a:pt x="71971" y="794652"/>
                </a:cubicBezTo>
                <a:cubicBezTo>
                  <a:pt x="74866" y="829170"/>
                  <a:pt x="82258" y="858203"/>
                  <a:pt x="96469" y="879691"/>
                </a:cubicBezTo>
                <a:cubicBezTo>
                  <a:pt x="110642" y="901141"/>
                  <a:pt x="132893" y="914400"/>
                  <a:pt x="159982" y="914400"/>
                </a:cubicBezTo>
                <a:cubicBezTo>
                  <a:pt x="175108" y="914400"/>
                  <a:pt x="187681" y="910057"/>
                  <a:pt x="198996" y="904342"/>
                </a:cubicBezTo>
                <a:cubicBezTo>
                  <a:pt x="210350" y="898665"/>
                  <a:pt x="220751" y="891769"/>
                  <a:pt x="233667" y="885292"/>
                </a:cubicBezTo>
                <a:cubicBezTo>
                  <a:pt x="259575" y="872338"/>
                  <a:pt x="295923" y="859917"/>
                  <a:pt x="368160" y="862279"/>
                </a:cubicBezTo>
                <a:cubicBezTo>
                  <a:pt x="440665" y="864641"/>
                  <a:pt x="477583" y="877138"/>
                  <a:pt x="503758" y="889102"/>
                </a:cubicBezTo>
                <a:cubicBezTo>
                  <a:pt x="529933" y="901065"/>
                  <a:pt x="547573" y="914400"/>
                  <a:pt x="577101" y="914400"/>
                </a:cubicBezTo>
                <a:cubicBezTo>
                  <a:pt x="606323" y="914400"/>
                  <a:pt x="630250" y="901598"/>
                  <a:pt x="645947" y="880110"/>
                </a:cubicBezTo>
                <a:cubicBezTo>
                  <a:pt x="661645" y="858660"/>
                  <a:pt x="669988" y="829437"/>
                  <a:pt x="673379" y="794766"/>
                </a:cubicBezTo>
                <a:cubicBezTo>
                  <a:pt x="675665" y="771030"/>
                  <a:pt x="675475" y="744474"/>
                  <a:pt x="673379" y="716051"/>
                </a:cubicBezTo>
                <a:cubicBezTo>
                  <a:pt x="690677" y="733196"/>
                  <a:pt x="715937" y="739064"/>
                  <a:pt x="719595" y="732206"/>
                </a:cubicBezTo>
                <a:cubicBezTo>
                  <a:pt x="730644" y="712013"/>
                  <a:pt x="688505" y="682142"/>
                  <a:pt x="680999" y="658406"/>
                </a:cubicBezTo>
                <a:cubicBezTo>
                  <a:pt x="673456" y="634632"/>
                  <a:pt x="743560" y="568262"/>
                  <a:pt x="740016" y="535115"/>
                </a:cubicBezTo>
                <a:cubicBezTo>
                  <a:pt x="736968" y="506616"/>
                  <a:pt x="636880" y="437274"/>
                  <a:pt x="597217" y="398488"/>
                </a:cubicBezTo>
                <a:cubicBezTo>
                  <a:pt x="540487" y="242849"/>
                  <a:pt x="459715" y="91211"/>
                  <a:pt x="376733" y="8191"/>
                </a:cubicBezTo>
                <a:close/>
                <a:moveTo>
                  <a:pt x="375209" y="230048"/>
                </a:moveTo>
                <a:cubicBezTo>
                  <a:pt x="437060" y="230194"/>
                  <a:pt x="487170" y="280287"/>
                  <a:pt x="487337" y="342138"/>
                </a:cubicBezTo>
                <a:cubicBezTo>
                  <a:pt x="487190" y="404004"/>
                  <a:pt x="437075" y="454120"/>
                  <a:pt x="375209" y="454266"/>
                </a:cubicBezTo>
                <a:cubicBezTo>
                  <a:pt x="313358" y="454099"/>
                  <a:pt x="263265" y="403989"/>
                  <a:pt x="263119" y="342138"/>
                </a:cubicBezTo>
                <a:cubicBezTo>
                  <a:pt x="263286" y="280302"/>
                  <a:pt x="313373" y="230215"/>
                  <a:pt x="375209" y="230048"/>
                </a:cubicBezTo>
                <a:close/>
                <a:moveTo>
                  <a:pt x="245478" y="304152"/>
                </a:moveTo>
                <a:cubicBezTo>
                  <a:pt x="241822" y="316483"/>
                  <a:pt x="239962" y="329277"/>
                  <a:pt x="239954" y="342138"/>
                </a:cubicBezTo>
                <a:cubicBezTo>
                  <a:pt x="239954" y="416471"/>
                  <a:pt x="300914" y="477393"/>
                  <a:pt x="375209" y="477393"/>
                </a:cubicBezTo>
                <a:cubicBezTo>
                  <a:pt x="449504" y="477393"/>
                  <a:pt x="510464" y="416509"/>
                  <a:pt x="510464" y="342138"/>
                </a:cubicBezTo>
                <a:cubicBezTo>
                  <a:pt x="510464" y="329603"/>
                  <a:pt x="508711" y="317449"/>
                  <a:pt x="505435" y="305905"/>
                </a:cubicBezTo>
                <a:cubicBezTo>
                  <a:pt x="518160" y="309524"/>
                  <a:pt x="529819" y="313830"/>
                  <a:pt x="540296" y="318707"/>
                </a:cubicBezTo>
                <a:cubicBezTo>
                  <a:pt x="571557" y="390760"/>
                  <a:pt x="597558" y="464982"/>
                  <a:pt x="618096" y="540791"/>
                </a:cubicBezTo>
                <a:cubicBezTo>
                  <a:pt x="643928" y="637756"/>
                  <a:pt x="656577" y="728243"/>
                  <a:pt x="650329" y="792518"/>
                </a:cubicBezTo>
                <a:cubicBezTo>
                  <a:pt x="647205" y="824674"/>
                  <a:pt x="639280" y="850049"/>
                  <a:pt x="627240" y="866432"/>
                </a:cubicBezTo>
                <a:cubicBezTo>
                  <a:pt x="615239" y="882853"/>
                  <a:pt x="600075" y="891235"/>
                  <a:pt x="577139" y="891235"/>
                </a:cubicBezTo>
                <a:cubicBezTo>
                  <a:pt x="554546" y="891235"/>
                  <a:pt x="541630" y="880948"/>
                  <a:pt x="513397" y="867994"/>
                </a:cubicBezTo>
                <a:cubicBezTo>
                  <a:pt x="485165" y="855116"/>
                  <a:pt x="443865" y="841553"/>
                  <a:pt x="368922" y="839114"/>
                </a:cubicBezTo>
                <a:cubicBezTo>
                  <a:pt x="293713" y="836676"/>
                  <a:pt x="251841" y="850278"/>
                  <a:pt x="223342" y="864603"/>
                </a:cubicBezTo>
                <a:cubicBezTo>
                  <a:pt x="209055" y="871766"/>
                  <a:pt x="198234" y="878815"/>
                  <a:pt x="188633" y="883653"/>
                </a:cubicBezTo>
                <a:cubicBezTo>
                  <a:pt x="179032" y="888492"/>
                  <a:pt x="170878" y="891273"/>
                  <a:pt x="159982" y="891273"/>
                </a:cubicBezTo>
                <a:cubicBezTo>
                  <a:pt x="139789" y="891273"/>
                  <a:pt x="126606" y="883310"/>
                  <a:pt x="115786" y="866889"/>
                </a:cubicBezTo>
                <a:cubicBezTo>
                  <a:pt x="104927" y="850506"/>
                  <a:pt x="97726" y="824941"/>
                  <a:pt x="95021" y="792670"/>
                </a:cubicBezTo>
                <a:cubicBezTo>
                  <a:pt x="89649" y="728167"/>
                  <a:pt x="101727" y="637642"/>
                  <a:pt x="126378" y="540677"/>
                </a:cubicBezTo>
                <a:cubicBezTo>
                  <a:pt x="145713" y="465587"/>
                  <a:pt x="170337" y="391960"/>
                  <a:pt x="200063" y="320345"/>
                </a:cubicBezTo>
                <a:cubicBezTo>
                  <a:pt x="213322" y="313982"/>
                  <a:pt x="228600" y="308534"/>
                  <a:pt x="245478" y="304152"/>
                </a:cubicBezTo>
                <a:close/>
                <a:moveTo>
                  <a:pt x="116624" y="470344"/>
                </a:moveTo>
                <a:cubicBezTo>
                  <a:pt x="118358" y="470205"/>
                  <a:pt x="120092" y="470618"/>
                  <a:pt x="121577" y="471526"/>
                </a:cubicBezTo>
                <a:cubicBezTo>
                  <a:pt x="115252" y="492862"/>
                  <a:pt x="109271" y="514045"/>
                  <a:pt x="103937" y="534962"/>
                </a:cubicBezTo>
                <a:cubicBezTo>
                  <a:pt x="95740" y="567130"/>
                  <a:pt x="88788" y="599603"/>
                  <a:pt x="83096" y="632308"/>
                </a:cubicBezTo>
                <a:cubicBezTo>
                  <a:pt x="80837" y="627216"/>
                  <a:pt x="78293" y="622255"/>
                  <a:pt x="75476" y="617449"/>
                </a:cubicBezTo>
                <a:cubicBezTo>
                  <a:pt x="53378" y="578891"/>
                  <a:pt x="40653" y="554888"/>
                  <a:pt x="31280" y="538201"/>
                </a:cubicBezTo>
                <a:cubicBezTo>
                  <a:pt x="43282" y="529057"/>
                  <a:pt x="95250" y="471335"/>
                  <a:pt x="116624" y="470344"/>
                </a:cubicBezTo>
                <a:close/>
                <a:moveTo>
                  <a:pt x="626935" y="470725"/>
                </a:moveTo>
                <a:cubicBezTo>
                  <a:pt x="648348" y="471754"/>
                  <a:pt x="700316" y="529514"/>
                  <a:pt x="712279" y="538658"/>
                </a:cubicBezTo>
                <a:cubicBezTo>
                  <a:pt x="702907" y="555346"/>
                  <a:pt x="690182" y="579349"/>
                  <a:pt x="668083" y="617906"/>
                </a:cubicBezTo>
                <a:cubicBezTo>
                  <a:pt x="665859" y="621747"/>
                  <a:pt x="663788" y="625674"/>
                  <a:pt x="661873" y="629679"/>
                </a:cubicBezTo>
                <a:cubicBezTo>
                  <a:pt x="655987" y="597786"/>
                  <a:pt x="648844" y="566139"/>
                  <a:pt x="640461" y="534810"/>
                </a:cubicBezTo>
                <a:cubicBezTo>
                  <a:pt x="634785" y="513702"/>
                  <a:pt x="628662" y="492717"/>
                  <a:pt x="622097" y="471869"/>
                </a:cubicBezTo>
                <a:cubicBezTo>
                  <a:pt x="623553" y="470998"/>
                  <a:pt x="625243" y="470599"/>
                  <a:pt x="626935" y="470725"/>
                </a:cubicBezTo>
                <a:close/>
              </a:path>
            </a:pathLst>
          </a:custGeom>
          <a:solidFill>
            <a:srgbClr val="000000"/>
          </a:solidFill>
          <a:ln>
            <a:noFill/>
          </a:ln>
        </p:spPr>
      </p:sp>
      <p:sp>
        <p:nvSpPr>
          <p:cNvPr id="19" name="TextBox 19"/>
          <p:cNvSpPr txBox="1"/>
          <p:nvPr/>
        </p:nvSpPr>
        <p:spPr>
          <a:xfrm>
            <a:off x="7227999" y="1713071"/>
            <a:ext cx="3037665" cy="278702"/>
          </a:xfrm>
          <a:prstGeom prst="rect">
            <a:avLst/>
          </a:prstGeom>
          <a:noFill/>
          <a:ln>
            <a:noFill/>
          </a:ln>
        </p:spPr>
        <p:txBody>
          <a:bodyPr wrap="none" lIns="0" tIns="0" rIns="0" bIns="0" anchor="t" anchorCtr="0">
            <a:spAutoFit/>
          </a:bodyPr>
          <a:lstStyle/>
          <a:p>
            <a:pPr algn="r"/>
            <a:r>
              <a:rPr lang="zh-CN" sz="1420" dirty="0">
                <a:solidFill>
                  <a:srgbClr val="999999"/>
                </a:solidFill>
                <a:latin typeface="Zen Kaku Gothic New"/>
                <a:ea typeface="Zen Kaku Gothic New"/>
                <a:cs typeface="Zen Kaku Gothic New"/>
              </a:rPr>
              <a:t>※ 各ロゴは各社の商標です。</a:t>
            </a:r>
          </a:p>
        </p:txBody>
      </p:sp>
      <p:sp>
        <p:nvSpPr>
          <p:cNvPr id="20" name="TextBox 20"/>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1" name="TextBox 2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18</a:t>
            </a:r>
          </a:p>
        </p:txBody>
      </p:sp>
    </p:spTree>
  </p:cSld>
  <p:clrMapOvr>
    <a:masterClrMapping/>
  </p:clrMapOvr>
  <p:transition xmlns:p14="http://schemas.microsoft.com/office/powerpoint/2010/main" p14:dur="400">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接続の経路</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515507" cy="884110"/>
          </a:xfrm>
          <a:prstGeom prst="rect">
            <a:avLst/>
          </a:prstGeom>
          <a:noFill/>
          <a:ln>
            <a:noFill/>
          </a:ln>
        </p:spPr>
        <p:txBody>
          <a:bodyPr wrap="square" lIns="0" tIns="0" rIns="0" bIns="0" anchor="t" anchorCtr="0"/>
          <a:lstStyle/>
          <a:p>
            <a:pPr algn="l">
              <a:lnSpc>
                <a:spcPts val="3150"/>
              </a:lnSpc>
            </a:pPr>
            <a:r>
              <a:rPr lang="zh-CN" sz="2480" b="1" dirty="0">
                <a:solidFill>
                  <a:srgbClr val="000000"/>
                </a:solidFill>
                <a:latin typeface="Zen Kaku Gothic New"/>
                <a:ea typeface="Zen Kaku Gothic New"/>
                <a:cs typeface="Zen Kaku Gothic New"/>
              </a:rPr>
              <a:t xml:space="preserve">指示は VS Code の拡張から </a:t>
            </a:r>
            <a:r>
              <a:rPr lang="en-US" sz="2480" b="1" dirty="0">
                <a:solidFill>
                  <a:srgbClr val="264DBF"/>
                </a:solidFill>
                <a:latin typeface="Zen Kaku Gothic New"/>
                <a:ea typeface="Zen Kaku Gothic New"/>
                <a:cs typeface="Zen Kaku Gothic New"/>
              </a:rPr>
              <a:t>Amazon Bedrock</a:t>
            </a:r>
            <a:r>
              <a:rPr lang="zh-CN" sz="2480" b="1" dirty="0">
                <a:solidFill>
                  <a:srgbClr val="000000"/>
                </a:solidFill>
                <a:latin typeface="Zen Kaku Gothic New"/>
                <a:ea typeface="Zen Kaku Gothic New"/>
                <a:cs typeface="Zen Kaku Gothic New"/>
              </a:rPr>
              <a:t xml:space="preserve"> を通り、</a:t>
            </a:r>
          </a:p>
          <a:p>
            <a:pPr algn="l">
              <a:lnSpc>
                <a:spcPts val="3150"/>
              </a:lnSpc>
            </a:pPr>
            <a:r>
              <a:rPr lang="zh-CN" sz="2480" b="1" dirty="0">
                <a:solidFill>
                  <a:srgbClr val="000000"/>
                </a:solidFill>
                <a:latin typeface="Zen Kaku Gothic New"/>
                <a:ea typeface="Zen Kaku Gothic New"/>
                <a:cs typeface="Zen Kaku Gothic New"/>
              </a:rPr>
              <a:t>Sonnet 4.6 に届きます。</a:t>
            </a:r>
          </a:p>
        </p:txBody>
      </p:sp>
      <p:sp>
        <p:nvSpPr>
          <p:cNvPr id="7" name="Polygon 7"/>
          <p:cNvSpPr/>
          <p:nvPr/>
        </p:nvSpPr>
        <p:spPr>
          <a:xfrm>
            <a:off x="609600" y="2667000"/>
            <a:ext cx="2800350" cy="952500"/>
          </a:xfrm>
          <a:custGeom>
            <a:avLst/>
            <a:gdLst/>
            <a:ahLst/>
            <a:cxnLst/>
            <a:rect l="l" t="t" r="r" b="b"/>
            <a:pathLst>
              <a:path w="2800350" h="952500">
                <a:moveTo>
                  <a:pt x="0" y="0"/>
                </a:moveTo>
                <a:lnTo>
                  <a:pt x="2514600" y="0"/>
                </a:lnTo>
                <a:lnTo>
                  <a:pt x="2800350" y="476250"/>
                </a:lnTo>
                <a:lnTo>
                  <a:pt x="2514600" y="952500"/>
                </a:lnTo>
                <a:lnTo>
                  <a:pt x="0" y="952500"/>
                </a:lnTo>
                <a:lnTo>
                  <a:pt x="285750" y="476250"/>
                </a:lnTo>
                <a:close/>
              </a:path>
            </a:pathLst>
          </a:custGeom>
          <a:solidFill>
            <a:srgbClr val="0B2E33"/>
          </a:solidFill>
          <a:ln>
            <a:noFill/>
          </a:ln>
        </p:spPr>
      </p:sp>
      <p:sp>
        <p:nvSpPr>
          <p:cNvPr id="8" name="TextBox 8"/>
          <p:cNvSpPr txBox="1"/>
          <p:nvPr/>
        </p:nvSpPr>
        <p:spPr>
          <a:xfrm>
            <a:off x="1491410" y="3058954"/>
            <a:ext cx="1036730"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VS Code</a:t>
            </a:r>
          </a:p>
        </p:txBody>
      </p:sp>
      <p:sp>
        <p:nvSpPr>
          <p:cNvPr id="9" name="TextBox 9"/>
          <p:cNvSpPr txBox="1"/>
          <p:nvPr/>
        </p:nvSpPr>
        <p:spPr>
          <a:xfrm>
            <a:off x="1532001" y="3827621"/>
            <a:ext cx="95554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編集画面</a:t>
            </a:r>
          </a:p>
        </p:txBody>
      </p:sp>
      <p:sp>
        <p:nvSpPr>
          <p:cNvPr id="10" name="Polygon 10"/>
          <p:cNvSpPr/>
          <p:nvPr/>
        </p:nvSpPr>
        <p:spPr>
          <a:xfrm>
            <a:off x="3314700" y="2667000"/>
            <a:ext cx="2800350" cy="952500"/>
          </a:xfrm>
          <a:custGeom>
            <a:avLst/>
            <a:gdLst/>
            <a:ahLst/>
            <a:cxnLst/>
            <a:rect l="l" t="t" r="r" b="b"/>
            <a:pathLst>
              <a:path w="2800350" h="952500">
                <a:moveTo>
                  <a:pt x="0" y="0"/>
                </a:moveTo>
                <a:lnTo>
                  <a:pt x="2514600" y="0"/>
                </a:lnTo>
                <a:lnTo>
                  <a:pt x="2800350" y="476250"/>
                </a:lnTo>
                <a:lnTo>
                  <a:pt x="2514600" y="952500"/>
                </a:lnTo>
                <a:lnTo>
                  <a:pt x="0" y="952500"/>
                </a:lnTo>
                <a:lnTo>
                  <a:pt x="285750" y="476250"/>
                </a:lnTo>
                <a:close/>
              </a:path>
            </a:pathLst>
          </a:custGeom>
          <a:solidFill>
            <a:srgbClr val="2E9AA4"/>
          </a:solidFill>
          <a:ln>
            <a:noFill/>
          </a:ln>
        </p:spPr>
      </p:sp>
      <p:sp>
        <p:nvSpPr>
          <p:cNvPr id="11" name="TextBox 11"/>
          <p:cNvSpPr txBox="1"/>
          <p:nvPr/>
        </p:nvSpPr>
        <p:spPr>
          <a:xfrm>
            <a:off x="3618728" y="3058954"/>
            <a:ext cx="2192294" cy="308039"/>
          </a:xfrm>
          <a:prstGeom prst="rect">
            <a:avLst/>
          </a:prstGeom>
          <a:noFill/>
          <a:ln>
            <a:noFill/>
          </a:ln>
        </p:spPr>
        <p:txBody>
          <a:bodyPr wrap="none" lIns="0" tIns="0" rIns="0" bIns="0" anchor="t" anchorCtr="0">
            <a:spAutoFit/>
          </a:bodyPr>
          <a:lstStyle/>
          <a:p>
            <a:pPr algn="ctr"/>
            <a:r>
              <a:rPr lang="zh-CN" sz="1580" b="1" dirty="0">
                <a:solidFill>
                  <a:srgbClr val="FFFFFF"/>
                </a:solidFill>
                <a:latin typeface="Zen Kaku Gothic New"/>
                <a:ea typeface="Zen Kaku Gothic New"/>
                <a:cs typeface="Zen Kaku Gothic New"/>
              </a:rPr>
              <a:t>Claude Code 拡張</a:t>
            </a:r>
          </a:p>
        </p:txBody>
      </p:sp>
      <p:sp>
        <p:nvSpPr>
          <p:cNvPr id="12" name="TextBox 12"/>
          <p:cNvSpPr txBox="1"/>
          <p:nvPr/>
        </p:nvSpPr>
        <p:spPr>
          <a:xfrm>
            <a:off x="4001834" y="3827621"/>
            <a:ext cx="142608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指示の受け口</a:t>
            </a:r>
          </a:p>
        </p:txBody>
      </p:sp>
      <p:sp>
        <p:nvSpPr>
          <p:cNvPr id="13" name="Polygon 13"/>
          <p:cNvSpPr/>
          <p:nvPr/>
        </p:nvSpPr>
        <p:spPr>
          <a:xfrm>
            <a:off x="6019800" y="2667000"/>
            <a:ext cx="2800350" cy="952500"/>
          </a:xfrm>
          <a:custGeom>
            <a:avLst/>
            <a:gdLst/>
            <a:ahLst/>
            <a:cxnLst/>
            <a:rect l="l" t="t" r="r" b="b"/>
            <a:pathLst>
              <a:path w="2800350" h="952500">
                <a:moveTo>
                  <a:pt x="0" y="0"/>
                </a:moveTo>
                <a:lnTo>
                  <a:pt x="2514600" y="0"/>
                </a:lnTo>
                <a:lnTo>
                  <a:pt x="2800350" y="476250"/>
                </a:lnTo>
                <a:lnTo>
                  <a:pt x="2514600" y="952500"/>
                </a:lnTo>
                <a:lnTo>
                  <a:pt x="0" y="952500"/>
                </a:lnTo>
                <a:lnTo>
                  <a:pt x="285750" y="476250"/>
                </a:lnTo>
                <a:close/>
              </a:path>
            </a:pathLst>
          </a:custGeom>
          <a:solidFill>
            <a:srgbClr val="47BCC6"/>
          </a:solidFill>
          <a:ln>
            <a:noFill/>
          </a:ln>
        </p:spPr>
      </p:sp>
      <p:sp>
        <p:nvSpPr>
          <p:cNvPr id="14" name="TextBox 14"/>
          <p:cNvSpPr txBox="1"/>
          <p:nvPr/>
        </p:nvSpPr>
        <p:spPr>
          <a:xfrm>
            <a:off x="6355259" y="3058954"/>
            <a:ext cx="2129432" cy="308039"/>
          </a:xfrm>
          <a:prstGeom prst="rect">
            <a:avLst/>
          </a:prstGeom>
          <a:noFill/>
          <a:ln>
            <a:noFill/>
          </a:ln>
        </p:spPr>
        <p:txBody>
          <a:bodyPr wrap="none" lIns="0" tIns="0" rIns="0" bIns="0" anchor="t" anchorCtr="0">
            <a:spAutoFit/>
          </a:bodyPr>
          <a:lstStyle/>
          <a:p>
            <a:pPr algn="ctr"/>
            <a:r>
              <a:rPr lang="en-US" sz="1580" b="1" dirty="0">
                <a:solidFill>
                  <a:srgbClr val="FFFFFF"/>
                </a:solidFill>
                <a:latin typeface="Zen Kaku Gothic New"/>
                <a:ea typeface="Zen Kaku Gothic New"/>
                <a:cs typeface="Zen Kaku Gothic New"/>
              </a:rPr>
              <a:t>Amazon Bedrock</a:t>
            </a:r>
          </a:p>
        </p:txBody>
      </p:sp>
      <p:sp>
        <p:nvSpPr>
          <p:cNvPr id="15" name="TextBox 15"/>
          <p:cNvSpPr txBox="1"/>
          <p:nvPr/>
        </p:nvSpPr>
        <p:spPr>
          <a:xfrm>
            <a:off x="6589300" y="3827621"/>
            <a:ext cx="1661351"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呼び出しの窓口</a:t>
            </a:r>
          </a:p>
        </p:txBody>
      </p:sp>
      <p:sp>
        <p:nvSpPr>
          <p:cNvPr id="16" name="Polygon 16"/>
          <p:cNvSpPr/>
          <p:nvPr/>
        </p:nvSpPr>
        <p:spPr>
          <a:xfrm>
            <a:off x="8724900" y="2667000"/>
            <a:ext cx="2800350" cy="952500"/>
          </a:xfrm>
          <a:custGeom>
            <a:avLst/>
            <a:gdLst/>
            <a:ahLst/>
            <a:cxnLst/>
            <a:rect l="l" t="t" r="r" b="b"/>
            <a:pathLst>
              <a:path w="2800350" h="952500">
                <a:moveTo>
                  <a:pt x="0" y="0"/>
                </a:moveTo>
                <a:lnTo>
                  <a:pt x="2514600" y="0"/>
                </a:lnTo>
                <a:lnTo>
                  <a:pt x="2800350" y="476250"/>
                </a:lnTo>
                <a:lnTo>
                  <a:pt x="2514600" y="952500"/>
                </a:lnTo>
                <a:lnTo>
                  <a:pt x="0" y="952500"/>
                </a:lnTo>
                <a:lnTo>
                  <a:pt x="285750" y="476250"/>
                </a:lnTo>
                <a:close/>
              </a:path>
            </a:pathLst>
          </a:custGeom>
          <a:solidFill>
            <a:srgbClr val="A3DDE3"/>
          </a:solidFill>
          <a:ln>
            <a:noFill/>
          </a:ln>
        </p:spPr>
      </p:sp>
      <p:sp>
        <p:nvSpPr>
          <p:cNvPr id="17" name="TextBox 17"/>
          <p:cNvSpPr txBox="1"/>
          <p:nvPr/>
        </p:nvSpPr>
        <p:spPr>
          <a:xfrm>
            <a:off x="9391171" y="3058954"/>
            <a:ext cx="1467808" cy="308039"/>
          </a:xfrm>
          <a:prstGeom prst="rect">
            <a:avLst/>
          </a:prstGeom>
          <a:noFill/>
          <a:ln>
            <a:noFill/>
          </a:ln>
        </p:spPr>
        <p:txBody>
          <a:bodyPr wrap="none" lIns="0" tIns="0" rIns="0" bIns="0" anchor="t" anchorCtr="0">
            <a:spAutoFit/>
          </a:bodyPr>
          <a:lstStyle/>
          <a:p>
            <a:pPr algn="ctr"/>
            <a:r>
              <a:rPr lang="en-US" sz="1580" b="1" dirty="0">
                <a:solidFill>
                  <a:srgbClr val="0B2E33"/>
                </a:solidFill>
                <a:latin typeface="Zen Kaku Gothic New"/>
                <a:ea typeface="Zen Kaku Gothic New"/>
                <a:cs typeface="Zen Kaku Gothic New"/>
              </a:rPr>
              <a:t>Sonnet 4.6</a:t>
            </a:r>
          </a:p>
        </p:txBody>
      </p:sp>
      <p:sp>
        <p:nvSpPr>
          <p:cNvPr id="18" name="TextBox 18"/>
          <p:cNvSpPr txBox="1"/>
          <p:nvPr/>
        </p:nvSpPr>
        <p:spPr>
          <a:xfrm>
            <a:off x="9294400" y="3827621"/>
            <a:ext cx="1661351"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応答するモデル</a:t>
            </a:r>
          </a:p>
        </p:txBody>
      </p:sp>
      <p:sp>
        <p:nvSpPr>
          <p:cNvPr id="19" name="Rectangle 19"/>
          <p:cNvSpPr/>
          <p:nvPr/>
        </p:nvSpPr>
        <p:spPr>
          <a:xfrm>
            <a:off x="609600" y="4514850"/>
            <a:ext cx="10972800" cy="1123950"/>
          </a:xfrm>
          <a:prstGeom prst="roundRect">
            <a:avLst>
              <a:gd name="adj" fmla="val 6780"/>
            </a:avLst>
          </a:prstGeom>
          <a:solidFill>
            <a:srgbClr val="F3F3F3"/>
          </a:solidFill>
          <a:ln>
            <a:noFill/>
          </a:ln>
        </p:spPr>
      </p:sp>
      <p:sp>
        <p:nvSpPr>
          <p:cNvPr id="20" name="Rectangle 20"/>
          <p:cNvSpPr/>
          <p:nvPr/>
        </p:nvSpPr>
        <p:spPr>
          <a:xfrm>
            <a:off x="609600" y="4514850"/>
            <a:ext cx="57150" cy="1123950"/>
          </a:xfrm>
          <a:prstGeom prst="roundRect">
            <a:avLst>
              <a:gd name="adj" fmla="val 50000"/>
            </a:avLst>
          </a:prstGeom>
          <a:solidFill>
            <a:srgbClr val="47BCC6"/>
          </a:solidFill>
          <a:ln>
            <a:noFill/>
          </a:ln>
        </p:spPr>
      </p:sp>
      <p:sp>
        <p:nvSpPr>
          <p:cNvPr id="21" name="TextBox 21"/>
          <p:cNvSpPr txBox="1"/>
          <p:nvPr/>
        </p:nvSpPr>
        <p:spPr>
          <a:xfrm>
            <a:off x="906780" y="4772025"/>
            <a:ext cx="8596312" cy="598170"/>
          </a:xfrm>
          <a:prstGeom prst="rect">
            <a:avLst/>
          </a:prstGeom>
          <a:noFill/>
          <a:ln>
            <a:noFill/>
          </a:ln>
        </p:spPr>
        <p:txBody>
          <a:bodyPr wrap="square" lIns="0" tIns="0" rIns="0" bIns="0" anchor="t" anchorCtr="0"/>
          <a:lstStyle/>
          <a:p>
            <a:pPr algn="l">
              <a:lnSpc>
                <a:spcPts val="2400"/>
              </a:lnSpc>
            </a:pPr>
            <a:r>
              <a:rPr lang="zh-CN" sz="1500" dirty="0">
                <a:solidFill>
                  <a:srgbClr val="484848"/>
                </a:solidFill>
                <a:latin typeface="Zen Kaku Gothic New"/>
                <a:ea typeface="Zen Kaku Gothic New"/>
                <a:cs typeface="Zen Kaku Gothic New"/>
              </a:rPr>
              <a:t>入力した文は VS Code の中で完結せず、事務局が用意した AWS アカウントを</a:t>
            </a:r>
          </a:p>
          <a:p>
            <a:pPr algn="l">
              <a:lnSpc>
                <a:spcPts val="2400"/>
              </a:lnSpc>
            </a:pPr>
            <a:r>
              <a:rPr lang="zh-CN" sz="1500" dirty="0">
                <a:solidFill>
                  <a:srgbClr val="484848"/>
                </a:solidFill>
                <a:latin typeface="Zen Kaku Gothic New"/>
                <a:ea typeface="Zen Kaku Gothic New"/>
                <a:cs typeface="Zen Kaku Gothic New"/>
              </a:rPr>
              <a:t>経由してモデルに届きます。接続先を切り替える操作は当日ありません。</a:t>
            </a:r>
          </a:p>
        </p:txBody>
      </p:sp>
      <p:sp>
        <p:nvSpPr>
          <p:cNvPr id="22" name="TextBox 22"/>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19</a:t>
            </a:r>
          </a:p>
        </p:txBody>
      </p:sp>
    </p:spTree>
  </p:cSld>
  <p:clrMapOvr>
    <a:masterClrMapping/>
  </p:clrMapOvr>
  <p:transition xmlns:p14="http://schemas.microsoft.com/office/powerpoint/2010/main" p14:dur="40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30075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本資料の二次転載禁止について</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352074"/>
            <a:ext cx="731905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本資料は</a:t>
            </a:r>
            <a:r>
              <a:rPr lang="zh-CN" sz="2480" b="1" dirty="0">
                <a:solidFill>
                  <a:srgbClr val="264DBF"/>
                </a:solidFill>
                <a:latin typeface="Zen Kaku Gothic New"/>
                <a:ea typeface="Zen Kaku Gothic New"/>
                <a:cs typeface="Zen Kaku Gothic New"/>
              </a:rPr>
              <a:t>受講者ご本人の学習用</a:t>
            </a:r>
            <a:r>
              <a:rPr lang="zh-CN" sz="2480" b="1" dirty="0">
                <a:solidFill>
                  <a:srgbClr val="000000"/>
                </a:solidFill>
                <a:latin typeface="Zen Kaku Gothic New"/>
                <a:ea typeface="Zen Kaku Gothic New"/>
                <a:cs typeface="Zen Kaku Gothic New"/>
              </a:rPr>
              <a:t>です。</a:t>
            </a:r>
          </a:p>
        </p:txBody>
      </p:sp>
      <p:sp>
        <p:nvSpPr>
          <p:cNvPr id="7" name="TextBox 7"/>
          <p:cNvSpPr txBox="1"/>
          <p:nvPr/>
        </p:nvSpPr>
        <p:spPr>
          <a:xfrm>
            <a:off x="597027" y="1771174"/>
            <a:ext cx="946432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無断での二次転載と社外配布はご遠慮ください。</a:t>
            </a:r>
          </a:p>
        </p:txBody>
      </p:sp>
      <p:sp>
        <p:nvSpPr>
          <p:cNvPr id="8" name="Rectangle 8"/>
          <p:cNvSpPr/>
          <p:nvPr/>
        </p:nvSpPr>
        <p:spPr>
          <a:xfrm>
            <a:off x="609600" y="2552700"/>
            <a:ext cx="10972800" cy="2362200"/>
          </a:xfrm>
          <a:prstGeom prst="roundRect">
            <a:avLst>
              <a:gd name="adj" fmla="val 3226"/>
            </a:avLst>
          </a:prstGeom>
          <a:solidFill>
            <a:srgbClr val="F7F9FA"/>
          </a:solidFill>
          <a:ln>
            <a:noFill/>
          </a:ln>
        </p:spPr>
      </p:sp>
      <p:sp>
        <p:nvSpPr>
          <p:cNvPr id="9" name="Rectangle 9"/>
          <p:cNvSpPr/>
          <p:nvPr/>
        </p:nvSpPr>
        <p:spPr>
          <a:xfrm>
            <a:off x="609600" y="2552700"/>
            <a:ext cx="76200" cy="2362200"/>
          </a:xfrm>
          <a:prstGeom prst="roundRect">
            <a:avLst>
              <a:gd name="adj" fmla="val 50000"/>
            </a:avLst>
          </a:prstGeom>
          <a:solidFill>
            <a:srgbClr val="47BCC6"/>
          </a:solidFill>
          <a:ln>
            <a:noFill/>
          </a:ln>
        </p:spPr>
      </p:sp>
      <p:sp>
        <p:nvSpPr>
          <p:cNvPr id="10" name="TextBox 10"/>
          <p:cNvSpPr txBox="1"/>
          <p:nvPr/>
        </p:nvSpPr>
        <p:spPr>
          <a:xfrm>
            <a:off x="1058799" y="2858929"/>
            <a:ext cx="7465933" cy="1755838"/>
          </a:xfrm>
          <a:prstGeom prst="rect">
            <a:avLst/>
          </a:prstGeom>
          <a:noFill/>
          <a:ln>
            <a:noFill/>
          </a:ln>
        </p:spPr>
        <p:txBody>
          <a:bodyPr wrap="square" lIns="0" tIns="0" rIns="0" bIns="0" anchor="t" anchorCtr="0"/>
          <a:lstStyle/>
          <a:p>
            <a:pPr algn="l">
              <a:lnSpc>
                <a:spcPts val="2850"/>
              </a:lnSpc>
            </a:pPr>
            <a:r>
              <a:rPr lang="zh-CN" sz="1580" dirty="0">
                <a:solidFill>
                  <a:srgbClr val="484848"/>
                </a:solidFill>
                <a:latin typeface="Zen Kaku Gothic New"/>
                <a:ea typeface="Zen Kaku Gothic New"/>
                <a:cs typeface="Zen Kaku Gothic New"/>
              </a:rPr>
              <a:t>本資料の著作権は株式会社ギブリーに帰属します。</a:t>
            </a:r>
          </a:p>
          <a:p>
            <a:pPr algn="l">
              <a:lnSpc>
                <a:spcPts val="2850"/>
              </a:lnSpc>
            </a:pPr>
            <a:r>
              <a:rPr lang="zh-CN" sz="1580" dirty="0">
                <a:solidFill>
                  <a:srgbClr val="484848"/>
                </a:solidFill>
                <a:latin typeface="Zen Kaku Gothic New"/>
                <a:ea typeface="Zen Kaku Gothic New"/>
                <a:cs typeface="Zen Kaku Gothic New"/>
              </a:rPr>
              <a:t>受講者ご本人の復習と、業務での実践に使ってください。</a:t>
            </a:r>
          </a:p>
          <a:p>
            <a:pPr algn="l">
              <a:lnSpc>
                <a:spcPts val="2850"/>
              </a:lnSpc>
            </a:pPr>
            <a:r>
              <a:rPr lang="zh-CN" sz="1580" dirty="0">
                <a:solidFill>
                  <a:srgbClr val="484848"/>
                </a:solidFill>
                <a:latin typeface="Zen Kaku Gothic New"/>
                <a:ea typeface="Zen Kaku Gothic New"/>
                <a:cs typeface="Zen Kaku Gothic New"/>
              </a:rPr>
              <a:t>社外への配布、SNSや社内ポータルへの掲載はご遠慮ください。</a:t>
            </a:r>
          </a:p>
          <a:p>
            <a:pPr algn="l">
              <a:lnSpc>
                <a:spcPts val="2850"/>
              </a:lnSpc>
            </a:pPr>
            <a:r>
              <a:rPr lang="zh-CN" sz="1580" dirty="0">
                <a:solidFill>
                  <a:srgbClr val="484848"/>
                </a:solidFill>
                <a:latin typeface="Zen Kaku Gothic New"/>
                <a:ea typeface="Zen Kaku Gothic New"/>
                <a:cs typeface="Zen Kaku Gothic New"/>
              </a:rPr>
              <a:t>講義の録画と録音も、事前の許可なく行わないでください。</a:t>
            </a:r>
          </a:p>
          <a:p>
            <a:pPr algn="l">
              <a:lnSpc>
                <a:spcPts val="2850"/>
              </a:lnSpc>
            </a:pPr>
            <a:r>
              <a:rPr lang="zh-CN" sz="1580" dirty="0">
                <a:solidFill>
                  <a:srgbClr val="484848"/>
                </a:solidFill>
                <a:latin typeface="Zen Kaku Gothic New"/>
                <a:ea typeface="Zen Kaku Gothic New"/>
                <a:cs typeface="Zen Kaku Gothic New"/>
              </a:rPr>
              <a:t>引用が必要な場合は、事務局を通じてご相談ください。</a:t>
            </a:r>
          </a:p>
        </p:txBody>
      </p:sp>
      <p:sp>
        <p:nvSpPr>
          <p:cNvPr id="11" name="Rectangle 11"/>
          <p:cNvSpPr/>
          <p:nvPr/>
        </p:nvSpPr>
        <p:spPr>
          <a:xfrm>
            <a:off x="609600" y="5295900"/>
            <a:ext cx="10972800" cy="838200"/>
          </a:xfrm>
          <a:prstGeom prst="roundRect">
            <a:avLst>
              <a:gd name="adj" fmla="val 6818"/>
            </a:avLst>
          </a:prstGeom>
          <a:solidFill>
            <a:srgbClr val="EEF6F7"/>
          </a:solidFill>
          <a:ln>
            <a:noFill/>
          </a:ln>
        </p:spPr>
      </p:sp>
      <p:sp>
        <p:nvSpPr>
          <p:cNvPr id="12" name="Rectangle 12"/>
          <p:cNvSpPr/>
          <p:nvPr/>
        </p:nvSpPr>
        <p:spPr>
          <a:xfrm>
            <a:off x="609600" y="5295900"/>
            <a:ext cx="57150" cy="838200"/>
          </a:xfrm>
          <a:prstGeom prst="rect">
            <a:avLst/>
          </a:prstGeom>
          <a:solidFill>
            <a:srgbClr val="264DBF"/>
          </a:solidFill>
          <a:ln>
            <a:noFill/>
          </a:ln>
        </p:spPr>
      </p:sp>
      <p:sp>
        <p:nvSpPr>
          <p:cNvPr id="13" name="TextBox 13"/>
          <p:cNvSpPr txBox="1"/>
          <p:nvPr/>
        </p:nvSpPr>
        <p:spPr>
          <a:xfrm>
            <a:off x="945261" y="5484971"/>
            <a:ext cx="1780749"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要確認 / 要記載</a:t>
            </a:r>
          </a:p>
        </p:txBody>
      </p:sp>
      <p:sp>
        <p:nvSpPr>
          <p:cNvPr id="14" name="TextBox 14"/>
          <p:cNvSpPr txBox="1"/>
          <p:nvPr/>
        </p:nvSpPr>
        <p:spPr>
          <a:xfrm>
            <a:off x="945261" y="5770721"/>
            <a:ext cx="730777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配布資料に関する問い合わせ先として、事務局の窓口を記載します。</a:t>
            </a:r>
          </a:p>
        </p:txBody>
      </p:sp>
      <p:sp>
        <p:nvSpPr>
          <p:cNvPr id="15" name="TextBox 1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6" name="TextBox 16"/>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a:t>
            </a:r>
          </a:p>
        </p:txBody>
      </p:sp>
    </p:spTree>
  </p:cSld>
  <p:clrMapOvr>
    <a:masterClrMapping/>
  </p:clrMapOvr>
  <p:transition xmlns:p14="http://schemas.microsoft.com/office/powerpoint/2010/main" p14:dur="40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3956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Bedrock経由の前提</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142524"/>
            <a:ext cx="7319058" cy="846010"/>
          </a:xfrm>
          <a:prstGeom prst="rect">
            <a:avLst/>
          </a:prstGeom>
          <a:noFill/>
          <a:ln>
            <a:noFill/>
          </a:ln>
        </p:spPr>
        <p:txBody>
          <a:bodyPr wrap="square" lIns="0" tIns="0" rIns="0" bIns="0" anchor="t" anchorCtr="0"/>
          <a:lstStyle/>
          <a:p>
            <a:pPr algn="l">
              <a:lnSpc>
                <a:spcPts val="2850"/>
              </a:lnSpc>
            </a:pPr>
            <a:r>
              <a:rPr lang="zh-CN" sz="2480" b="1" dirty="0">
                <a:solidFill>
                  <a:srgbClr val="000000"/>
                </a:solidFill>
                <a:latin typeface="Zen Kaku Gothic New"/>
                <a:ea typeface="Zen Kaku Gothic New"/>
                <a:cs typeface="Zen Kaku Gothic New"/>
              </a:rPr>
              <a:t>Bedrock 経由では、AWS 側の</a:t>
            </a:r>
          </a:p>
          <a:p>
            <a:pPr algn="l">
              <a:lnSpc>
                <a:spcPts val="2850"/>
              </a:lnSpc>
            </a:pPr>
            <a:r>
              <a:rPr lang="zh-CN" sz="2480" b="1" dirty="0">
                <a:solidFill>
                  <a:srgbClr val="264DBF"/>
                </a:solidFill>
                <a:latin typeface="Zen Kaku Gothic New"/>
                <a:ea typeface="Zen Kaku Gothic New"/>
                <a:cs typeface="Zen Kaku Gothic New"/>
              </a:rPr>
              <a:t>モデルアクセス</a:t>
            </a:r>
            <a:r>
              <a:rPr lang="zh-CN" sz="2480" b="1" dirty="0">
                <a:solidFill>
                  <a:srgbClr val="000000"/>
                </a:solidFill>
                <a:latin typeface="Zen Kaku Gothic New"/>
                <a:ea typeface="Zen Kaku Gothic New"/>
                <a:cs typeface="Zen Kaku Gothic New"/>
              </a:rPr>
              <a:t>の有効化が前提です。</a:t>
            </a:r>
          </a:p>
        </p:txBody>
      </p:sp>
      <p:sp>
        <p:nvSpPr>
          <p:cNvPr id="7" name="Rectangle 7"/>
          <p:cNvSpPr/>
          <p:nvPr/>
        </p:nvSpPr>
        <p:spPr>
          <a:xfrm>
            <a:off x="666750" y="2019300"/>
            <a:ext cx="5943600" cy="4038600"/>
          </a:xfrm>
          <a:prstGeom prst="roundRect">
            <a:avLst>
              <a:gd name="adj" fmla="val 1887"/>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1964588"/>
            <a:ext cx="5943600" cy="4033723"/>
          </a:xfrm>
          <a:prstGeom prst="rect">
            <a:avLst/>
          </a:prstGeom>
        </p:spPr>
      </p:pic>
      <p:sp>
        <p:nvSpPr>
          <p:cNvPr id="9" name="Rectangle 9"/>
          <p:cNvSpPr/>
          <p:nvPr/>
        </p:nvSpPr>
        <p:spPr>
          <a:xfrm>
            <a:off x="609600" y="1962150"/>
            <a:ext cx="5943600" cy="4038600"/>
          </a:xfrm>
          <a:prstGeom prst="roundRect">
            <a:avLst>
              <a:gd name="adj" fmla="val 1887"/>
            </a:avLst>
          </a:prstGeom>
          <a:noFill/>
          <a:ln w="14288">
            <a:solidFill>
              <a:srgbClr val="E3E7EA"/>
            </a:solidFill>
          </a:ln>
        </p:spPr>
      </p:sp>
      <p:sp>
        <p:nvSpPr>
          <p:cNvPr id="10" name="TextBox 10"/>
          <p:cNvSpPr txBox="1"/>
          <p:nvPr/>
        </p:nvSpPr>
        <p:spPr>
          <a:xfrm>
            <a:off x="242313" y="6132671"/>
            <a:ext cx="6678174"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Claude Code 公式ドキュメント Amazon Bedrock ページ</a:t>
            </a:r>
          </a:p>
        </p:txBody>
      </p:sp>
      <p:sp>
        <p:nvSpPr>
          <p:cNvPr id="11" name="Ellipse 11"/>
          <p:cNvSpPr/>
          <p:nvPr/>
        </p:nvSpPr>
        <p:spPr>
          <a:xfrm>
            <a:off x="6829425" y="2133600"/>
            <a:ext cx="361950" cy="361950"/>
          </a:xfrm>
          <a:prstGeom prst="ellipse">
            <a:avLst/>
          </a:prstGeom>
          <a:solidFill>
            <a:srgbClr val="47BCC6"/>
          </a:solidFill>
          <a:ln>
            <a:noFill/>
          </a:ln>
        </p:spPr>
      </p:sp>
      <p:sp>
        <p:nvSpPr>
          <p:cNvPr id="12" name="TextBox 12"/>
          <p:cNvSpPr txBox="1"/>
          <p:nvPr/>
        </p:nvSpPr>
        <p:spPr>
          <a:xfrm>
            <a:off x="6935228" y="22274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3" name="TextBox 13"/>
          <p:cNvSpPr txBox="1"/>
          <p:nvPr/>
        </p:nvSpPr>
        <p:spPr>
          <a:xfrm>
            <a:off x="7326249" y="221122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モデルアクセス</a:t>
            </a:r>
          </a:p>
        </p:txBody>
      </p:sp>
      <p:sp>
        <p:nvSpPr>
          <p:cNvPr id="14" name="TextBox 14"/>
          <p:cNvSpPr txBox="1"/>
          <p:nvPr/>
        </p:nvSpPr>
        <p:spPr>
          <a:xfrm>
            <a:off x="7327011" y="2551271"/>
            <a:ext cx="3178826"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使うモデルを AWS 側で有効に</a:t>
            </a:r>
          </a:p>
          <a:p>
            <a:pPr algn="l">
              <a:lnSpc>
                <a:spcPts val="2100"/>
              </a:lnSpc>
            </a:pPr>
            <a:r>
              <a:rPr lang="zh-CN" sz="1420" dirty="0">
                <a:solidFill>
                  <a:srgbClr val="484848"/>
                </a:solidFill>
                <a:latin typeface="Zen Kaku Gothic New"/>
                <a:ea typeface="Zen Kaku Gothic New"/>
                <a:cs typeface="Zen Kaku Gothic New"/>
              </a:rPr>
              <a:t>しておきます。</a:t>
            </a:r>
          </a:p>
        </p:txBody>
      </p:sp>
      <p:sp>
        <p:nvSpPr>
          <p:cNvPr id="15" name="Ellipse 15"/>
          <p:cNvSpPr/>
          <p:nvPr/>
        </p:nvSpPr>
        <p:spPr>
          <a:xfrm>
            <a:off x="6829425" y="3295650"/>
            <a:ext cx="361950" cy="361950"/>
          </a:xfrm>
          <a:prstGeom prst="ellipse">
            <a:avLst/>
          </a:prstGeom>
          <a:solidFill>
            <a:srgbClr val="47BCC6"/>
          </a:solidFill>
          <a:ln>
            <a:noFill/>
          </a:ln>
        </p:spPr>
      </p:sp>
      <p:sp>
        <p:nvSpPr>
          <p:cNvPr id="16" name="TextBox 16"/>
          <p:cNvSpPr txBox="1"/>
          <p:nvPr/>
        </p:nvSpPr>
        <p:spPr>
          <a:xfrm>
            <a:off x="6935228" y="33894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7" name="TextBox 17"/>
          <p:cNvSpPr txBox="1"/>
          <p:nvPr/>
        </p:nvSpPr>
        <p:spPr>
          <a:xfrm>
            <a:off x="7326249" y="3373279"/>
            <a:ext cx="110813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認証情報</a:t>
            </a:r>
          </a:p>
        </p:txBody>
      </p:sp>
      <p:sp>
        <p:nvSpPr>
          <p:cNvPr id="18" name="TextBox 18"/>
          <p:cNvSpPr txBox="1"/>
          <p:nvPr/>
        </p:nvSpPr>
        <p:spPr>
          <a:xfrm>
            <a:off x="7327011" y="3713321"/>
            <a:ext cx="3108246"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AWS の資格情報が通っている</a:t>
            </a:r>
          </a:p>
          <a:p>
            <a:pPr algn="l">
              <a:lnSpc>
                <a:spcPts val="2100"/>
              </a:lnSpc>
            </a:pPr>
            <a:r>
              <a:rPr lang="zh-CN" sz="1420" dirty="0">
                <a:solidFill>
                  <a:srgbClr val="484848"/>
                </a:solidFill>
                <a:latin typeface="Zen Kaku Gothic New"/>
                <a:ea typeface="Zen Kaku Gothic New"/>
                <a:cs typeface="Zen Kaku Gothic New"/>
              </a:rPr>
              <a:t>ことを先に確かめます。</a:t>
            </a:r>
          </a:p>
        </p:txBody>
      </p:sp>
      <p:sp>
        <p:nvSpPr>
          <p:cNvPr id="19" name="Ellipse 19"/>
          <p:cNvSpPr/>
          <p:nvPr/>
        </p:nvSpPr>
        <p:spPr>
          <a:xfrm>
            <a:off x="6829425" y="4457700"/>
            <a:ext cx="361950" cy="361950"/>
          </a:xfrm>
          <a:prstGeom prst="ellipse">
            <a:avLst/>
          </a:prstGeom>
          <a:solidFill>
            <a:srgbClr val="47BCC6"/>
          </a:solidFill>
          <a:ln>
            <a:noFill/>
          </a:ln>
        </p:spPr>
      </p:sp>
      <p:sp>
        <p:nvSpPr>
          <p:cNvPr id="20" name="TextBox 20"/>
          <p:cNvSpPr txBox="1"/>
          <p:nvPr/>
        </p:nvSpPr>
        <p:spPr>
          <a:xfrm>
            <a:off x="6935228" y="45515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7326249" y="453532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リージョン</a:t>
            </a:r>
          </a:p>
        </p:txBody>
      </p:sp>
      <p:sp>
        <p:nvSpPr>
          <p:cNvPr id="22" name="TextBox 22"/>
          <p:cNvSpPr txBox="1"/>
          <p:nvPr/>
        </p:nvSpPr>
        <p:spPr>
          <a:xfrm>
            <a:off x="7327011" y="4875371"/>
            <a:ext cx="283768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有効化したリージョンを、</a:t>
            </a:r>
          </a:p>
          <a:p>
            <a:pPr algn="l">
              <a:lnSpc>
                <a:spcPts val="2100"/>
              </a:lnSpc>
            </a:pPr>
            <a:r>
              <a:rPr lang="zh-CN" sz="1420" dirty="0">
                <a:solidFill>
                  <a:srgbClr val="484848"/>
                </a:solidFill>
                <a:latin typeface="Zen Kaku Gothic New"/>
                <a:ea typeface="Zen Kaku Gothic New"/>
                <a:cs typeface="Zen Kaku Gothic New"/>
              </a:rPr>
              <a:t>環境変数で指定します。</a:t>
            </a:r>
          </a:p>
        </p:txBody>
      </p:sp>
      <p:sp>
        <p:nvSpPr>
          <p:cNvPr id="23" name="TextBox 23"/>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4" name="TextBox 2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20</a:t>
            </a:r>
          </a:p>
        </p:txBody>
      </p:sp>
    </p:spTree>
  </p:cSld>
  <p:clrMapOvr>
    <a:masterClrMapping/>
  </p:clrMapOvr>
  <p:transition xmlns:p14="http://schemas.microsoft.com/office/powerpoint/2010/main" p14:dur="400">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モデルと接続先</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7408" y="1322070"/>
            <a:ext cx="7513320" cy="469392"/>
          </a:xfrm>
          <a:prstGeom prst="rect">
            <a:avLst/>
          </a:prstGeom>
          <a:noFill/>
          <a:ln>
            <a:noFill/>
          </a:ln>
        </p:spPr>
        <p:txBody>
          <a:bodyPr wrap="none" lIns="0" tIns="0" rIns="0" bIns="0" anchor="t" anchorCtr="0">
            <a:spAutoFit/>
          </a:bodyPr>
          <a:lstStyle/>
          <a:p>
            <a:pPr algn="l"/>
            <a:r>
              <a:rPr lang="zh-CN" sz="2400" b="1" dirty="0">
                <a:solidFill>
                  <a:srgbClr val="000000"/>
                </a:solidFill>
                <a:latin typeface="Zen Kaku Gothic New"/>
                <a:ea typeface="Zen Kaku Gothic New"/>
                <a:cs typeface="Zen Kaku Gothic New"/>
              </a:rPr>
              <a:t>接続先とモデルは</a:t>
            </a:r>
            <a:r>
              <a:rPr lang="zh-CN" sz="2400" b="1" dirty="0">
                <a:solidFill>
                  <a:srgbClr val="264DBF"/>
                </a:solidFill>
                <a:latin typeface="Zen Kaku Gothic New"/>
                <a:ea typeface="Zen Kaku Gothic New"/>
                <a:cs typeface="Zen Kaku Gothic New"/>
              </a:rPr>
              <a:t>事務局が指定</a:t>
            </a:r>
            <a:r>
              <a:rPr lang="zh-CN" sz="2400" b="1" dirty="0">
                <a:solidFill>
                  <a:srgbClr val="000000"/>
                </a:solidFill>
                <a:latin typeface="Zen Kaku Gothic New"/>
                <a:ea typeface="Zen Kaku Gothic New"/>
                <a:cs typeface="Zen Kaku Gothic New"/>
              </a:rPr>
              <a:t>します。</a:t>
            </a:r>
          </a:p>
        </p:txBody>
      </p:sp>
      <p:sp>
        <p:nvSpPr>
          <p:cNvPr id="9" name="Rectangle 9"/>
          <p:cNvSpPr/>
          <p:nvPr/>
        </p:nvSpPr>
        <p:spPr>
          <a:xfrm>
            <a:off x="609600" y="2286000"/>
            <a:ext cx="76200" cy="1676400"/>
          </a:xfrm>
          <a:prstGeom prst="rect">
            <a:avLst/>
          </a:prstGeom>
          <a:solidFill>
            <a:srgbClr val="47BCC6"/>
          </a:solidFill>
          <a:ln>
            <a:noFill/>
          </a:ln>
        </p:spPr>
      </p:sp>
      <p:sp>
        <p:nvSpPr>
          <p:cNvPr id="10" name="TextBox 10"/>
          <p:cNvSpPr txBox="1"/>
          <p:nvPr/>
        </p:nvSpPr>
        <p:spPr>
          <a:xfrm>
            <a:off x="976122" y="2530792"/>
            <a:ext cx="7439882" cy="557403"/>
          </a:xfrm>
          <a:prstGeom prst="rect">
            <a:avLst/>
          </a:prstGeom>
          <a:noFill/>
          <a:ln>
            <a:noFill/>
          </a:ln>
        </p:spPr>
        <p:txBody>
          <a:bodyPr wrap="none" lIns="0" tIns="0" rIns="0" bIns="0" anchor="t" anchorCtr="0">
            <a:spAutoFit/>
          </a:bodyPr>
          <a:lstStyle/>
          <a:p>
            <a:pPr algn="l"/>
            <a:r>
              <a:rPr lang="zh-CN" sz="2850" b="1" dirty="0">
                <a:solidFill>
                  <a:srgbClr val="000000"/>
                </a:solidFill>
                <a:latin typeface="Zen Kaku Gothic New"/>
                <a:ea typeface="Zen Kaku Gothic New"/>
                <a:cs typeface="Zen Kaku Gothic New"/>
              </a:rPr>
              <a:t>各自での切り替えは</a:t>
            </a:r>
            <a:r>
              <a:rPr lang="zh-CN" sz="2850" b="1" dirty="0">
                <a:solidFill>
                  <a:srgbClr val="264DBF"/>
                </a:solidFill>
                <a:latin typeface="Zen Kaku Gothic New"/>
                <a:ea typeface="Zen Kaku Gothic New"/>
                <a:cs typeface="Zen Kaku Gothic New"/>
              </a:rPr>
              <a:t>要りません</a:t>
            </a:r>
            <a:r>
              <a:rPr lang="zh-CN" sz="2850" b="1" dirty="0">
                <a:solidFill>
                  <a:srgbClr val="000000"/>
                </a:solidFill>
                <a:latin typeface="Zen Kaku Gothic New"/>
                <a:ea typeface="Zen Kaku Gothic New"/>
                <a:cs typeface="Zen Kaku Gothic New"/>
              </a:rPr>
              <a:t>。</a:t>
            </a:r>
          </a:p>
        </p:txBody>
      </p:sp>
      <p:sp>
        <p:nvSpPr>
          <p:cNvPr id="11" name="TextBox 11"/>
          <p:cNvSpPr txBox="1"/>
          <p:nvPr/>
        </p:nvSpPr>
        <p:spPr>
          <a:xfrm>
            <a:off x="976122" y="3045142"/>
            <a:ext cx="5957697" cy="1071753"/>
          </a:xfrm>
          <a:prstGeom prst="rect">
            <a:avLst/>
          </a:prstGeom>
          <a:noFill/>
          <a:ln>
            <a:noFill/>
          </a:ln>
        </p:spPr>
        <p:txBody>
          <a:bodyPr wrap="square" lIns="0" tIns="0" rIns="0" bIns="0" anchor="t" anchorCtr="0"/>
          <a:lstStyle/>
          <a:p>
            <a:pPr algn="l">
              <a:lnSpc>
                <a:spcPts val="4050"/>
              </a:lnSpc>
            </a:pPr>
            <a:r>
              <a:rPr lang="zh-CN" sz="2850" b="1" dirty="0">
                <a:solidFill>
                  <a:srgbClr val="000000"/>
                </a:solidFill>
                <a:latin typeface="Zen Kaku Gothic New"/>
                <a:ea typeface="Zen Kaku Gothic New"/>
                <a:cs typeface="Zen Kaku Gothic New"/>
              </a:rPr>
              <a:t>設定を書き換えると、</a:t>
            </a:r>
          </a:p>
          <a:p>
            <a:pPr algn="l">
              <a:lnSpc>
                <a:spcPts val="4050"/>
              </a:lnSpc>
            </a:pPr>
            <a:r>
              <a:rPr lang="zh-CN" sz="2850" b="1" dirty="0">
                <a:solidFill>
                  <a:srgbClr val="000000"/>
                </a:solidFill>
                <a:latin typeface="Zen Kaku Gothic New"/>
                <a:ea typeface="Zen Kaku Gothic New"/>
                <a:cs typeface="Zen Kaku Gothic New"/>
              </a:rPr>
              <a:t>応答が返らなくなります。</a:t>
            </a:r>
          </a:p>
        </p:txBody>
      </p:sp>
      <p:sp>
        <p:nvSpPr>
          <p:cNvPr id="12" name="TextBox 12"/>
          <p:cNvSpPr txBox="1"/>
          <p:nvPr/>
        </p:nvSpPr>
        <p:spPr>
          <a:xfrm>
            <a:off x="982980" y="4238625"/>
            <a:ext cx="719709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触ってしまったときは手を挙げてください。元の値に戻します。</a:t>
            </a:r>
          </a:p>
        </p:txBody>
      </p:sp>
      <p:sp>
        <p:nvSpPr>
          <p:cNvPr id="13" name="Rectangle 13"/>
          <p:cNvSpPr/>
          <p:nvPr/>
        </p:nvSpPr>
        <p:spPr>
          <a:xfrm>
            <a:off x="609600" y="5219700"/>
            <a:ext cx="10972800" cy="1047750"/>
          </a:xfrm>
          <a:prstGeom prst="roundRect">
            <a:avLst>
              <a:gd name="adj" fmla="val 5455"/>
            </a:avLst>
          </a:prstGeom>
          <a:solidFill>
            <a:srgbClr val="EEF6F7"/>
          </a:solidFill>
          <a:ln>
            <a:noFill/>
          </a:ln>
        </p:spPr>
      </p:sp>
      <p:sp>
        <p:nvSpPr>
          <p:cNvPr id="14" name="Rectangle 14"/>
          <p:cNvSpPr/>
          <p:nvPr/>
        </p:nvSpPr>
        <p:spPr>
          <a:xfrm>
            <a:off x="609600" y="5219700"/>
            <a:ext cx="38100" cy="1047750"/>
          </a:xfrm>
          <a:prstGeom prst="rect">
            <a:avLst/>
          </a:prstGeom>
          <a:solidFill>
            <a:srgbClr val="264DBF"/>
          </a:solidFill>
          <a:ln>
            <a:noFill/>
          </a:ln>
        </p:spPr>
      </p:sp>
      <p:sp>
        <p:nvSpPr>
          <p:cNvPr id="15" name="TextBox 15"/>
          <p:cNvSpPr txBox="1"/>
          <p:nvPr/>
        </p:nvSpPr>
        <p:spPr>
          <a:xfrm>
            <a:off x="907161" y="5465921"/>
            <a:ext cx="1780749"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要確認 / 要記載</a:t>
            </a:r>
          </a:p>
        </p:txBody>
      </p:sp>
      <p:sp>
        <p:nvSpPr>
          <p:cNvPr id="16" name="TextBox 16"/>
          <p:cNvSpPr txBox="1"/>
          <p:nvPr/>
        </p:nvSpPr>
        <p:spPr>
          <a:xfrm>
            <a:off x="907161" y="5713571"/>
            <a:ext cx="6472571" cy="526352"/>
          </a:xfrm>
          <a:prstGeom prst="rect">
            <a:avLst/>
          </a:prstGeom>
          <a:noFill/>
          <a:ln>
            <a:noFill/>
          </a:ln>
        </p:spPr>
        <p:txBody>
          <a:bodyPr wrap="square" lIns="0" tIns="0" rIns="0" bIns="0" anchor="t" anchorCtr="0"/>
          <a:lstStyle/>
          <a:p>
            <a:pPr algn="l">
              <a:lnSpc>
                <a:spcPts val="1950"/>
              </a:lnSpc>
            </a:pPr>
            <a:r>
              <a:rPr lang="zh-CN" sz="1420" dirty="0">
                <a:solidFill>
                  <a:srgbClr val="000000"/>
                </a:solidFill>
                <a:latin typeface="Zen Kaku Gothic New"/>
                <a:ea typeface="Zen Kaku Gothic New"/>
                <a:cs typeface="Zen Kaku Gothic New"/>
              </a:rPr>
              <a:t>当日使う推論プロファイル ID と接続先リージョンの実値は、</a:t>
            </a:r>
          </a:p>
          <a:p>
            <a:pPr algn="l">
              <a:lnSpc>
                <a:spcPts val="1950"/>
              </a:lnSpc>
            </a:pPr>
            <a:r>
              <a:rPr lang="zh-CN" sz="1420" dirty="0">
                <a:solidFill>
                  <a:srgbClr val="000000"/>
                </a:solidFill>
                <a:latin typeface="Zen Kaku Gothic New"/>
                <a:ea typeface="Zen Kaku Gothic New"/>
                <a:cs typeface="Zen Kaku Gothic New"/>
              </a:rPr>
              <a:t>事務局の確定後にこのページへ記載します。</a:t>
            </a:r>
          </a:p>
        </p:txBody>
      </p:sp>
      <p:sp>
        <p:nvSpPr>
          <p:cNvPr id="17" name="Freeform 17"/>
          <p:cNvSpPr/>
          <p:nvPr/>
        </p:nvSpPr>
        <p:spPr>
          <a:xfrm>
            <a:off x="8544272" y="2552700"/>
            <a:ext cx="913707" cy="914400"/>
          </a:xfrm>
          <a:custGeom>
            <a:avLst/>
            <a:gdLst/>
            <a:ahLst/>
            <a:cxnLst/>
            <a:rect l="l" t="t" r="r" b="b"/>
            <a:pathLst>
              <a:path w="913707" h="914400">
                <a:moveTo>
                  <a:pt x="179272" y="607905"/>
                </a:moveTo>
                <a:lnTo>
                  <a:pt x="359005" y="507050"/>
                </a:lnTo>
                <a:lnTo>
                  <a:pt x="362015" y="498260"/>
                </a:lnTo>
                <a:lnTo>
                  <a:pt x="359005" y="493403"/>
                </a:lnTo>
                <a:lnTo>
                  <a:pt x="350215" y="493403"/>
                </a:lnTo>
                <a:lnTo>
                  <a:pt x="320143" y="491551"/>
                </a:lnTo>
                <a:lnTo>
                  <a:pt x="217441" y="488773"/>
                </a:lnTo>
                <a:lnTo>
                  <a:pt x="128382" y="485074"/>
                </a:lnTo>
                <a:lnTo>
                  <a:pt x="42101" y="480449"/>
                </a:lnTo>
                <a:lnTo>
                  <a:pt x="20357" y="475819"/>
                </a:lnTo>
                <a:lnTo>
                  <a:pt x="0" y="448989"/>
                </a:lnTo>
                <a:lnTo>
                  <a:pt x="2080" y="435571"/>
                </a:lnTo>
                <a:lnTo>
                  <a:pt x="20357" y="423310"/>
                </a:lnTo>
                <a:lnTo>
                  <a:pt x="46493" y="425627"/>
                </a:lnTo>
                <a:lnTo>
                  <a:pt x="104325" y="429558"/>
                </a:lnTo>
                <a:lnTo>
                  <a:pt x="191068" y="435571"/>
                </a:lnTo>
                <a:lnTo>
                  <a:pt x="253986" y="439274"/>
                </a:lnTo>
                <a:lnTo>
                  <a:pt x="347209" y="448989"/>
                </a:lnTo>
                <a:lnTo>
                  <a:pt x="362015" y="448989"/>
                </a:lnTo>
                <a:lnTo>
                  <a:pt x="364095" y="442973"/>
                </a:lnTo>
                <a:lnTo>
                  <a:pt x="359005" y="439274"/>
                </a:lnTo>
                <a:lnTo>
                  <a:pt x="355073" y="435571"/>
                </a:lnTo>
                <a:lnTo>
                  <a:pt x="265325" y="374736"/>
                </a:lnTo>
                <a:lnTo>
                  <a:pt x="168170" y="310427"/>
                </a:lnTo>
                <a:lnTo>
                  <a:pt x="117283" y="273417"/>
                </a:lnTo>
                <a:lnTo>
                  <a:pt x="89756" y="254679"/>
                </a:lnTo>
                <a:lnTo>
                  <a:pt x="75876" y="237100"/>
                </a:lnTo>
                <a:lnTo>
                  <a:pt x="69864" y="198703"/>
                </a:lnTo>
                <a:lnTo>
                  <a:pt x="94846" y="171176"/>
                </a:lnTo>
                <a:lnTo>
                  <a:pt x="128386" y="173488"/>
                </a:lnTo>
                <a:lnTo>
                  <a:pt x="136943" y="175801"/>
                </a:lnTo>
                <a:lnTo>
                  <a:pt x="170947" y="201938"/>
                </a:lnTo>
                <a:lnTo>
                  <a:pt x="243581" y="258150"/>
                </a:lnTo>
                <a:lnTo>
                  <a:pt x="338423" y="328011"/>
                </a:lnTo>
                <a:lnTo>
                  <a:pt x="352303" y="339574"/>
                </a:lnTo>
                <a:lnTo>
                  <a:pt x="357854" y="335642"/>
                </a:lnTo>
                <a:lnTo>
                  <a:pt x="358548" y="332868"/>
                </a:lnTo>
                <a:lnTo>
                  <a:pt x="352299" y="322456"/>
                </a:lnTo>
                <a:lnTo>
                  <a:pt x="300716" y="229236"/>
                </a:lnTo>
                <a:lnTo>
                  <a:pt x="245661" y="134394"/>
                </a:lnTo>
                <a:lnTo>
                  <a:pt x="221144" y="95075"/>
                </a:lnTo>
                <a:lnTo>
                  <a:pt x="214667" y="71476"/>
                </a:lnTo>
                <a:cubicBezTo>
                  <a:pt x="212354" y="61760"/>
                  <a:pt x="210735" y="53668"/>
                  <a:pt x="210735" y="43720"/>
                </a:cubicBezTo>
                <a:lnTo>
                  <a:pt x="239188" y="5086"/>
                </a:lnTo>
                <a:lnTo>
                  <a:pt x="254912" y="0"/>
                </a:lnTo>
                <a:lnTo>
                  <a:pt x="292848" y="5090"/>
                </a:lnTo>
                <a:lnTo>
                  <a:pt x="308812" y="18966"/>
                </a:lnTo>
                <a:lnTo>
                  <a:pt x="332403" y="72866"/>
                </a:lnTo>
                <a:lnTo>
                  <a:pt x="370572" y="157761"/>
                </a:lnTo>
                <a:lnTo>
                  <a:pt x="429791" y="273188"/>
                </a:lnTo>
                <a:lnTo>
                  <a:pt x="447138" y="307421"/>
                </a:lnTo>
                <a:lnTo>
                  <a:pt x="456392" y="339113"/>
                </a:lnTo>
                <a:lnTo>
                  <a:pt x="459859" y="348828"/>
                </a:lnTo>
                <a:lnTo>
                  <a:pt x="465875" y="348828"/>
                </a:lnTo>
                <a:lnTo>
                  <a:pt x="465875" y="343277"/>
                </a:lnTo>
                <a:lnTo>
                  <a:pt x="470733" y="278279"/>
                </a:lnTo>
                <a:lnTo>
                  <a:pt x="479755" y="198471"/>
                </a:lnTo>
                <a:lnTo>
                  <a:pt x="488545" y="95764"/>
                </a:lnTo>
                <a:lnTo>
                  <a:pt x="491551" y="66850"/>
                </a:lnTo>
                <a:lnTo>
                  <a:pt x="505892" y="32153"/>
                </a:lnTo>
                <a:lnTo>
                  <a:pt x="534345" y="13415"/>
                </a:lnTo>
                <a:lnTo>
                  <a:pt x="556550" y="24056"/>
                </a:lnTo>
                <a:lnTo>
                  <a:pt x="574826" y="50193"/>
                </a:lnTo>
                <a:lnTo>
                  <a:pt x="572281" y="67083"/>
                </a:lnTo>
                <a:lnTo>
                  <a:pt x="561411" y="137632"/>
                </a:lnTo>
                <a:lnTo>
                  <a:pt x="540128" y="248202"/>
                </a:lnTo>
                <a:lnTo>
                  <a:pt x="526249" y="322227"/>
                </a:lnTo>
                <a:lnTo>
                  <a:pt x="534345" y="322227"/>
                </a:lnTo>
                <a:lnTo>
                  <a:pt x="543599" y="312972"/>
                </a:lnTo>
                <a:lnTo>
                  <a:pt x="581071" y="263241"/>
                </a:lnTo>
                <a:lnTo>
                  <a:pt x="643989" y="184591"/>
                </a:lnTo>
                <a:lnTo>
                  <a:pt x="671749" y="153364"/>
                </a:lnTo>
                <a:lnTo>
                  <a:pt x="704134" y="118899"/>
                </a:lnTo>
                <a:lnTo>
                  <a:pt x="724952" y="102474"/>
                </a:lnTo>
                <a:lnTo>
                  <a:pt x="764275" y="102474"/>
                </a:lnTo>
                <a:lnTo>
                  <a:pt x="793192" y="145500"/>
                </a:lnTo>
                <a:lnTo>
                  <a:pt x="780238" y="189913"/>
                </a:lnTo>
                <a:lnTo>
                  <a:pt x="739757" y="241264"/>
                </a:lnTo>
                <a:lnTo>
                  <a:pt x="706214" y="284752"/>
                </a:lnTo>
                <a:lnTo>
                  <a:pt x="658101" y="349522"/>
                </a:lnTo>
                <a:lnTo>
                  <a:pt x="628029" y="401338"/>
                </a:lnTo>
                <a:lnTo>
                  <a:pt x="630806" y="405502"/>
                </a:lnTo>
                <a:lnTo>
                  <a:pt x="637977" y="404805"/>
                </a:lnTo>
                <a:lnTo>
                  <a:pt x="746695" y="381678"/>
                </a:lnTo>
                <a:lnTo>
                  <a:pt x="805449" y="371033"/>
                </a:lnTo>
                <a:lnTo>
                  <a:pt x="875538" y="359005"/>
                </a:lnTo>
                <a:lnTo>
                  <a:pt x="907230" y="373811"/>
                </a:lnTo>
                <a:lnTo>
                  <a:pt x="910697" y="388845"/>
                </a:lnTo>
                <a:lnTo>
                  <a:pt x="898208" y="419611"/>
                </a:lnTo>
                <a:lnTo>
                  <a:pt x="823265" y="438116"/>
                </a:lnTo>
                <a:lnTo>
                  <a:pt x="735360" y="455695"/>
                </a:lnTo>
                <a:lnTo>
                  <a:pt x="604434" y="486693"/>
                </a:lnTo>
                <a:lnTo>
                  <a:pt x="602814" y="487851"/>
                </a:lnTo>
                <a:lnTo>
                  <a:pt x="604666" y="490164"/>
                </a:lnTo>
                <a:lnTo>
                  <a:pt x="663652" y="495715"/>
                </a:lnTo>
                <a:lnTo>
                  <a:pt x="688867" y="497102"/>
                </a:lnTo>
                <a:lnTo>
                  <a:pt x="750627" y="497102"/>
                </a:lnTo>
                <a:lnTo>
                  <a:pt x="865594" y="505663"/>
                </a:lnTo>
                <a:lnTo>
                  <a:pt x="895662" y="525551"/>
                </a:lnTo>
                <a:lnTo>
                  <a:pt x="913707" y="549844"/>
                </a:lnTo>
                <a:lnTo>
                  <a:pt x="910697" y="568349"/>
                </a:lnTo>
                <a:lnTo>
                  <a:pt x="864436" y="591944"/>
                </a:lnTo>
                <a:lnTo>
                  <a:pt x="801978" y="577139"/>
                </a:lnTo>
                <a:lnTo>
                  <a:pt x="656246" y="542441"/>
                </a:lnTo>
                <a:lnTo>
                  <a:pt x="606285" y="529948"/>
                </a:lnTo>
                <a:lnTo>
                  <a:pt x="599343" y="529948"/>
                </a:lnTo>
                <a:lnTo>
                  <a:pt x="599343" y="534112"/>
                </a:lnTo>
                <a:lnTo>
                  <a:pt x="640983" y="574826"/>
                </a:lnTo>
                <a:lnTo>
                  <a:pt x="717316" y="643757"/>
                </a:lnTo>
                <a:lnTo>
                  <a:pt x="812852" y="732583"/>
                </a:lnTo>
                <a:lnTo>
                  <a:pt x="817710" y="754559"/>
                </a:lnTo>
                <a:lnTo>
                  <a:pt x="805449" y="771910"/>
                </a:lnTo>
                <a:lnTo>
                  <a:pt x="792495" y="770058"/>
                </a:lnTo>
                <a:lnTo>
                  <a:pt x="708527" y="706907"/>
                </a:lnTo>
                <a:lnTo>
                  <a:pt x="676142" y="678454"/>
                </a:lnTo>
                <a:lnTo>
                  <a:pt x="602814" y="616694"/>
                </a:lnTo>
                <a:lnTo>
                  <a:pt x="597957" y="616694"/>
                </a:lnTo>
                <a:lnTo>
                  <a:pt x="597957" y="623171"/>
                </a:lnTo>
                <a:lnTo>
                  <a:pt x="614843" y="647921"/>
                </a:lnTo>
                <a:lnTo>
                  <a:pt x="704134" y="782086"/>
                </a:lnTo>
                <a:lnTo>
                  <a:pt x="708759" y="823261"/>
                </a:lnTo>
                <a:lnTo>
                  <a:pt x="702282" y="836676"/>
                </a:lnTo>
                <a:lnTo>
                  <a:pt x="679152" y="844772"/>
                </a:lnTo>
                <a:lnTo>
                  <a:pt x="653705" y="840147"/>
                </a:lnTo>
                <a:lnTo>
                  <a:pt x="601428" y="766820"/>
                </a:lnTo>
                <a:lnTo>
                  <a:pt x="547531" y="684238"/>
                </a:lnTo>
                <a:lnTo>
                  <a:pt x="504044" y="610217"/>
                </a:lnTo>
                <a:lnTo>
                  <a:pt x="498721" y="613227"/>
                </a:lnTo>
                <a:lnTo>
                  <a:pt x="473042" y="889650"/>
                </a:lnTo>
                <a:lnTo>
                  <a:pt x="461018" y="903759"/>
                </a:lnTo>
                <a:lnTo>
                  <a:pt x="433258" y="914400"/>
                </a:lnTo>
                <a:lnTo>
                  <a:pt x="410127" y="896821"/>
                </a:lnTo>
                <a:lnTo>
                  <a:pt x="397867" y="868368"/>
                </a:lnTo>
                <a:lnTo>
                  <a:pt x="410127" y="812159"/>
                </a:lnTo>
                <a:lnTo>
                  <a:pt x="424933" y="738831"/>
                </a:lnTo>
                <a:lnTo>
                  <a:pt x="436961" y="680538"/>
                </a:lnTo>
                <a:lnTo>
                  <a:pt x="447831" y="608133"/>
                </a:lnTo>
                <a:lnTo>
                  <a:pt x="454308" y="584077"/>
                </a:lnTo>
                <a:lnTo>
                  <a:pt x="453847" y="582458"/>
                </a:lnTo>
                <a:lnTo>
                  <a:pt x="448525" y="583151"/>
                </a:lnTo>
                <a:lnTo>
                  <a:pt x="393935" y="658101"/>
                </a:lnTo>
                <a:lnTo>
                  <a:pt x="310892" y="770291"/>
                </a:lnTo>
                <a:lnTo>
                  <a:pt x="245196" y="840608"/>
                </a:lnTo>
                <a:lnTo>
                  <a:pt x="229469" y="846856"/>
                </a:lnTo>
                <a:lnTo>
                  <a:pt x="202174" y="832744"/>
                </a:lnTo>
                <a:lnTo>
                  <a:pt x="204715" y="807529"/>
                </a:lnTo>
                <a:lnTo>
                  <a:pt x="219986" y="785092"/>
                </a:lnTo>
                <a:lnTo>
                  <a:pt x="310892" y="669432"/>
                </a:lnTo>
                <a:lnTo>
                  <a:pt x="365714" y="597728"/>
                </a:lnTo>
                <a:lnTo>
                  <a:pt x="401109" y="556321"/>
                </a:lnTo>
                <a:lnTo>
                  <a:pt x="400873" y="550305"/>
                </a:lnTo>
                <a:lnTo>
                  <a:pt x="398793" y="550305"/>
                </a:lnTo>
                <a:lnTo>
                  <a:pt x="157296" y="707140"/>
                </a:lnTo>
                <a:lnTo>
                  <a:pt x="114270" y="712691"/>
                </a:lnTo>
                <a:lnTo>
                  <a:pt x="95764" y="695340"/>
                </a:lnTo>
                <a:lnTo>
                  <a:pt x="98081" y="666891"/>
                </a:lnTo>
                <a:lnTo>
                  <a:pt x="106871" y="657636"/>
                </a:lnTo>
                <a:lnTo>
                  <a:pt x="179504" y="607672"/>
                </a:lnTo>
                <a:close/>
              </a:path>
            </a:pathLst>
          </a:custGeom>
          <a:solidFill>
            <a:srgbClr val="D97757"/>
          </a:solidFill>
          <a:ln>
            <a:noFill/>
          </a:ln>
        </p:spPr>
      </p:sp>
      <p:sp>
        <p:nvSpPr>
          <p:cNvPr id="18" name="TextBox 18"/>
          <p:cNvSpPr txBox="1"/>
          <p:nvPr/>
        </p:nvSpPr>
        <p:spPr>
          <a:xfrm>
            <a:off x="7804025" y="3678079"/>
            <a:ext cx="2394199" cy="308039"/>
          </a:xfrm>
          <a:prstGeom prst="rect">
            <a:avLst/>
          </a:prstGeom>
          <a:noFill/>
          <a:ln>
            <a:noFill/>
          </a:ln>
        </p:spPr>
        <p:txBody>
          <a:bodyPr wrap="none" lIns="0" tIns="0" rIns="0" bIns="0" anchor="t" anchorCtr="0">
            <a:spAutoFit/>
          </a:bodyPr>
          <a:lstStyle/>
          <a:p>
            <a:pPr algn="ctr"/>
            <a:r>
              <a:rPr lang="en-US" sz="1580" b="1" dirty="0">
                <a:solidFill>
                  <a:srgbClr val="000000"/>
                </a:solidFill>
                <a:latin typeface="Zen Kaku Gothic New"/>
                <a:ea typeface="Zen Kaku Gothic New"/>
                <a:cs typeface="Zen Kaku Gothic New"/>
              </a:rPr>
              <a:t>Claude Sonnet 4.6</a:t>
            </a:r>
          </a:p>
        </p:txBody>
      </p:sp>
      <p:sp>
        <p:nvSpPr>
          <p:cNvPr id="19" name="TextBox 19"/>
          <p:cNvSpPr txBox="1"/>
          <p:nvPr/>
        </p:nvSpPr>
        <p:spPr>
          <a:xfrm>
            <a:off x="7482292" y="4075271"/>
            <a:ext cx="3037665"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 各ロゴは各社の商標です。</a:t>
            </a:r>
          </a:p>
        </p:txBody>
      </p:sp>
      <p:sp>
        <p:nvSpPr>
          <p:cNvPr id="20" name="TextBox 20"/>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1" name="TextBox 2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21</a:t>
            </a:r>
          </a:p>
        </p:txBody>
      </p:sp>
    </p:spTree>
  </p:cSld>
  <p:clrMapOvr>
    <a:masterClrMapping/>
  </p:clrMapOvr>
  <p:transition xmlns:p14="http://schemas.microsoft.com/office/powerpoint/2010/main" p14:dur="400">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346583"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呼び出し先はAWS上のBedrock</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33561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応答は</a:t>
            </a:r>
            <a:r>
              <a:rPr lang="zh-CN" sz="2480" b="1" dirty="0">
                <a:solidFill>
                  <a:srgbClr val="264DBF"/>
                </a:solidFill>
                <a:latin typeface="Zen Kaku Gothic New"/>
                <a:ea typeface="Zen Kaku Gothic New"/>
                <a:cs typeface="Zen Kaku Gothic New"/>
              </a:rPr>
              <a:t>AWS のアカウント内</a:t>
            </a:r>
            <a:r>
              <a:rPr lang="zh-CN" sz="2480" b="1" dirty="0">
                <a:solidFill>
                  <a:srgbClr val="000000"/>
                </a:solidFill>
                <a:latin typeface="Zen Kaku Gothic New"/>
                <a:ea typeface="Zen Kaku Gothic New"/>
                <a:cs typeface="Zen Kaku Gothic New"/>
              </a:rPr>
              <a:t>で処理されます。</a:t>
            </a:r>
          </a:p>
        </p:txBody>
      </p:sp>
      <p:sp>
        <p:nvSpPr>
          <p:cNvPr id="7" name="Rectangle 7"/>
          <p:cNvSpPr/>
          <p:nvPr/>
        </p:nvSpPr>
        <p:spPr>
          <a:xfrm>
            <a:off x="5867400" y="1962150"/>
            <a:ext cx="5715000" cy="3676650"/>
          </a:xfrm>
          <a:prstGeom prst="roundRect">
            <a:avLst>
              <a:gd name="adj" fmla="val 2073"/>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5810250" y="1905000"/>
            <a:ext cx="5715000" cy="3676650"/>
          </a:xfrm>
          <a:prstGeom prst="rect">
            <a:avLst/>
          </a:prstGeom>
        </p:spPr>
      </p:pic>
      <p:sp>
        <p:nvSpPr>
          <p:cNvPr id="9" name="Rectangle 9"/>
          <p:cNvSpPr/>
          <p:nvPr/>
        </p:nvSpPr>
        <p:spPr>
          <a:xfrm>
            <a:off x="5810250" y="1905000"/>
            <a:ext cx="5715000" cy="3676650"/>
          </a:xfrm>
          <a:prstGeom prst="roundRect">
            <a:avLst>
              <a:gd name="adj" fmla="val 2073"/>
            </a:avLst>
          </a:prstGeom>
          <a:noFill/>
          <a:ln w="14288">
            <a:solidFill>
              <a:srgbClr val="E3E7EA"/>
            </a:solidFill>
          </a:ln>
        </p:spPr>
      </p:sp>
      <p:sp>
        <p:nvSpPr>
          <p:cNvPr id="10" name="TextBox 10"/>
          <p:cNvSpPr txBox="1"/>
          <p:nvPr/>
        </p:nvSpPr>
        <p:spPr>
          <a:xfrm>
            <a:off x="6341627" y="5713571"/>
            <a:ext cx="4652245"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AWS の Amazon Bedrock 製品ページ</a:t>
            </a:r>
          </a:p>
        </p:txBody>
      </p:sp>
      <p:sp>
        <p:nvSpPr>
          <p:cNvPr id="11" name="TextBox 11"/>
          <p:cNvSpPr txBox="1"/>
          <p:nvPr/>
        </p:nvSpPr>
        <p:spPr>
          <a:xfrm>
            <a:off x="600837" y="2137886"/>
            <a:ext cx="2416726" cy="337376"/>
          </a:xfrm>
          <a:prstGeom prst="rect">
            <a:avLst/>
          </a:prstGeom>
          <a:noFill/>
          <a:ln>
            <a:noFill/>
          </a:ln>
        </p:spPr>
        <p:txBody>
          <a:bodyPr wrap="none" lIns="0" tIns="0" rIns="0" bIns="0" anchor="t" anchorCtr="0">
            <a:spAutoFit/>
          </a:bodyPr>
          <a:lstStyle/>
          <a:p>
            <a:pPr algn="l"/>
            <a:r>
              <a:rPr lang="zh-CN" sz="1720" b="1" dirty="0">
                <a:solidFill>
                  <a:srgbClr val="000000"/>
                </a:solidFill>
                <a:latin typeface="Zen Kaku Gothic New"/>
                <a:ea typeface="Zen Kaku Gothic New"/>
                <a:cs typeface="Zen Kaku Gothic New"/>
              </a:rPr>
              <a:t>経路は AWS の中</a:t>
            </a:r>
          </a:p>
        </p:txBody>
      </p:sp>
      <p:sp>
        <p:nvSpPr>
          <p:cNvPr id="12" name="TextBox 12"/>
          <p:cNvSpPr txBox="1"/>
          <p:nvPr/>
        </p:nvSpPr>
        <p:spPr>
          <a:xfrm>
            <a:off x="601980" y="2562225"/>
            <a:ext cx="3729990" cy="598170"/>
          </a:xfrm>
          <a:prstGeom prst="rect">
            <a:avLst/>
          </a:prstGeom>
          <a:noFill/>
          <a:ln>
            <a:noFill/>
          </a:ln>
        </p:spPr>
        <p:txBody>
          <a:bodyPr wrap="square" lIns="0" tIns="0" rIns="0" bIns="0" anchor="t" anchorCtr="0"/>
          <a:lstStyle/>
          <a:p>
            <a:pPr algn="l">
              <a:lnSpc>
                <a:spcPts val="2400"/>
              </a:lnSpc>
            </a:pPr>
            <a:r>
              <a:rPr lang="zh-CN" sz="1500" dirty="0">
                <a:solidFill>
                  <a:srgbClr val="484848"/>
                </a:solidFill>
                <a:latin typeface="Zen Kaku Gothic New"/>
                <a:ea typeface="Zen Kaku Gothic New"/>
                <a:cs typeface="Zen Kaku Gothic New"/>
              </a:rPr>
              <a:t>指示と応答は、事務局が用意した</a:t>
            </a:r>
          </a:p>
          <a:p>
            <a:pPr algn="l">
              <a:lnSpc>
                <a:spcPts val="2400"/>
              </a:lnSpc>
            </a:pPr>
            <a:r>
              <a:rPr lang="zh-CN" sz="1500" dirty="0">
                <a:solidFill>
                  <a:srgbClr val="484848"/>
                </a:solidFill>
                <a:latin typeface="Zen Kaku Gothic New"/>
                <a:ea typeface="Zen Kaku Gothic New"/>
                <a:cs typeface="Zen Kaku Gothic New"/>
              </a:rPr>
              <a:t>AWS アカウントを通ります。</a:t>
            </a:r>
          </a:p>
        </p:txBody>
      </p:sp>
      <p:sp>
        <p:nvSpPr>
          <p:cNvPr id="13" name="Line 13"/>
          <p:cNvSpPr/>
          <p:nvPr/>
        </p:nvSpPr>
        <p:spPr>
          <a:xfrm>
            <a:off x="609600" y="3390900"/>
            <a:ext cx="4724400" cy="9525"/>
          </a:xfrm>
          <a:custGeom>
            <a:avLst/>
            <a:gdLst/>
            <a:ahLst/>
            <a:cxnLst/>
            <a:rect l="l" t="t" r="r" b="b"/>
            <a:pathLst>
              <a:path w="4724400" h="9525">
                <a:moveTo>
                  <a:pt x="0" y="0"/>
                </a:moveTo>
                <a:lnTo>
                  <a:pt x="4724400" y="0"/>
                </a:lnTo>
              </a:path>
            </a:pathLst>
          </a:custGeom>
          <a:noFill/>
          <a:ln w="9525">
            <a:solidFill>
              <a:srgbClr val="E3E7EA"/>
            </a:solidFill>
          </a:ln>
        </p:spPr>
      </p:sp>
      <p:sp>
        <p:nvSpPr>
          <p:cNvPr id="14" name="TextBox 14"/>
          <p:cNvSpPr txBox="1"/>
          <p:nvPr/>
        </p:nvSpPr>
        <p:spPr>
          <a:xfrm>
            <a:off x="600837" y="3661886"/>
            <a:ext cx="2409825" cy="337376"/>
          </a:xfrm>
          <a:prstGeom prst="rect">
            <a:avLst/>
          </a:prstGeom>
          <a:noFill/>
          <a:ln>
            <a:noFill/>
          </a:ln>
        </p:spPr>
        <p:txBody>
          <a:bodyPr wrap="none" lIns="0" tIns="0" rIns="0" bIns="0" anchor="t" anchorCtr="0">
            <a:spAutoFit/>
          </a:bodyPr>
          <a:lstStyle/>
          <a:p>
            <a:pPr algn="l"/>
            <a:r>
              <a:rPr lang="zh-CN" sz="1720" b="1" dirty="0">
                <a:solidFill>
                  <a:srgbClr val="000000"/>
                </a:solidFill>
                <a:latin typeface="Zen Kaku Gothic New"/>
                <a:ea typeface="Zen Kaku Gothic New"/>
                <a:cs typeface="Zen Kaku Gothic New"/>
              </a:rPr>
              <a:t>持ち出しの線引き</a:t>
            </a:r>
          </a:p>
        </p:txBody>
      </p:sp>
      <p:sp>
        <p:nvSpPr>
          <p:cNvPr id="15" name="TextBox 15"/>
          <p:cNvSpPr txBox="1"/>
          <p:nvPr/>
        </p:nvSpPr>
        <p:spPr>
          <a:xfrm>
            <a:off x="601980" y="4086225"/>
            <a:ext cx="4472940" cy="598170"/>
          </a:xfrm>
          <a:prstGeom prst="rect">
            <a:avLst/>
          </a:prstGeom>
          <a:noFill/>
          <a:ln>
            <a:noFill/>
          </a:ln>
        </p:spPr>
        <p:txBody>
          <a:bodyPr wrap="square" lIns="0" tIns="0" rIns="0" bIns="0" anchor="t" anchorCtr="0"/>
          <a:lstStyle/>
          <a:p>
            <a:pPr algn="l">
              <a:lnSpc>
                <a:spcPts val="2400"/>
              </a:lnSpc>
            </a:pPr>
            <a:r>
              <a:rPr lang="zh-CN" sz="1500" dirty="0">
                <a:solidFill>
                  <a:srgbClr val="484848"/>
                </a:solidFill>
                <a:latin typeface="Zen Kaku Gothic New"/>
                <a:ea typeface="Zen Kaku Gothic New"/>
                <a:cs typeface="Zen Kaku Gothic New"/>
              </a:rPr>
              <a:t>社外に出せない情報を貼る前に、</a:t>
            </a:r>
          </a:p>
          <a:p>
            <a:pPr algn="l">
              <a:lnSpc>
                <a:spcPts val="2400"/>
              </a:lnSpc>
            </a:pPr>
            <a:r>
              <a:rPr lang="zh-CN" sz="1500" dirty="0">
                <a:solidFill>
                  <a:srgbClr val="484848"/>
                </a:solidFill>
                <a:latin typeface="Zen Kaku Gothic New"/>
                <a:ea typeface="Zen Kaku Gothic New"/>
                <a:cs typeface="Zen Kaku Gothic New"/>
              </a:rPr>
              <a:t>自社の運用ルールを確認してください。</a:t>
            </a:r>
          </a:p>
        </p:txBody>
      </p:sp>
      <p:sp>
        <p:nvSpPr>
          <p:cNvPr id="16" name="TextBox 16"/>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7" name="TextBox 1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22</a:t>
            </a:r>
          </a:p>
        </p:txBody>
      </p:sp>
    </p:spTree>
  </p:cSld>
  <p:clrMapOvr>
    <a:masterClrMapping/>
  </p:clrMapOvr>
  <p:transition xmlns:p14="http://schemas.microsoft.com/office/powerpoint/2010/main" p14:dur="400">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02</a:t>
            </a:r>
          </a:p>
        </p:txBody>
      </p:sp>
      <p:sp>
        <p:nvSpPr>
          <p:cNvPr id="5" name="TextBox 5"/>
          <p:cNvSpPr txBox="1"/>
          <p:nvPr/>
        </p:nvSpPr>
        <p:spPr>
          <a:xfrm>
            <a:off x="1125474" y="3818572"/>
            <a:ext cx="6441813"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Claude Codeの基本操作</a:t>
            </a:r>
          </a:p>
        </p:txBody>
      </p:sp>
      <p:sp>
        <p:nvSpPr>
          <p:cNvPr id="6" name="Rectangle 6"/>
          <p:cNvSpPr/>
          <p:nvPr/>
        </p:nvSpPr>
        <p:spPr>
          <a:xfrm>
            <a:off x="1162050" y="4438650"/>
            <a:ext cx="3429000" cy="28575"/>
          </a:xfrm>
          <a:prstGeom prst="rect">
            <a:avLst/>
          </a:prstGeom>
          <a:solidFill>
            <a:srgbClr val="47BCC6"/>
          </a:solidFill>
          <a:ln>
            <a:noFill/>
          </a:ln>
        </p:spPr>
      </p:sp>
      <p:sp>
        <p:nvSpPr>
          <p:cNvPr id="7" name="TextBox 7"/>
          <p:cNvSpPr txBox="1"/>
          <p:nvPr/>
        </p:nvSpPr>
        <p:spPr>
          <a:xfrm>
            <a:off x="1154049" y="4706779"/>
            <a:ext cx="6256782"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起動から、送る・切る・戻すまでを一度ずつ触ります</a:t>
            </a:r>
          </a:p>
        </p:txBody>
      </p:sp>
      <p:sp>
        <p:nvSpPr>
          <p:cNvPr id="8" name="TextBox 8"/>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9" name="TextBox 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23</a:t>
            </a:r>
          </a:p>
        </p:txBody>
      </p:sp>
    </p:spTree>
  </p:cSld>
  <p:clrMapOvr>
    <a:masterClrMapping/>
  </p:clrMapOvr>
  <p:transition xmlns:p14="http://schemas.microsoft.com/office/powerpoint/2010/main" p14:dur="400">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拡張機能の入手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58138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Claude Code は</a:t>
            </a:r>
            <a:r>
              <a:rPr lang="zh-CN" sz="2480" b="1" dirty="0">
                <a:solidFill>
                  <a:srgbClr val="264DBF"/>
                </a:solidFill>
                <a:latin typeface="Zen Kaku Gothic New"/>
                <a:ea typeface="Zen Kaku Gothic New"/>
                <a:cs typeface="Zen Kaku Gothic New"/>
              </a:rPr>
              <a:t>VS Code の拡張</a:t>
            </a:r>
            <a:r>
              <a:rPr lang="zh-CN" sz="2480" b="1" dirty="0">
                <a:solidFill>
                  <a:srgbClr val="000000"/>
                </a:solidFill>
                <a:latin typeface="Zen Kaku Gothic New"/>
                <a:ea typeface="Zen Kaku Gothic New"/>
                <a:cs typeface="Zen Kaku Gothic New"/>
              </a:rPr>
              <a:t>として入ります。</a:t>
            </a:r>
          </a:p>
        </p:txBody>
      </p:sp>
      <p:sp>
        <p:nvSpPr>
          <p:cNvPr id="7" name="Rectangle 7"/>
          <p:cNvSpPr/>
          <p:nvPr/>
        </p:nvSpPr>
        <p:spPr>
          <a:xfrm>
            <a:off x="3105150" y="1885950"/>
            <a:ext cx="6096000" cy="3914775"/>
          </a:xfrm>
          <a:prstGeom prst="roundRect">
            <a:avLst>
              <a:gd name="adj" fmla="val 1946"/>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3048000" y="1828800"/>
            <a:ext cx="6096000" cy="3914775"/>
          </a:xfrm>
          <a:prstGeom prst="rect">
            <a:avLst/>
          </a:prstGeom>
        </p:spPr>
      </p:pic>
      <p:sp>
        <p:nvSpPr>
          <p:cNvPr id="9" name="Rectangle 9"/>
          <p:cNvSpPr/>
          <p:nvPr/>
        </p:nvSpPr>
        <p:spPr>
          <a:xfrm>
            <a:off x="3048000" y="1828800"/>
            <a:ext cx="6096000" cy="3914775"/>
          </a:xfrm>
          <a:prstGeom prst="roundRect">
            <a:avLst>
              <a:gd name="adj" fmla="val 1946"/>
            </a:avLst>
          </a:prstGeom>
          <a:noFill/>
          <a:ln w="14288">
            <a:solidFill>
              <a:srgbClr val="E3E7EA"/>
            </a:solidFill>
          </a:ln>
        </p:spPr>
      </p:sp>
      <p:sp>
        <p:nvSpPr>
          <p:cNvPr id="10" name="Rectangle 10"/>
          <p:cNvSpPr/>
          <p:nvPr/>
        </p:nvSpPr>
        <p:spPr>
          <a:xfrm>
            <a:off x="4286250" y="2809875"/>
            <a:ext cx="609600" cy="228600"/>
          </a:xfrm>
          <a:prstGeom prst="roundRect">
            <a:avLst>
              <a:gd name="adj" fmla="val 16667"/>
            </a:avLst>
          </a:prstGeom>
          <a:noFill/>
          <a:ln w="28575">
            <a:solidFill>
              <a:srgbClr val="264DBF"/>
            </a:solidFill>
          </a:ln>
        </p:spPr>
      </p:sp>
      <p:sp>
        <p:nvSpPr>
          <p:cNvPr id="11" name="TextBox 11"/>
          <p:cNvSpPr txBox="1"/>
          <p:nvPr/>
        </p:nvSpPr>
        <p:spPr>
          <a:xfrm>
            <a:off x="2681185" y="5915025"/>
            <a:ext cx="6829630"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囲みの Install を押すと、VS Code 側に拡張が入ります。</a:t>
            </a:r>
          </a:p>
        </p:txBody>
      </p:sp>
      <p:sp>
        <p:nvSpPr>
          <p:cNvPr id="12" name="TextBox 12"/>
          <p:cNvSpPr txBox="1"/>
          <p:nvPr/>
        </p:nvSpPr>
        <p:spPr>
          <a:xfrm>
            <a:off x="2710949" y="6227921"/>
            <a:ext cx="6770102"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Visual Studio Marketplace の Claude Code for VS Code</a:t>
            </a:r>
          </a:p>
        </p:txBody>
      </p:sp>
      <p:sp>
        <p:nvSpPr>
          <p:cNvPr id="13" name="Freeform 13"/>
          <p:cNvSpPr/>
          <p:nvPr/>
        </p:nvSpPr>
        <p:spPr>
          <a:xfrm>
            <a:off x="1333480" y="2855002"/>
            <a:ext cx="914437" cy="919363"/>
          </a:xfrm>
          <a:custGeom>
            <a:avLst/>
            <a:gdLst/>
            <a:ahLst/>
            <a:cxnLst/>
            <a:rect l="l" t="t" r="r" b="b"/>
            <a:pathLst>
              <a:path w="914437" h="919363">
                <a:moveTo>
                  <a:pt x="882035" y="101062"/>
                </a:moveTo>
                <a:lnTo>
                  <a:pt x="693821" y="10499"/>
                </a:lnTo>
                <a:cubicBezTo>
                  <a:pt x="672020" y="0"/>
                  <a:pt x="645965" y="4432"/>
                  <a:pt x="628861" y="21548"/>
                </a:cubicBezTo>
                <a:lnTo>
                  <a:pt x="268435" y="350351"/>
                </a:lnTo>
                <a:lnTo>
                  <a:pt x="111463" y="231174"/>
                </a:lnTo>
                <a:cubicBezTo>
                  <a:pt x="96851" y="220091"/>
                  <a:pt x="76413" y="221004"/>
                  <a:pt x="62847" y="233346"/>
                </a:cubicBezTo>
                <a:lnTo>
                  <a:pt x="12479" y="279142"/>
                </a:lnTo>
                <a:cubicBezTo>
                  <a:pt x="4542" y="286357"/>
                  <a:pt x="15" y="296582"/>
                  <a:pt x="7" y="307308"/>
                </a:cubicBezTo>
                <a:cubicBezTo>
                  <a:pt x="0" y="318034"/>
                  <a:pt x="4514" y="328266"/>
                  <a:pt x="12441" y="335492"/>
                </a:cubicBezTo>
                <a:lnTo>
                  <a:pt x="148572" y="459698"/>
                </a:lnTo>
                <a:lnTo>
                  <a:pt x="12441" y="583904"/>
                </a:lnTo>
                <a:cubicBezTo>
                  <a:pt x="4514" y="591129"/>
                  <a:pt x="0" y="601361"/>
                  <a:pt x="7" y="612087"/>
                </a:cubicBezTo>
                <a:cubicBezTo>
                  <a:pt x="15" y="622813"/>
                  <a:pt x="4542" y="633039"/>
                  <a:pt x="12479" y="640254"/>
                </a:cubicBezTo>
                <a:lnTo>
                  <a:pt x="62885" y="686012"/>
                </a:lnTo>
                <a:cubicBezTo>
                  <a:pt x="76451" y="698354"/>
                  <a:pt x="96889" y="699266"/>
                  <a:pt x="111501" y="688183"/>
                </a:cubicBezTo>
                <a:lnTo>
                  <a:pt x="268473" y="569007"/>
                </a:lnTo>
                <a:lnTo>
                  <a:pt x="628899" y="897810"/>
                </a:lnTo>
                <a:cubicBezTo>
                  <a:pt x="645985" y="914930"/>
                  <a:pt x="672034" y="919363"/>
                  <a:pt x="693821" y="908859"/>
                </a:cubicBezTo>
                <a:lnTo>
                  <a:pt x="882112" y="818295"/>
                </a:lnTo>
                <a:cubicBezTo>
                  <a:pt x="901880" y="808754"/>
                  <a:pt x="914437" y="788734"/>
                  <a:pt x="914420" y="766784"/>
                </a:cubicBezTo>
                <a:lnTo>
                  <a:pt x="914420" y="152574"/>
                </a:lnTo>
                <a:cubicBezTo>
                  <a:pt x="914423" y="130606"/>
                  <a:pt x="901833" y="110582"/>
                  <a:pt x="882035" y="101062"/>
                </a:cubicBezTo>
                <a:close/>
                <a:moveTo>
                  <a:pt x="685973" y="667266"/>
                </a:moveTo>
                <a:lnTo>
                  <a:pt x="412491" y="459698"/>
                </a:lnTo>
                <a:lnTo>
                  <a:pt x="685973" y="252129"/>
                </a:lnTo>
                <a:lnTo>
                  <a:pt x="685973" y="667266"/>
                </a:lnTo>
                <a:close/>
              </a:path>
            </a:pathLst>
          </a:custGeom>
          <a:solidFill>
            <a:srgbClr val="007ACC"/>
          </a:solidFill>
          <a:ln>
            <a:noFill/>
          </a:ln>
        </p:spPr>
      </p:sp>
      <p:sp>
        <p:nvSpPr>
          <p:cNvPr id="14" name="TextBox 14"/>
          <p:cNvSpPr txBox="1"/>
          <p:nvPr/>
        </p:nvSpPr>
        <p:spPr>
          <a:xfrm>
            <a:off x="1247651" y="4012882"/>
            <a:ext cx="1086098" cy="322707"/>
          </a:xfrm>
          <a:prstGeom prst="rect">
            <a:avLst/>
          </a:prstGeom>
          <a:noFill/>
          <a:ln>
            <a:noFill/>
          </a:ln>
        </p:spPr>
        <p:txBody>
          <a:bodyPr wrap="none" lIns="0" tIns="0" rIns="0" bIns="0" anchor="t" anchorCtr="0">
            <a:spAutoFit/>
          </a:bodyPr>
          <a:lstStyle/>
          <a:p>
            <a:pPr algn="ctr"/>
            <a:r>
              <a:rPr lang="en-US" sz="1650" b="1" dirty="0">
                <a:solidFill>
                  <a:srgbClr val="000000"/>
                </a:solidFill>
                <a:latin typeface="Zen Kaku Gothic New"/>
                <a:ea typeface="Zen Kaku Gothic New"/>
                <a:cs typeface="Zen Kaku Gothic New"/>
              </a:rPr>
              <a:t>VS Code</a:t>
            </a:r>
          </a:p>
        </p:txBody>
      </p:sp>
      <p:sp>
        <p:nvSpPr>
          <p:cNvPr id="15" name="Freeform 15"/>
          <p:cNvSpPr/>
          <p:nvPr/>
        </p:nvSpPr>
        <p:spPr>
          <a:xfrm>
            <a:off x="9944447" y="2857500"/>
            <a:ext cx="913707" cy="914400"/>
          </a:xfrm>
          <a:custGeom>
            <a:avLst/>
            <a:gdLst/>
            <a:ahLst/>
            <a:cxnLst/>
            <a:rect l="l" t="t" r="r" b="b"/>
            <a:pathLst>
              <a:path w="913707" h="914400">
                <a:moveTo>
                  <a:pt x="179272" y="607905"/>
                </a:moveTo>
                <a:lnTo>
                  <a:pt x="359005" y="507050"/>
                </a:lnTo>
                <a:lnTo>
                  <a:pt x="362015" y="498260"/>
                </a:lnTo>
                <a:lnTo>
                  <a:pt x="359005" y="493403"/>
                </a:lnTo>
                <a:lnTo>
                  <a:pt x="350215" y="493403"/>
                </a:lnTo>
                <a:lnTo>
                  <a:pt x="320143" y="491551"/>
                </a:lnTo>
                <a:lnTo>
                  <a:pt x="217441" y="488773"/>
                </a:lnTo>
                <a:lnTo>
                  <a:pt x="128382" y="485074"/>
                </a:lnTo>
                <a:lnTo>
                  <a:pt x="42101" y="480449"/>
                </a:lnTo>
                <a:lnTo>
                  <a:pt x="20357" y="475819"/>
                </a:lnTo>
                <a:lnTo>
                  <a:pt x="0" y="448989"/>
                </a:lnTo>
                <a:lnTo>
                  <a:pt x="2080" y="435571"/>
                </a:lnTo>
                <a:lnTo>
                  <a:pt x="20357" y="423310"/>
                </a:lnTo>
                <a:lnTo>
                  <a:pt x="46493" y="425627"/>
                </a:lnTo>
                <a:lnTo>
                  <a:pt x="104325" y="429558"/>
                </a:lnTo>
                <a:lnTo>
                  <a:pt x="191068" y="435571"/>
                </a:lnTo>
                <a:lnTo>
                  <a:pt x="253986" y="439274"/>
                </a:lnTo>
                <a:lnTo>
                  <a:pt x="347209" y="448989"/>
                </a:lnTo>
                <a:lnTo>
                  <a:pt x="362015" y="448989"/>
                </a:lnTo>
                <a:lnTo>
                  <a:pt x="364095" y="442973"/>
                </a:lnTo>
                <a:lnTo>
                  <a:pt x="359005" y="439274"/>
                </a:lnTo>
                <a:lnTo>
                  <a:pt x="355073" y="435571"/>
                </a:lnTo>
                <a:lnTo>
                  <a:pt x="265325" y="374736"/>
                </a:lnTo>
                <a:lnTo>
                  <a:pt x="168170" y="310427"/>
                </a:lnTo>
                <a:lnTo>
                  <a:pt x="117283" y="273417"/>
                </a:lnTo>
                <a:lnTo>
                  <a:pt x="89756" y="254679"/>
                </a:lnTo>
                <a:lnTo>
                  <a:pt x="75876" y="237100"/>
                </a:lnTo>
                <a:lnTo>
                  <a:pt x="69864" y="198703"/>
                </a:lnTo>
                <a:lnTo>
                  <a:pt x="94846" y="171176"/>
                </a:lnTo>
                <a:lnTo>
                  <a:pt x="128386" y="173488"/>
                </a:lnTo>
                <a:lnTo>
                  <a:pt x="136943" y="175801"/>
                </a:lnTo>
                <a:lnTo>
                  <a:pt x="170947" y="201938"/>
                </a:lnTo>
                <a:lnTo>
                  <a:pt x="243581" y="258150"/>
                </a:lnTo>
                <a:lnTo>
                  <a:pt x="338423" y="328011"/>
                </a:lnTo>
                <a:lnTo>
                  <a:pt x="352303" y="339574"/>
                </a:lnTo>
                <a:lnTo>
                  <a:pt x="357854" y="335642"/>
                </a:lnTo>
                <a:lnTo>
                  <a:pt x="358548" y="332868"/>
                </a:lnTo>
                <a:lnTo>
                  <a:pt x="352299" y="322456"/>
                </a:lnTo>
                <a:lnTo>
                  <a:pt x="300716" y="229236"/>
                </a:lnTo>
                <a:lnTo>
                  <a:pt x="245661" y="134394"/>
                </a:lnTo>
                <a:lnTo>
                  <a:pt x="221144" y="95075"/>
                </a:lnTo>
                <a:lnTo>
                  <a:pt x="214667" y="71476"/>
                </a:lnTo>
                <a:cubicBezTo>
                  <a:pt x="212354" y="61760"/>
                  <a:pt x="210735" y="53668"/>
                  <a:pt x="210735" y="43720"/>
                </a:cubicBezTo>
                <a:lnTo>
                  <a:pt x="239188" y="5086"/>
                </a:lnTo>
                <a:lnTo>
                  <a:pt x="254912" y="0"/>
                </a:lnTo>
                <a:lnTo>
                  <a:pt x="292848" y="5090"/>
                </a:lnTo>
                <a:lnTo>
                  <a:pt x="308812" y="18966"/>
                </a:lnTo>
                <a:lnTo>
                  <a:pt x="332403" y="72866"/>
                </a:lnTo>
                <a:lnTo>
                  <a:pt x="370572" y="157761"/>
                </a:lnTo>
                <a:lnTo>
                  <a:pt x="429791" y="273188"/>
                </a:lnTo>
                <a:lnTo>
                  <a:pt x="447138" y="307421"/>
                </a:lnTo>
                <a:lnTo>
                  <a:pt x="456392" y="339113"/>
                </a:lnTo>
                <a:lnTo>
                  <a:pt x="459859" y="348828"/>
                </a:lnTo>
                <a:lnTo>
                  <a:pt x="465875" y="348828"/>
                </a:lnTo>
                <a:lnTo>
                  <a:pt x="465875" y="343277"/>
                </a:lnTo>
                <a:lnTo>
                  <a:pt x="470733" y="278279"/>
                </a:lnTo>
                <a:lnTo>
                  <a:pt x="479755" y="198471"/>
                </a:lnTo>
                <a:lnTo>
                  <a:pt x="488545" y="95764"/>
                </a:lnTo>
                <a:lnTo>
                  <a:pt x="491551" y="66850"/>
                </a:lnTo>
                <a:lnTo>
                  <a:pt x="505892" y="32153"/>
                </a:lnTo>
                <a:lnTo>
                  <a:pt x="534345" y="13415"/>
                </a:lnTo>
                <a:lnTo>
                  <a:pt x="556550" y="24056"/>
                </a:lnTo>
                <a:lnTo>
                  <a:pt x="574826" y="50193"/>
                </a:lnTo>
                <a:lnTo>
                  <a:pt x="572281" y="67083"/>
                </a:lnTo>
                <a:lnTo>
                  <a:pt x="561411" y="137632"/>
                </a:lnTo>
                <a:lnTo>
                  <a:pt x="540128" y="248202"/>
                </a:lnTo>
                <a:lnTo>
                  <a:pt x="526249" y="322227"/>
                </a:lnTo>
                <a:lnTo>
                  <a:pt x="534345" y="322227"/>
                </a:lnTo>
                <a:lnTo>
                  <a:pt x="543599" y="312972"/>
                </a:lnTo>
                <a:lnTo>
                  <a:pt x="581071" y="263241"/>
                </a:lnTo>
                <a:lnTo>
                  <a:pt x="643989" y="184591"/>
                </a:lnTo>
                <a:lnTo>
                  <a:pt x="671749" y="153364"/>
                </a:lnTo>
                <a:lnTo>
                  <a:pt x="704134" y="118899"/>
                </a:lnTo>
                <a:lnTo>
                  <a:pt x="724952" y="102474"/>
                </a:lnTo>
                <a:lnTo>
                  <a:pt x="764275" y="102474"/>
                </a:lnTo>
                <a:lnTo>
                  <a:pt x="793192" y="145500"/>
                </a:lnTo>
                <a:lnTo>
                  <a:pt x="780238" y="189913"/>
                </a:lnTo>
                <a:lnTo>
                  <a:pt x="739757" y="241264"/>
                </a:lnTo>
                <a:lnTo>
                  <a:pt x="706214" y="284752"/>
                </a:lnTo>
                <a:lnTo>
                  <a:pt x="658101" y="349522"/>
                </a:lnTo>
                <a:lnTo>
                  <a:pt x="628029" y="401338"/>
                </a:lnTo>
                <a:lnTo>
                  <a:pt x="630806" y="405502"/>
                </a:lnTo>
                <a:lnTo>
                  <a:pt x="637977" y="404805"/>
                </a:lnTo>
                <a:lnTo>
                  <a:pt x="746695" y="381678"/>
                </a:lnTo>
                <a:lnTo>
                  <a:pt x="805449" y="371033"/>
                </a:lnTo>
                <a:lnTo>
                  <a:pt x="875538" y="359005"/>
                </a:lnTo>
                <a:lnTo>
                  <a:pt x="907230" y="373811"/>
                </a:lnTo>
                <a:lnTo>
                  <a:pt x="910697" y="388845"/>
                </a:lnTo>
                <a:lnTo>
                  <a:pt x="898207" y="419611"/>
                </a:lnTo>
                <a:lnTo>
                  <a:pt x="823265" y="438116"/>
                </a:lnTo>
                <a:lnTo>
                  <a:pt x="735360" y="455695"/>
                </a:lnTo>
                <a:lnTo>
                  <a:pt x="604434" y="486693"/>
                </a:lnTo>
                <a:lnTo>
                  <a:pt x="602814" y="487851"/>
                </a:lnTo>
                <a:lnTo>
                  <a:pt x="604666" y="490164"/>
                </a:lnTo>
                <a:lnTo>
                  <a:pt x="663652" y="495715"/>
                </a:lnTo>
                <a:lnTo>
                  <a:pt x="688867" y="497102"/>
                </a:lnTo>
                <a:lnTo>
                  <a:pt x="750627" y="497102"/>
                </a:lnTo>
                <a:lnTo>
                  <a:pt x="865594" y="505663"/>
                </a:lnTo>
                <a:lnTo>
                  <a:pt x="895662" y="525551"/>
                </a:lnTo>
                <a:lnTo>
                  <a:pt x="913707" y="549844"/>
                </a:lnTo>
                <a:lnTo>
                  <a:pt x="910697" y="568349"/>
                </a:lnTo>
                <a:lnTo>
                  <a:pt x="864436" y="591944"/>
                </a:lnTo>
                <a:lnTo>
                  <a:pt x="801978" y="577139"/>
                </a:lnTo>
                <a:lnTo>
                  <a:pt x="656246" y="542441"/>
                </a:lnTo>
                <a:lnTo>
                  <a:pt x="606285" y="529948"/>
                </a:lnTo>
                <a:lnTo>
                  <a:pt x="599343" y="529948"/>
                </a:lnTo>
                <a:lnTo>
                  <a:pt x="599343" y="534112"/>
                </a:lnTo>
                <a:lnTo>
                  <a:pt x="640983" y="574826"/>
                </a:lnTo>
                <a:lnTo>
                  <a:pt x="717316" y="643757"/>
                </a:lnTo>
                <a:lnTo>
                  <a:pt x="812852" y="732583"/>
                </a:lnTo>
                <a:lnTo>
                  <a:pt x="817710" y="754559"/>
                </a:lnTo>
                <a:lnTo>
                  <a:pt x="805449" y="771910"/>
                </a:lnTo>
                <a:lnTo>
                  <a:pt x="792495" y="770058"/>
                </a:lnTo>
                <a:lnTo>
                  <a:pt x="708527" y="706907"/>
                </a:lnTo>
                <a:lnTo>
                  <a:pt x="676142" y="678454"/>
                </a:lnTo>
                <a:lnTo>
                  <a:pt x="602814" y="616694"/>
                </a:lnTo>
                <a:lnTo>
                  <a:pt x="597957" y="616694"/>
                </a:lnTo>
                <a:lnTo>
                  <a:pt x="597957" y="623171"/>
                </a:lnTo>
                <a:lnTo>
                  <a:pt x="614843" y="647921"/>
                </a:lnTo>
                <a:lnTo>
                  <a:pt x="704134" y="782086"/>
                </a:lnTo>
                <a:lnTo>
                  <a:pt x="708759" y="823261"/>
                </a:lnTo>
                <a:lnTo>
                  <a:pt x="702282" y="836676"/>
                </a:lnTo>
                <a:lnTo>
                  <a:pt x="679152" y="844772"/>
                </a:lnTo>
                <a:lnTo>
                  <a:pt x="653705" y="840147"/>
                </a:lnTo>
                <a:lnTo>
                  <a:pt x="601428" y="766820"/>
                </a:lnTo>
                <a:lnTo>
                  <a:pt x="547531" y="684238"/>
                </a:lnTo>
                <a:lnTo>
                  <a:pt x="504044" y="610217"/>
                </a:lnTo>
                <a:lnTo>
                  <a:pt x="498721" y="613227"/>
                </a:lnTo>
                <a:lnTo>
                  <a:pt x="473042" y="889650"/>
                </a:lnTo>
                <a:lnTo>
                  <a:pt x="461018" y="903759"/>
                </a:lnTo>
                <a:lnTo>
                  <a:pt x="433258" y="914400"/>
                </a:lnTo>
                <a:lnTo>
                  <a:pt x="410127" y="896821"/>
                </a:lnTo>
                <a:lnTo>
                  <a:pt x="397867" y="868368"/>
                </a:lnTo>
                <a:lnTo>
                  <a:pt x="410127" y="812159"/>
                </a:lnTo>
                <a:lnTo>
                  <a:pt x="424933" y="738831"/>
                </a:lnTo>
                <a:lnTo>
                  <a:pt x="436961" y="680538"/>
                </a:lnTo>
                <a:lnTo>
                  <a:pt x="447831" y="608133"/>
                </a:lnTo>
                <a:lnTo>
                  <a:pt x="454308" y="584077"/>
                </a:lnTo>
                <a:lnTo>
                  <a:pt x="453847" y="582458"/>
                </a:lnTo>
                <a:lnTo>
                  <a:pt x="448525" y="583151"/>
                </a:lnTo>
                <a:lnTo>
                  <a:pt x="393935" y="658101"/>
                </a:lnTo>
                <a:lnTo>
                  <a:pt x="310892" y="770291"/>
                </a:lnTo>
                <a:lnTo>
                  <a:pt x="245196" y="840608"/>
                </a:lnTo>
                <a:lnTo>
                  <a:pt x="229469" y="846856"/>
                </a:lnTo>
                <a:lnTo>
                  <a:pt x="202174" y="832744"/>
                </a:lnTo>
                <a:lnTo>
                  <a:pt x="204715" y="807529"/>
                </a:lnTo>
                <a:lnTo>
                  <a:pt x="219986" y="785092"/>
                </a:lnTo>
                <a:lnTo>
                  <a:pt x="310892" y="669432"/>
                </a:lnTo>
                <a:lnTo>
                  <a:pt x="365714" y="597728"/>
                </a:lnTo>
                <a:lnTo>
                  <a:pt x="401109" y="556321"/>
                </a:lnTo>
                <a:lnTo>
                  <a:pt x="400873" y="550305"/>
                </a:lnTo>
                <a:lnTo>
                  <a:pt x="398793" y="550305"/>
                </a:lnTo>
                <a:lnTo>
                  <a:pt x="157296" y="707140"/>
                </a:lnTo>
                <a:lnTo>
                  <a:pt x="114270" y="712691"/>
                </a:lnTo>
                <a:lnTo>
                  <a:pt x="95764" y="695340"/>
                </a:lnTo>
                <a:lnTo>
                  <a:pt x="98081" y="666891"/>
                </a:lnTo>
                <a:lnTo>
                  <a:pt x="106871" y="657636"/>
                </a:lnTo>
                <a:lnTo>
                  <a:pt x="179504" y="607672"/>
                </a:lnTo>
                <a:close/>
              </a:path>
            </a:pathLst>
          </a:custGeom>
          <a:solidFill>
            <a:srgbClr val="D97757"/>
          </a:solidFill>
          <a:ln>
            <a:noFill/>
          </a:ln>
        </p:spPr>
      </p:sp>
      <p:sp>
        <p:nvSpPr>
          <p:cNvPr id="16" name="TextBox 16"/>
          <p:cNvSpPr txBox="1"/>
          <p:nvPr/>
        </p:nvSpPr>
        <p:spPr>
          <a:xfrm>
            <a:off x="9586957" y="4012882"/>
            <a:ext cx="1628685" cy="322707"/>
          </a:xfrm>
          <a:prstGeom prst="rect">
            <a:avLst/>
          </a:prstGeom>
          <a:noFill/>
          <a:ln>
            <a:noFill/>
          </a:ln>
        </p:spPr>
        <p:txBody>
          <a:bodyPr wrap="none" lIns="0" tIns="0" rIns="0" bIns="0" anchor="t" anchorCtr="0">
            <a:spAutoFit/>
          </a:bodyPr>
          <a:lstStyle/>
          <a:p>
            <a:pPr algn="ctr"/>
            <a:r>
              <a:rPr lang="en-US" sz="1650" b="1" dirty="0">
                <a:solidFill>
                  <a:srgbClr val="000000"/>
                </a:solidFill>
                <a:latin typeface="Zen Kaku Gothic New"/>
                <a:ea typeface="Zen Kaku Gothic New"/>
                <a:cs typeface="Zen Kaku Gothic New"/>
              </a:rPr>
              <a:t>Claude Code</a:t>
            </a:r>
          </a:p>
        </p:txBody>
      </p:sp>
      <p:sp>
        <p:nvSpPr>
          <p:cNvPr id="17" name="TextBox 17"/>
          <p:cNvSpPr txBox="1"/>
          <p:nvPr/>
        </p:nvSpPr>
        <p:spPr>
          <a:xfrm>
            <a:off x="602361" y="6227921"/>
            <a:ext cx="3037665"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 各ロゴは各社の商標です。</a:t>
            </a:r>
          </a:p>
        </p:txBody>
      </p:sp>
      <p:sp>
        <p:nvSpPr>
          <p:cNvPr id="18" name="TextBox 18"/>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9" name="TextBox 1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24</a:t>
            </a:r>
          </a:p>
        </p:txBody>
      </p:sp>
    </p:spTree>
  </p:cSld>
  <p:clrMapOvr>
    <a:masterClrMapping/>
  </p:clrMapOvr>
  <p:transition xmlns:p14="http://schemas.microsoft.com/office/powerpoint/2010/main" p14:dur="400">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11471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起動の4手順</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75874"/>
            <a:ext cx="9893379" cy="884110"/>
          </a:xfrm>
          <a:prstGeom prst="rect">
            <a:avLst/>
          </a:prstGeom>
          <a:noFill/>
          <a:ln>
            <a:noFill/>
          </a:ln>
        </p:spPr>
        <p:txBody>
          <a:bodyPr wrap="square" lIns="0" tIns="0" rIns="0" bIns="0" anchor="t" anchorCtr="0"/>
          <a:lstStyle/>
          <a:p>
            <a:pPr algn="l">
              <a:lnSpc>
                <a:spcPts val="3150"/>
              </a:lnSpc>
            </a:pPr>
            <a:r>
              <a:rPr lang="zh-CN" sz="2480" b="1" dirty="0">
                <a:solidFill>
                  <a:srgbClr val="000000"/>
                </a:solidFill>
                <a:latin typeface="Zen Kaku Gothic New"/>
                <a:ea typeface="Zen Kaku Gothic New"/>
                <a:cs typeface="Zen Kaku Gothic New"/>
              </a:rPr>
              <a:t>アクティビティバーの</a:t>
            </a:r>
            <a:r>
              <a:rPr lang="zh-CN" sz="2480" b="1" dirty="0">
                <a:solidFill>
                  <a:srgbClr val="264DBF"/>
                </a:solidFill>
                <a:latin typeface="Zen Kaku Gothic New"/>
                <a:ea typeface="Zen Kaku Gothic New"/>
                <a:cs typeface="Zen Kaku Gothic New"/>
              </a:rPr>
              <a:t>アイコン</a:t>
            </a:r>
            <a:r>
              <a:rPr lang="zh-CN" sz="2480" b="1" dirty="0">
                <a:solidFill>
                  <a:srgbClr val="000000"/>
                </a:solidFill>
                <a:latin typeface="Zen Kaku Gothic New"/>
                <a:ea typeface="Zen Kaku Gothic New"/>
                <a:cs typeface="Zen Kaku Gothic New"/>
              </a:rPr>
              <a:t>からパネルを開き、</a:t>
            </a:r>
          </a:p>
          <a:p>
            <a:pPr algn="l">
              <a:lnSpc>
                <a:spcPts val="3150"/>
              </a:lnSpc>
            </a:pPr>
            <a:r>
              <a:rPr lang="zh-CN" sz="2480" b="1" dirty="0">
                <a:solidFill>
                  <a:srgbClr val="000000"/>
                </a:solidFill>
                <a:latin typeface="Zen Kaku Gothic New"/>
                <a:ea typeface="Zen Kaku Gothic New"/>
                <a:cs typeface="Zen Kaku Gothic New"/>
              </a:rPr>
              <a:t>1文送るところまでが起動です。</a:t>
            </a:r>
          </a:p>
        </p:txBody>
      </p:sp>
      <p:sp>
        <p:nvSpPr>
          <p:cNvPr id="7" name="Polygon 7"/>
          <p:cNvSpPr/>
          <p:nvPr/>
        </p:nvSpPr>
        <p:spPr>
          <a:xfrm>
            <a:off x="609600" y="2362200"/>
            <a:ext cx="10972800" cy="895350"/>
          </a:xfrm>
          <a:custGeom>
            <a:avLst/>
            <a:gdLst/>
            <a:ahLst/>
            <a:cxnLst/>
            <a:rect l="l" t="t" r="r" b="b"/>
            <a:pathLst>
              <a:path w="10972800" h="895350">
                <a:moveTo>
                  <a:pt x="0" y="0"/>
                </a:moveTo>
                <a:lnTo>
                  <a:pt x="10972800" y="0"/>
                </a:lnTo>
                <a:lnTo>
                  <a:pt x="10972800" y="647700"/>
                </a:lnTo>
                <a:lnTo>
                  <a:pt x="5486400" y="895350"/>
                </a:lnTo>
                <a:lnTo>
                  <a:pt x="0" y="647700"/>
                </a:lnTo>
                <a:close/>
              </a:path>
            </a:pathLst>
          </a:custGeom>
          <a:solidFill>
            <a:srgbClr val="DCEEF1"/>
          </a:solidFill>
          <a:ln>
            <a:noFill/>
          </a:ln>
        </p:spPr>
      </p:sp>
      <p:sp>
        <p:nvSpPr>
          <p:cNvPr id="8" name="Ellipse 8"/>
          <p:cNvSpPr/>
          <p:nvPr/>
        </p:nvSpPr>
        <p:spPr>
          <a:xfrm>
            <a:off x="838200" y="2476500"/>
            <a:ext cx="419100" cy="419100"/>
          </a:xfrm>
          <a:prstGeom prst="ellipse">
            <a:avLst/>
          </a:prstGeom>
          <a:solidFill>
            <a:srgbClr val="0B2E33"/>
          </a:solidFill>
          <a:ln>
            <a:noFill/>
          </a:ln>
        </p:spPr>
      </p:sp>
      <p:sp>
        <p:nvSpPr>
          <p:cNvPr id="9" name="TextBox 9"/>
          <p:cNvSpPr txBox="1"/>
          <p:nvPr/>
        </p:nvSpPr>
        <p:spPr>
          <a:xfrm>
            <a:off x="960708" y="2584132"/>
            <a:ext cx="174084"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1</a:t>
            </a:r>
          </a:p>
        </p:txBody>
      </p:sp>
      <p:sp>
        <p:nvSpPr>
          <p:cNvPr id="10" name="TextBox 10"/>
          <p:cNvSpPr txBox="1"/>
          <p:nvPr/>
        </p:nvSpPr>
        <p:spPr>
          <a:xfrm>
            <a:off x="1439037" y="2585561"/>
            <a:ext cx="2110788" cy="337376"/>
          </a:xfrm>
          <a:prstGeom prst="rect">
            <a:avLst/>
          </a:prstGeom>
          <a:noFill/>
          <a:ln>
            <a:noFill/>
          </a:ln>
        </p:spPr>
        <p:txBody>
          <a:bodyPr wrap="none" lIns="0" tIns="0" rIns="0" bIns="0" anchor="t" anchorCtr="0">
            <a:spAutoFit/>
          </a:bodyPr>
          <a:lstStyle/>
          <a:p>
            <a:pPr algn="l"/>
            <a:r>
              <a:rPr lang="zh-CN" sz="1720" b="1" dirty="0">
                <a:solidFill>
                  <a:srgbClr val="000000"/>
                </a:solidFill>
                <a:latin typeface="Zen Kaku Gothic New"/>
                <a:ea typeface="Zen Kaku Gothic New"/>
                <a:cs typeface="Zen Kaku Gothic New"/>
              </a:rPr>
              <a:t>フォルダを開く</a:t>
            </a:r>
          </a:p>
        </p:txBody>
      </p:sp>
      <p:sp>
        <p:nvSpPr>
          <p:cNvPr id="11" name="TextBox 11"/>
          <p:cNvSpPr txBox="1"/>
          <p:nvPr/>
        </p:nvSpPr>
        <p:spPr>
          <a:xfrm>
            <a:off x="4088130" y="2609850"/>
            <a:ext cx="5648472" cy="293370"/>
          </a:xfrm>
          <a:prstGeom prst="rect">
            <a:avLst/>
          </a:prstGeom>
          <a:noFill/>
          <a:ln>
            <a:noFill/>
          </a:ln>
        </p:spPr>
        <p:txBody>
          <a:bodyPr wrap="none" lIns="0" tIns="0" rIns="0" bIns="0" anchor="t" anchorCtr="0">
            <a:spAutoFit/>
          </a:bodyPr>
          <a:lstStyle/>
          <a:p>
            <a:pPr algn="l"/>
            <a:r>
              <a:rPr lang="zh-CN" sz="1500" dirty="0">
                <a:solidFill>
                  <a:srgbClr val="3A3A3A"/>
                </a:solidFill>
                <a:latin typeface="Zen Kaku Gothic New"/>
                <a:ea typeface="Zen Kaku Gothic New"/>
                <a:cs typeface="Zen Kaku Gothic New"/>
              </a:rPr>
              <a:t>VS Code で handson フォルダをそのまま開きます</a:t>
            </a:r>
          </a:p>
        </p:txBody>
      </p:sp>
      <p:sp>
        <p:nvSpPr>
          <p:cNvPr id="12" name="Polygon 12"/>
          <p:cNvSpPr/>
          <p:nvPr/>
        </p:nvSpPr>
        <p:spPr>
          <a:xfrm>
            <a:off x="609600" y="3295650"/>
            <a:ext cx="10972800" cy="895350"/>
          </a:xfrm>
          <a:custGeom>
            <a:avLst/>
            <a:gdLst/>
            <a:ahLst/>
            <a:cxnLst/>
            <a:rect l="l" t="t" r="r" b="b"/>
            <a:pathLst>
              <a:path w="10972800" h="895350">
                <a:moveTo>
                  <a:pt x="0" y="0"/>
                </a:moveTo>
                <a:lnTo>
                  <a:pt x="10972800" y="0"/>
                </a:lnTo>
                <a:lnTo>
                  <a:pt x="10972800" y="647700"/>
                </a:lnTo>
                <a:lnTo>
                  <a:pt x="5486400" y="895350"/>
                </a:lnTo>
                <a:lnTo>
                  <a:pt x="0" y="647700"/>
                </a:lnTo>
                <a:close/>
              </a:path>
            </a:pathLst>
          </a:custGeom>
          <a:solidFill>
            <a:srgbClr val="C9E6EB"/>
          </a:solidFill>
          <a:ln>
            <a:noFill/>
          </a:ln>
        </p:spPr>
      </p:sp>
      <p:sp>
        <p:nvSpPr>
          <p:cNvPr id="13" name="Ellipse 13"/>
          <p:cNvSpPr/>
          <p:nvPr/>
        </p:nvSpPr>
        <p:spPr>
          <a:xfrm>
            <a:off x="838200" y="3409950"/>
            <a:ext cx="419100" cy="419100"/>
          </a:xfrm>
          <a:prstGeom prst="ellipse">
            <a:avLst/>
          </a:prstGeom>
          <a:solidFill>
            <a:srgbClr val="0B2E33"/>
          </a:solidFill>
          <a:ln>
            <a:noFill/>
          </a:ln>
        </p:spPr>
      </p:sp>
      <p:sp>
        <p:nvSpPr>
          <p:cNvPr id="14" name="TextBox 14"/>
          <p:cNvSpPr txBox="1"/>
          <p:nvPr/>
        </p:nvSpPr>
        <p:spPr>
          <a:xfrm>
            <a:off x="960708" y="3517582"/>
            <a:ext cx="174084"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2</a:t>
            </a:r>
          </a:p>
        </p:txBody>
      </p:sp>
      <p:sp>
        <p:nvSpPr>
          <p:cNvPr id="15" name="TextBox 15"/>
          <p:cNvSpPr txBox="1"/>
          <p:nvPr/>
        </p:nvSpPr>
        <p:spPr>
          <a:xfrm>
            <a:off x="1439037" y="3519011"/>
            <a:ext cx="2110788" cy="337376"/>
          </a:xfrm>
          <a:prstGeom prst="rect">
            <a:avLst/>
          </a:prstGeom>
          <a:noFill/>
          <a:ln>
            <a:noFill/>
          </a:ln>
        </p:spPr>
        <p:txBody>
          <a:bodyPr wrap="none" lIns="0" tIns="0" rIns="0" bIns="0" anchor="t" anchorCtr="0">
            <a:spAutoFit/>
          </a:bodyPr>
          <a:lstStyle/>
          <a:p>
            <a:pPr algn="l"/>
            <a:r>
              <a:rPr lang="zh-CN" sz="1720" b="1" dirty="0">
                <a:solidFill>
                  <a:srgbClr val="000000"/>
                </a:solidFill>
                <a:latin typeface="Zen Kaku Gothic New"/>
                <a:ea typeface="Zen Kaku Gothic New"/>
                <a:cs typeface="Zen Kaku Gothic New"/>
              </a:rPr>
              <a:t>アイコンを押す</a:t>
            </a:r>
          </a:p>
        </p:txBody>
      </p:sp>
      <p:sp>
        <p:nvSpPr>
          <p:cNvPr id="16" name="TextBox 16"/>
          <p:cNvSpPr txBox="1"/>
          <p:nvPr/>
        </p:nvSpPr>
        <p:spPr>
          <a:xfrm>
            <a:off x="4088130" y="3543300"/>
            <a:ext cx="6339459" cy="293370"/>
          </a:xfrm>
          <a:prstGeom prst="rect">
            <a:avLst/>
          </a:prstGeom>
          <a:noFill/>
          <a:ln>
            <a:noFill/>
          </a:ln>
        </p:spPr>
        <p:txBody>
          <a:bodyPr wrap="none" lIns="0" tIns="0" rIns="0" bIns="0" anchor="t" anchorCtr="0">
            <a:spAutoFit/>
          </a:bodyPr>
          <a:lstStyle/>
          <a:p>
            <a:pPr algn="l"/>
            <a:r>
              <a:rPr lang="zh-CN" sz="1500" dirty="0">
                <a:solidFill>
                  <a:srgbClr val="3A3A3A"/>
                </a:solidFill>
                <a:latin typeface="Zen Kaku Gothic New"/>
                <a:ea typeface="Zen Kaku Gothic New"/>
                <a:cs typeface="Zen Kaku Gothic New"/>
              </a:rPr>
              <a:t>アクティビティバーの Claude Code アイコンを押します</a:t>
            </a:r>
          </a:p>
        </p:txBody>
      </p:sp>
      <p:sp>
        <p:nvSpPr>
          <p:cNvPr id="17" name="Polygon 17"/>
          <p:cNvSpPr/>
          <p:nvPr/>
        </p:nvSpPr>
        <p:spPr>
          <a:xfrm>
            <a:off x="609600" y="4229100"/>
            <a:ext cx="10972800" cy="895350"/>
          </a:xfrm>
          <a:custGeom>
            <a:avLst/>
            <a:gdLst/>
            <a:ahLst/>
            <a:cxnLst/>
            <a:rect l="l" t="t" r="r" b="b"/>
            <a:pathLst>
              <a:path w="10972800" h="895350">
                <a:moveTo>
                  <a:pt x="0" y="0"/>
                </a:moveTo>
                <a:lnTo>
                  <a:pt x="10972800" y="0"/>
                </a:lnTo>
                <a:lnTo>
                  <a:pt x="10972800" y="647700"/>
                </a:lnTo>
                <a:lnTo>
                  <a:pt x="5486400" y="895350"/>
                </a:lnTo>
                <a:lnTo>
                  <a:pt x="0" y="647700"/>
                </a:lnTo>
                <a:close/>
              </a:path>
            </a:pathLst>
          </a:custGeom>
          <a:solidFill>
            <a:srgbClr val="B6DEE5"/>
          </a:solidFill>
          <a:ln>
            <a:noFill/>
          </a:ln>
        </p:spPr>
      </p:sp>
      <p:sp>
        <p:nvSpPr>
          <p:cNvPr id="18" name="Ellipse 18"/>
          <p:cNvSpPr/>
          <p:nvPr/>
        </p:nvSpPr>
        <p:spPr>
          <a:xfrm>
            <a:off x="838200" y="4343400"/>
            <a:ext cx="419100" cy="419100"/>
          </a:xfrm>
          <a:prstGeom prst="ellipse">
            <a:avLst/>
          </a:prstGeom>
          <a:solidFill>
            <a:srgbClr val="0B2E33"/>
          </a:solidFill>
          <a:ln>
            <a:noFill/>
          </a:ln>
        </p:spPr>
      </p:sp>
      <p:sp>
        <p:nvSpPr>
          <p:cNvPr id="19" name="TextBox 19"/>
          <p:cNvSpPr txBox="1"/>
          <p:nvPr/>
        </p:nvSpPr>
        <p:spPr>
          <a:xfrm>
            <a:off x="960708" y="4451032"/>
            <a:ext cx="174084"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3</a:t>
            </a:r>
          </a:p>
        </p:txBody>
      </p:sp>
      <p:sp>
        <p:nvSpPr>
          <p:cNvPr id="20" name="TextBox 20"/>
          <p:cNvSpPr txBox="1"/>
          <p:nvPr/>
        </p:nvSpPr>
        <p:spPr>
          <a:xfrm>
            <a:off x="1439037" y="4452461"/>
            <a:ext cx="1512713" cy="337376"/>
          </a:xfrm>
          <a:prstGeom prst="rect">
            <a:avLst/>
          </a:prstGeom>
          <a:noFill/>
          <a:ln>
            <a:noFill/>
          </a:ln>
        </p:spPr>
        <p:txBody>
          <a:bodyPr wrap="none" lIns="0" tIns="0" rIns="0" bIns="0" anchor="t" anchorCtr="0">
            <a:spAutoFit/>
          </a:bodyPr>
          <a:lstStyle/>
          <a:p>
            <a:pPr algn="l"/>
            <a:r>
              <a:rPr lang="zh-CN" sz="1720" b="1" dirty="0">
                <a:solidFill>
                  <a:srgbClr val="000000"/>
                </a:solidFill>
                <a:latin typeface="Zen Kaku Gothic New"/>
                <a:ea typeface="Zen Kaku Gothic New"/>
                <a:cs typeface="Zen Kaku Gothic New"/>
              </a:rPr>
              <a:t>起動を待つ</a:t>
            </a:r>
          </a:p>
        </p:txBody>
      </p:sp>
      <p:sp>
        <p:nvSpPr>
          <p:cNvPr id="21" name="TextBox 21"/>
          <p:cNvSpPr txBox="1"/>
          <p:nvPr/>
        </p:nvSpPr>
        <p:spPr>
          <a:xfrm>
            <a:off x="4088130" y="4476750"/>
            <a:ext cx="6454140" cy="293370"/>
          </a:xfrm>
          <a:prstGeom prst="rect">
            <a:avLst/>
          </a:prstGeom>
          <a:noFill/>
          <a:ln>
            <a:noFill/>
          </a:ln>
        </p:spPr>
        <p:txBody>
          <a:bodyPr wrap="none" lIns="0" tIns="0" rIns="0" bIns="0" anchor="t" anchorCtr="0">
            <a:spAutoFit/>
          </a:bodyPr>
          <a:lstStyle/>
          <a:p>
            <a:pPr algn="l"/>
            <a:r>
              <a:rPr lang="zh-CN" sz="1500" dirty="0">
                <a:solidFill>
                  <a:srgbClr val="3A3A3A"/>
                </a:solidFill>
                <a:latin typeface="Zen Kaku Gothic New"/>
                <a:ea typeface="Zen Kaku Gothic New"/>
                <a:cs typeface="Zen Kaku Gothic New"/>
              </a:rPr>
              <a:t>入力欄が出るまで待ちます。初回は少し時間がかかります</a:t>
            </a:r>
          </a:p>
        </p:txBody>
      </p:sp>
      <p:sp>
        <p:nvSpPr>
          <p:cNvPr id="22" name="Polygon 22"/>
          <p:cNvSpPr/>
          <p:nvPr/>
        </p:nvSpPr>
        <p:spPr>
          <a:xfrm>
            <a:off x="609600" y="5162550"/>
            <a:ext cx="10972800" cy="895350"/>
          </a:xfrm>
          <a:custGeom>
            <a:avLst/>
            <a:gdLst/>
            <a:ahLst/>
            <a:cxnLst/>
            <a:rect l="l" t="t" r="r" b="b"/>
            <a:pathLst>
              <a:path w="10972800" h="895350">
                <a:moveTo>
                  <a:pt x="0" y="0"/>
                </a:moveTo>
                <a:lnTo>
                  <a:pt x="10972800" y="0"/>
                </a:lnTo>
                <a:lnTo>
                  <a:pt x="10972800" y="647700"/>
                </a:lnTo>
                <a:lnTo>
                  <a:pt x="5486400" y="895350"/>
                </a:lnTo>
                <a:lnTo>
                  <a:pt x="0" y="647700"/>
                </a:lnTo>
                <a:close/>
              </a:path>
            </a:pathLst>
          </a:custGeom>
          <a:solidFill>
            <a:srgbClr val="A3DDE3"/>
          </a:solidFill>
          <a:ln>
            <a:noFill/>
          </a:ln>
        </p:spPr>
      </p:sp>
      <p:sp>
        <p:nvSpPr>
          <p:cNvPr id="23" name="Ellipse 23"/>
          <p:cNvSpPr/>
          <p:nvPr/>
        </p:nvSpPr>
        <p:spPr>
          <a:xfrm>
            <a:off x="838200" y="5276850"/>
            <a:ext cx="419100" cy="419100"/>
          </a:xfrm>
          <a:prstGeom prst="ellipse">
            <a:avLst/>
          </a:prstGeom>
          <a:solidFill>
            <a:srgbClr val="0B2E33"/>
          </a:solidFill>
          <a:ln>
            <a:noFill/>
          </a:ln>
        </p:spPr>
      </p:sp>
      <p:sp>
        <p:nvSpPr>
          <p:cNvPr id="24" name="TextBox 24"/>
          <p:cNvSpPr txBox="1"/>
          <p:nvPr/>
        </p:nvSpPr>
        <p:spPr>
          <a:xfrm>
            <a:off x="960708" y="5384482"/>
            <a:ext cx="174084"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4</a:t>
            </a:r>
          </a:p>
        </p:txBody>
      </p:sp>
      <p:sp>
        <p:nvSpPr>
          <p:cNvPr id="25" name="TextBox 25"/>
          <p:cNvSpPr txBox="1"/>
          <p:nvPr/>
        </p:nvSpPr>
        <p:spPr>
          <a:xfrm>
            <a:off x="1439037" y="5385911"/>
            <a:ext cx="1079109" cy="337376"/>
          </a:xfrm>
          <a:prstGeom prst="rect">
            <a:avLst/>
          </a:prstGeom>
          <a:noFill/>
          <a:ln>
            <a:noFill/>
          </a:ln>
        </p:spPr>
        <p:txBody>
          <a:bodyPr wrap="none" lIns="0" tIns="0" rIns="0" bIns="0" anchor="t" anchorCtr="0">
            <a:spAutoFit/>
          </a:bodyPr>
          <a:lstStyle/>
          <a:p>
            <a:pPr algn="l"/>
            <a:r>
              <a:rPr lang="zh-CN" sz="1720" b="1" dirty="0">
                <a:solidFill>
                  <a:srgbClr val="000000"/>
                </a:solidFill>
                <a:latin typeface="Zen Kaku Gothic New"/>
                <a:ea typeface="Zen Kaku Gothic New"/>
                <a:cs typeface="Zen Kaku Gothic New"/>
              </a:rPr>
              <a:t>1文送る</a:t>
            </a:r>
          </a:p>
        </p:txBody>
      </p:sp>
      <p:sp>
        <p:nvSpPr>
          <p:cNvPr id="26" name="TextBox 26"/>
          <p:cNvSpPr txBox="1"/>
          <p:nvPr/>
        </p:nvSpPr>
        <p:spPr>
          <a:xfrm>
            <a:off x="4088130" y="5410200"/>
            <a:ext cx="6454140" cy="293370"/>
          </a:xfrm>
          <a:prstGeom prst="rect">
            <a:avLst/>
          </a:prstGeom>
          <a:noFill/>
          <a:ln>
            <a:noFill/>
          </a:ln>
        </p:spPr>
        <p:txBody>
          <a:bodyPr wrap="none" lIns="0" tIns="0" rIns="0" bIns="0" anchor="t" anchorCtr="0">
            <a:spAutoFit/>
          </a:bodyPr>
          <a:lstStyle/>
          <a:p>
            <a:pPr algn="l"/>
            <a:r>
              <a:rPr lang="zh-CN" sz="1500" dirty="0">
                <a:solidFill>
                  <a:srgbClr val="3A3A3A"/>
                </a:solidFill>
                <a:latin typeface="Zen Kaku Gothic New"/>
                <a:ea typeface="Zen Kaku Gothic New"/>
                <a:cs typeface="Zen Kaku Gothic New"/>
              </a:rPr>
              <a:t>「今のフォルダに何がありますか」と送って応答を見ます</a:t>
            </a:r>
          </a:p>
        </p:txBody>
      </p:sp>
      <p:sp>
        <p:nvSpPr>
          <p:cNvPr id="27" name="TextBox 27"/>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8" name="TextBox 2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25</a:t>
            </a:r>
          </a:p>
        </p:txBody>
      </p:sp>
    </p:spTree>
  </p:cSld>
  <p:clrMapOvr>
    <a:masterClrMapping/>
  </p:clrMapOvr>
  <p:transition xmlns:p14="http://schemas.microsoft.com/office/powerpoint/2010/main" p14:dur="400">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47BCC6"/>
          </a:solidFill>
          <a:ln>
            <a:noFill/>
          </a:ln>
        </p:spPr>
      </p:sp>
      <p:sp>
        <p:nvSpPr>
          <p:cNvPr id="4" name="Rectangle 4"/>
          <p:cNvSpPr/>
          <p:nvPr/>
        </p:nvSpPr>
        <p:spPr>
          <a:xfrm>
            <a:off x="457200" y="495300"/>
            <a:ext cx="1143000" cy="457200"/>
          </a:xfrm>
          <a:prstGeom prst="roundRect">
            <a:avLst>
              <a:gd name="adj" fmla="val 16667"/>
            </a:avLst>
          </a:prstGeom>
          <a:solidFill>
            <a:srgbClr val="47BCC6"/>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実演</a:t>
            </a:r>
          </a:p>
        </p:txBody>
      </p:sp>
      <p:sp>
        <p:nvSpPr>
          <p:cNvPr id="6" name="TextBox 6"/>
          <p:cNvSpPr txBox="1"/>
          <p:nvPr/>
        </p:nvSpPr>
        <p:spPr>
          <a:xfrm>
            <a:off x="1989201" y="641509"/>
            <a:ext cx="341552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パネルの位置と各部</a:t>
            </a:r>
          </a:p>
        </p:txBody>
      </p:sp>
      <p:sp>
        <p:nvSpPr>
          <p:cNvPr id="7" name="Rectangle 7"/>
          <p:cNvSpPr/>
          <p:nvPr/>
        </p:nvSpPr>
        <p:spPr>
          <a:xfrm>
            <a:off x="2000250" y="1028700"/>
            <a:ext cx="9582150" cy="19050"/>
          </a:xfrm>
          <a:prstGeom prst="rect">
            <a:avLst/>
          </a:prstGeom>
          <a:solidFill>
            <a:srgbClr val="47BCC6"/>
          </a:solidFill>
          <a:ln>
            <a:noFill/>
          </a:ln>
        </p:spPr>
      </p:sp>
      <p:sp>
        <p:nvSpPr>
          <p:cNvPr id="8" name="TextBox 8"/>
          <p:cNvSpPr txBox="1"/>
          <p:nvPr/>
        </p:nvSpPr>
        <p:spPr>
          <a:xfrm>
            <a:off x="598170" y="1166812"/>
            <a:ext cx="6263640" cy="802005"/>
          </a:xfrm>
          <a:prstGeom prst="rect">
            <a:avLst/>
          </a:prstGeom>
          <a:noFill/>
          <a:ln>
            <a:noFill/>
          </a:ln>
        </p:spPr>
        <p:txBody>
          <a:bodyPr wrap="square" lIns="0" tIns="0" rIns="0" bIns="0" anchor="t" anchorCtr="0"/>
          <a:lstStyle/>
          <a:p>
            <a:pPr algn="l">
              <a:lnSpc>
                <a:spcPts val="2850"/>
              </a:lnSpc>
            </a:pPr>
            <a:r>
              <a:rPr lang="zh-CN" sz="2250" b="1" dirty="0">
                <a:solidFill>
                  <a:srgbClr val="000000"/>
                </a:solidFill>
                <a:latin typeface="Zen Kaku Gothic New"/>
                <a:ea typeface="Zen Kaku Gothic New"/>
                <a:cs typeface="Zen Kaku Gothic New"/>
              </a:rPr>
              <a:t>パネルは編集画面の横に開くので、</a:t>
            </a:r>
          </a:p>
          <a:p>
            <a:pPr algn="l">
              <a:lnSpc>
                <a:spcPts val="2850"/>
              </a:lnSpc>
            </a:pPr>
            <a:r>
              <a:rPr lang="zh-CN" sz="2250" b="1" dirty="0">
                <a:solidFill>
                  <a:srgbClr val="264DBF"/>
                </a:solidFill>
                <a:latin typeface="Zen Kaku Gothic New"/>
                <a:ea typeface="Zen Kaku Gothic New"/>
                <a:cs typeface="Zen Kaku Gothic New"/>
              </a:rPr>
              <a:t>コードを見ながら</a:t>
            </a:r>
            <a:r>
              <a:rPr lang="zh-CN" sz="2250" b="1" dirty="0">
                <a:solidFill>
                  <a:srgbClr val="000000"/>
                </a:solidFill>
                <a:latin typeface="Zen Kaku Gothic New"/>
                <a:ea typeface="Zen Kaku Gothic New"/>
                <a:cs typeface="Zen Kaku Gothic New"/>
              </a:rPr>
              <a:t>会話できます。</a:t>
            </a:r>
          </a:p>
        </p:txBody>
      </p:sp>
      <p:sp>
        <p:nvSpPr>
          <p:cNvPr id="9" name="Rectangle 9"/>
          <p:cNvSpPr/>
          <p:nvPr/>
        </p:nvSpPr>
        <p:spPr>
          <a:xfrm>
            <a:off x="666750" y="2076450"/>
            <a:ext cx="6286500" cy="4267200"/>
          </a:xfrm>
          <a:prstGeom prst="roundRect">
            <a:avLst>
              <a:gd name="adj" fmla="val 1786"/>
            </a:avLst>
          </a:prstGeom>
          <a:solidFill>
            <a:srgbClr val="000000">
              <a:alpha val="8000"/>
            </a:srgbClr>
          </a:solidFill>
          <a:ln>
            <a:noFill/>
          </a:ln>
        </p:spPr>
      </p:sp>
      <p:pic>
        <p:nvPicPr>
          <p:cNvPr id="10" name="Image 10"/>
          <p:cNvPicPr>
            <a:picLocks noChangeAspect="1"/>
          </p:cNvPicPr>
          <p:nvPr/>
        </p:nvPicPr>
        <p:blipFill>
          <a:blip r:embed="rId2"/>
          <a:stretch>
            <a:fillRect/>
          </a:stretch>
        </p:blipFill>
        <p:spPr>
          <a:xfrm>
            <a:off x="609600" y="2019300"/>
            <a:ext cx="6286500" cy="4267200"/>
          </a:xfrm>
          <a:prstGeom prst="rect">
            <a:avLst/>
          </a:prstGeom>
        </p:spPr>
      </p:pic>
      <p:sp>
        <p:nvSpPr>
          <p:cNvPr id="11" name="Rectangle 11"/>
          <p:cNvSpPr/>
          <p:nvPr/>
        </p:nvSpPr>
        <p:spPr>
          <a:xfrm>
            <a:off x="609600" y="2019300"/>
            <a:ext cx="6286500" cy="4267200"/>
          </a:xfrm>
          <a:prstGeom prst="roundRect">
            <a:avLst>
              <a:gd name="adj" fmla="val 1786"/>
            </a:avLst>
          </a:prstGeom>
          <a:noFill/>
          <a:ln w="14288">
            <a:solidFill>
              <a:srgbClr val="E3E7EA"/>
            </a:solidFill>
          </a:ln>
        </p:spPr>
      </p:sp>
      <p:sp>
        <p:nvSpPr>
          <p:cNvPr id="12" name="Ellipse 12"/>
          <p:cNvSpPr/>
          <p:nvPr/>
        </p:nvSpPr>
        <p:spPr>
          <a:xfrm>
            <a:off x="790575" y="5362575"/>
            <a:ext cx="323850" cy="323850"/>
          </a:xfrm>
          <a:prstGeom prst="ellipse">
            <a:avLst/>
          </a:prstGeom>
          <a:solidFill>
            <a:srgbClr val="264DBF"/>
          </a:solidFill>
          <a:ln>
            <a:noFill/>
          </a:ln>
        </p:spPr>
      </p:sp>
      <p:sp>
        <p:nvSpPr>
          <p:cNvPr id="13" name="TextBox 13"/>
          <p:cNvSpPr txBox="1"/>
          <p:nvPr/>
        </p:nvSpPr>
        <p:spPr>
          <a:xfrm>
            <a:off x="877328" y="5437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4" name="Ellipse 14"/>
          <p:cNvSpPr/>
          <p:nvPr/>
        </p:nvSpPr>
        <p:spPr>
          <a:xfrm>
            <a:off x="3524250" y="3562350"/>
            <a:ext cx="323850" cy="323850"/>
          </a:xfrm>
          <a:prstGeom prst="ellipse">
            <a:avLst/>
          </a:prstGeom>
          <a:solidFill>
            <a:srgbClr val="264DBF"/>
          </a:solidFill>
          <a:ln>
            <a:noFill/>
          </a:ln>
        </p:spPr>
      </p:sp>
      <p:sp>
        <p:nvSpPr>
          <p:cNvPr id="15" name="TextBox 15"/>
          <p:cNvSpPr txBox="1"/>
          <p:nvPr/>
        </p:nvSpPr>
        <p:spPr>
          <a:xfrm>
            <a:off x="3611003" y="36371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6" name="Ellipse 16"/>
          <p:cNvSpPr/>
          <p:nvPr/>
        </p:nvSpPr>
        <p:spPr>
          <a:xfrm>
            <a:off x="3028950" y="4867275"/>
            <a:ext cx="323850" cy="323850"/>
          </a:xfrm>
          <a:prstGeom prst="ellipse">
            <a:avLst/>
          </a:prstGeom>
          <a:solidFill>
            <a:srgbClr val="264DBF"/>
          </a:solidFill>
          <a:ln>
            <a:noFill/>
          </a:ln>
        </p:spPr>
      </p:sp>
      <p:sp>
        <p:nvSpPr>
          <p:cNvPr id="17" name="TextBox 17"/>
          <p:cNvSpPr txBox="1"/>
          <p:nvPr/>
        </p:nvSpPr>
        <p:spPr>
          <a:xfrm>
            <a:off x="3115703" y="49420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18" name="Ellipse 18"/>
          <p:cNvSpPr/>
          <p:nvPr/>
        </p:nvSpPr>
        <p:spPr>
          <a:xfrm>
            <a:off x="5695950" y="3152775"/>
            <a:ext cx="323850" cy="323850"/>
          </a:xfrm>
          <a:prstGeom prst="ellipse">
            <a:avLst/>
          </a:prstGeom>
          <a:solidFill>
            <a:srgbClr val="264DBF"/>
          </a:solidFill>
          <a:ln>
            <a:noFill/>
          </a:ln>
        </p:spPr>
      </p:sp>
      <p:sp>
        <p:nvSpPr>
          <p:cNvPr id="19" name="TextBox 19"/>
          <p:cNvSpPr txBox="1"/>
          <p:nvPr/>
        </p:nvSpPr>
        <p:spPr>
          <a:xfrm>
            <a:off x="5782703" y="32275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0" name="Ellipse 20"/>
          <p:cNvSpPr/>
          <p:nvPr/>
        </p:nvSpPr>
        <p:spPr>
          <a:xfrm>
            <a:off x="7305675" y="2286000"/>
            <a:ext cx="285750" cy="285750"/>
          </a:xfrm>
          <a:prstGeom prst="ellipse">
            <a:avLst/>
          </a:prstGeom>
          <a:solidFill>
            <a:srgbClr val="264DBF"/>
          </a:solidFill>
          <a:ln>
            <a:noFill/>
          </a:ln>
        </p:spPr>
      </p:sp>
      <p:sp>
        <p:nvSpPr>
          <p:cNvPr id="21" name="TextBox 21"/>
          <p:cNvSpPr txBox="1"/>
          <p:nvPr/>
        </p:nvSpPr>
        <p:spPr>
          <a:xfrm>
            <a:off x="7373378" y="23321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22" name="TextBox 22"/>
          <p:cNvSpPr txBox="1"/>
          <p:nvPr/>
        </p:nvSpPr>
        <p:spPr>
          <a:xfrm>
            <a:off x="7726299" y="232552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左ナビの現在地</a:t>
            </a:r>
          </a:p>
        </p:txBody>
      </p:sp>
      <p:sp>
        <p:nvSpPr>
          <p:cNvPr id="23" name="TextBox 23"/>
          <p:cNvSpPr txBox="1"/>
          <p:nvPr/>
        </p:nvSpPr>
        <p:spPr>
          <a:xfrm>
            <a:off x="7727061" y="2627471"/>
            <a:ext cx="21888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VS Code 向けの手順</a:t>
            </a:r>
          </a:p>
        </p:txBody>
      </p:sp>
      <p:sp>
        <p:nvSpPr>
          <p:cNvPr id="24" name="Ellipse 24"/>
          <p:cNvSpPr/>
          <p:nvPr/>
        </p:nvSpPr>
        <p:spPr>
          <a:xfrm>
            <a:off x="7305675" y="3181350"/>
            <a:ext cx="285750" cy="285750"/>
          </a:xfrm>
          <a:prstGeom prst="ellipse">
            <a:avLst/>
          </a:prstGeom>
          <a:solidFill>
            <a:srgbClr val="264DBF"/>
          </a:solidFill>
          <a:ln>
            <a:noFill/>
          </a:ln>
        </p:spPr>
      </p:sp>
      <p:sp>
        <p:nvSpPr>
          <p:cNvPr id="25" name="TextBox 25"/>
          <p:cNvSpPr txBox="1"/>
          <p:nvPr/>
        </p:nvSpPr>
        <p:spPr>
          <a:xfrm>
            <a:off x="7373378" y="32275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26" name="TextBox 26"/>
          <p:cNvSpPr txBox="1"/>
          <p:nvPr/>
        </p:nvSpPr>
        <p:spPr>
          <a:xfrm>
            <a:off x="7726299" y="322087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チャットパネル</a:t>
            </a:r>
          </a:p>
        </p:txBody>
      </p:sp>
      <p:sp>
        <p:nvSpPr>
          <p:cNvPr id="27" name="TextBox 27"/>
          <p:cNvSpPr txBox="1"/>
          <p:nvPr/>
        </p:nvSpPr>
        <p:spPr>
          <a:xfrm>
            <a:off x="7727061" y="3522821"/>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拡張だけで動きます</a:t>
            </a:r>
          </a:p>
        </p:txBody>
      </p:sp>
      <p:sp>
        <p:nvSpPr>
          <p:cNvPr id="28" name="Ellipse 28"/>
          <p:cNvSpPr/>
          <p:nvPr/>
        </p:nvSpPr>
        <p:spPr>
          <a:xfrm>
            <a:off x="7305675" y="4076700"/>
            <a:ext cx="285750" cy="285750"/>
          </a:xfrm>
          <a:prstGeom prst="ellipse">
            <a:avLst/>
          </a:prstGeom>
          <a:solidFill>
            <a:srgbClr val="264DBF"/>
          </a:solidFill>
          <a:ln>
            <a:noFill/>
          </a:ln>
        </p:spPr>
      </p:sp>
      <p:sp>
        <p:nvSpPr>
          <p:cNvPr id="29" name="TextBox 29"/>
          <p:cNvSpPr txBox="1"/>
          <p:nvPr/>
        </p:nvSpPr>
        <p:spPr>
          <a:xfrm>
            <a:off x="7373378" y="41228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30" name="TextBox 30"/>
          <p:cNvSpPr txBox="1"/>
          <p:nvPr/>
        </p:nvSpPr>
        <p:spPr>
          <a:xfrm>
            <a:off x="7726299" y="4116229"/>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拡張ビューの近道</a:t>
            </a:r>
          </a:p>
        </p:txBody>
      </p:sp>
      <p:sp>
        <p:nvSpPr>
          <p:cNvPr id="31" name="TextBox 31"/>
          <p:cNvSpPr txBox="1"/>
          <p:nvPr/>
        </p:nvSpPr>
        <p:spPr>
          <a:xfrm>
            <a:off x="7727061" y="4418171"/>
            <a:ext cx="225856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Cmd+Shift+X で開く</a:t>
            </a:r>
          </a:p>
        </p:txBody>
      </p:sp>
      <p:sp>
        <p:nvSpPr>
          <p:cNvPr id="32" name="Ellipse 32"/>
          <p:cNvSpPr/>
          <p:nvPr/>
        </p:nvSpPr>
        <p:spPr>
          <a:xfrm>
            <a:off x="7305675" y="4972050"/>
            <a:ext cx="285750" cy="285750"/>
          </a:xfrm>
          <a:prstGeom prst="ellipse">
            <a:avLst/>
          </a:prstGeom>
          <a:solidFill>
            <a:srgbClr val="264DBF"/>
          </a:solidFill>
          <a:ln>
            <a:noFill/>
          </a:ln>
        </p:spPr>
      </p:sp>
      <p:sp>
        <p:nvSpPr>
          <p:cNvPr id="33" name="TextBox 33"/>
          <p:cNvSpPr txBox="1"/>
          <p:nvPr/>
        </p:nvSpPr>
        <p:spPr>
          <a:xfrm>
            <a:off x="7373378" y="50182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34" name="TextBox 34"/>
          <p:cNvSpPr txBox="1"/>
          <p:nvPr/>
        </p:nvSpPr>
        <p:spPr>
          <a:xfrm>
            <a:off x="7726299" y="501157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入力欄の使い方</a:t>
            </a:r>
          </a:p>
        </p:txBody>
      </p:sp>
      <p:sp>
        <p:nvSpPr>
          <p:cNvPr id="35" name="TextBox 35"/>
          <p:cNvSpPr txBox="1"/>
          <p:nvPr/>
        </p:nvSpPr>
        <p:spPr>
          <a:xfrm>
            <a:off x="7727061" y="531352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右の目次からたどれます</a:t>
            </a:r>
          </a:p>
        </p:txBody>
      </p:sp>
      <p:sp>
        <p:nvSpPr>
          <p:cNvPr id="36" name="TextBox 36"/>
          <p:cNvSpPr txBox="1"/>
          <p:nvPr/>
        </p:nvSpPr>
        <p:spPr>
          <a:xfrm>
            <a:off x="289737" y="6380321"/>
            <a:ext cx="6926226"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Claude Code 公式ドキュメント Visual Studio Code ページ</a:t>
            </a:r>
          </a:p>
        </p:txBody>
      </p:sp>
      <p:sp>
        <p:nvSpPr>
          <p:cNvPr id="37" name="TextBox 37"/>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26</a:t>
            </a:r>
          </a:p>
        </p:txBody>
      </p:sp>
    </p:spTree>
  </p:cSld>
  <p:clrMapOvr>
    <a:masterClrMapping/>
  </p:clrMapOvr>
  <p:transition xmlns:p14="http://schemas.microsoft.com/office/powerpoint/2010/main" p14:dur="400">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49175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最初に送る1文</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55841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最初は短い1文で、</a:t>
            </a:r>
            <a:r>
              <a:rPr lang="zh-CN" sz="2480" b="1" dirty="0">
                <a:solidFill>
                  <a:srgbClr val="264DBF"/>
                </a:solidFill>
                <a:latin typeface="Zen Kaku Gothic New"/>
                <a:ea typeface="Zen Kaku Gothic New"/>
                <a:cs typeface="Zen Kaku Gothic New"/>
              </a:rPr>
              <a:t>応答が返ること</a:t>
            </a:r>
            <a:r>
              <a:rPr lang="zh-CN" sz="2480" b="1" dirty="0">
                <a:solidFill>
                  <a:srgbClr val="000000"/>
                </a:solidFill>
                <a:latin typeface="Zen Kaku Gothic New"/>
                <a:ea typeface="Zen Kaku Gothic New"/>
                <a:cs typeface="Zen Kaku Gothic New"/>
              </a:rPr>
              <a:t>だけを確かめます。</a:t>
            </a:r>
          </a:p>
        </p:txBody>
      </p:sp>
      <p:sp>
        <p:nvSpPr>
          <p:cNvPr id="7" name="Rectangle 7"/>
          <p:cNvSpPr/>
          <p:nvPr/>
        </p:nvSpPr>
        <p:spPr>
          <a:xfrm>
            <a:off x="609600" y="2000250"/>
            <a:ext cx="10972800" cy="1333500"/>
          </a:xfrm>
          <a:prstGeom prst="roundRect">
            <a:avLst>
              <a:gd name="adj" fmla="val 5714"/>
            </a:avLst>
          </a:prstGeom>
          <a:solidFill>
            <a:srgbClr val="1E1E1E"/>
          </a:solidFill>
          <a:ln>
            <a:noFill/>
          </a:ln>
        </p:spPr>
      </p:sp>
      <p:sp>
        <p:nvSpPr>
          <p:cNvPr id="8" name="TextBox 8"/>
          <p:cNvSpPr txBox="1"/>
          <p:nvPr/>
        </p:nvSpPr>
        <p:spPr>
          <a:xfrm>
            <a:off x="907161" y="2227421"/>
            <a:ext cx="1661351" cy="278702"/>
          </a:xfrm>
          <a:prstGeom prst="rect">
            <a:avLst/>
          </a:prstGeom>
          <a:noFill/>
          <a:ln>
            <a:noFill/>
          </a:ln>
        </p:spPr>
        <p:txBody>
          <a:bodyPr wrap="none" lIns="0" tIns="0" rIns="0" bIns="0" anchor="t" anchorCtr="0">
            <a:spAutoFit/>
          </a:bodyPr>
          <a:lstStyle/>
          <a:p>
            <a:pPr algn="l"/>
            <a:r>
              <a:rPr lang="zh-CN" sz="1420" dirty="0">
                <a:solidFill>
                  <a:srgbClr val="A3DDE3"/>
                </a:solidFill>
                <a:latin typeface="Zen Kaku Gothic New"/>
                <a:ea typeface="Zen Kaku Gothic New"/>
                <a:cs typeface="Zen Kaku Gothic New"/>
              </a:rPr>
              <a:t>パネルに送る文</a:t>
            </a:r>
          </a:p>
        </p:txBody>
      </p:sp>
      <p:sp>
        <p:nvSpPr>
          <p:cNvPr id="9" name="TextBox 9"/>
          <p:cNvSpPr txBox="1"/>
          <p:nvPr/>
        </p:nvSpPr>
        <p:spPr>
          <a:xfrm>
            <a:off x="906018" y="2736532"/>
            <a:ext cx="8734044" cy="322707"/>
          </a:xfrm>
          <a:prstGeom prst="rect">
            <a:avLst/>
          </a:prstGeom>
          <a:noFill/>
          <a:ln>
            <a:noFill/>
          </a:ln>
        </p:spPr>
        <p:txBody>
          <a:bodyPr wrap="none" lIns="0" tIns="0" rIns="0" bIns="0" anchor="t" anchorCtr="0">
            <a:spAutoFit/>
          </a:bodyPr>
          <a:lstStyle/>
          <a:p>
            <a:pPr algn="l"/>
            <a:r>
              <a:rPr lang="zh-CN" sz="1650" dirty="0">
                <a:solidFill>
                  <a:srgbClr val="E6E6E6"/>
                </a:solidFill>
                <a:latin typeface="Zen Kaku Gothic New"/>
                <a:ea typeface="Zen Kaku Gothic New"/>
                <a:cs typeface="Zen Kaku Gothic New"/>
              </a:rPr>
              <a:t>今のフォルダにどんなファイルがありますか。一覧で教えてください。</a:t>
            </a:r>
          </a:p>
        </p:txBody>
      </p:sp>
      <p:sp>
        <p:nvSpPr>
          <p:cNvPr id="10" name="Rectangle 10"/>
          <p:cNvSpPr/>
          <p:nvPr/>
        </p:nvSpPr>
        <p:spPr>
          <a:xfrm>
            <a:off x="609600" y="3562350"/>
            <a:ext cx="10972800" cy="1428750"/>
          </a:xfrm>
          <a:prstGeom prst="roundRect">
            <a:avLst>
              <a:gd name="adj" fmla="val 5333"/>
            </a:avLst>
          </a:prstGeom>
          <a:solidFill>
            <a:srgbClr val="0B2E33"/>
          </a:solidFill>
          <a:ln>
            <a:noFill/>
          </a:ln>
        </p:spPr>
      </p:sp>
      <p:sp>
        <p:nvSpPr>
          <p:cNvPr id="11" name="TextBox 11"/>
          <p:cNvSpPr txBox="1"/>
          <p:nvPr/>
        </p:nvSpPr>
        <p:spPr>
          <a:xfrm>
            <a:off x="907161" y="3789521"/>
            <a:ext cx="1426083" cy="278702"/>
          </a:xfrm>
          <a:prstGeom prst="rect">
            <a:avLst/>
          </a:prstGeom>
          <a:noFill/>
          <a:ln>
            <a:noFill/>
          </a:ln>
        </p:spPr>
        <p:txBody>
          <a:bodyPr wrap="none" lIns="0" tIns="0" rIns="0" bIns="0" anchor="t" anchorCtr="0">
            <a:spAutoFit/>
          </a:bodyPr>
          <a:lstStyle/>
          <a:p>
            <a:pPr algn="l"/>
            <a:r>
              <a:rPr lang="zh-CN" sz="1420" dirty="0">
                <a:solidFill>
                  <a:srgbClr val="A3DDE3"/>
                </a:solidFill>
                <a:latin typeface="Zen Kaku Gothic New"/>
                <a:ea typeface="Zen Kaku Gothic New"/>
                <a:cs typeface="Zen Kaku Gothic New"/>
              </a:rPr>
              <a:t>返ってくる形</a:t>
            </a:r>
          </a:p>
        </p:txBody>
      </p:sp>
      <p:sp>
        <p:nvSpPr>
          <p:cNvPr id="12" name="TextBox 12"/>
          <p:cNvSpPr txBox="1"/>
          <p:nvPr/>
        </p:nvSpPr>
        <p:spPr>
          <a:xfrm>
            <a:off x="906780" y="4181475"/>
            <a:ext cx="5463540" cy="617220"/>
          </a:xfrm>
          <a:prstGeom prst="rect">
            <a:avLst/>
          </a:prstGeom>
          <a:noFill/>
          <a:ln>
            <a:noFill/>
          </a:ln>
        </p:spPr>
        <p:txBody>
          <a:bodyPr wrap="square" lIns="0" tIns="0" rIns="0" bIns="0" anchor="t" anchorCtr="0"/>
          <a:lstStyle/>
          <a:p>
            <a:pPr algn="l">
              <a:lnSpc>
                <a:spcPts val="2550"/>
              </a:lnSpc>
            </a:pPr>
            <a:r>
              <a:rPr lang="zh-CN" sz="1500" dirty="0">
                <a:solidFill>
                  <a:srgbClr val="E6E6E6"/>
                </a:solidFill>
                <a:latin typeface="Zen Kaku Gothic New"/>
                <a:ea typeface="Zen Kaku Gothic New"/>
                <a:cs typeface="Zen Kaku Gothic New"/>
              </a:rPr>
              <a:t>フォルダの中にあるファイルを一覧で返します。</a:t>
            </a:r>
          </a:p>
          <a:p>
            <a:pPr algn="l">
              <a:lnSpc>
                <a:spcPts val="2550"/>
              </a:lnSpc>
            </a:pPr>
            <a:r>
              <a:rPr lang="zh-CN" sz="1500" dirty="0">
                <a:solidFill>
                  <a:srgbClr val="E6E6E6"/>
                </a:solidFill>
                <a:latin typeface="Zen Kaku Gothic New"/>
                <a:ea typeface="Zen Kaku Gothic New"/>
                <a:cs typeface="Zen Kaku Gothic New"/>
              </a:rPr>
              <a:t>そのあと、何をしたいかを聞き返してきます。</a:t>
            </a:r>
          </a:p>
        </p:txBody>
      </p:sp>
      <p:sp>
        <p:nvSpPr>
          <p:cNvPr id="13" name="Rectangle 13"/>
          <p:cNvSpPr/>
          <p:nvPr/>
        </p:nvSpPr>
        <p:spPr>
          <a:xfrm>
            <a:off x="609600" y="5295900"/>
            <a:ext cx="10972800" cy="1047750"/>
          </a:xfrm>
          <a:prstGeom prst="roundRect">
            <a:avLst>
              <a:gd name="adj" fmla="val 5455"/>
            </a:avLst>
          </a:prstGeom>
          <a:solidFill>
            <a:srgbClr val="F3F3F3"/>
          </a:solidFill>
          <a:ln>
            <a:noFill/>
          </a:ln>
        </p:spPr>
      </p:sp>
      <p:sp>
        <p:nvSpPr>
          <p:cNvPr id="14" name="Rectangle 14"/>
          <p:cNvSpPr/>
          <p:nvPr/>
        </p:nvSpPr>
        <p:spPr>
          <a:xfrm>
            <a:off x="609600" y="5295900"/>
            <a:ext cx="47625" cy="1047750"/>
          </a:xfrm>
          <a:prstGeom prst="rect">
            <a:avLst/>
          </a:prstGeom>
          <a:solidFill>
            <a:srgbClr val="47BCC6"/>
          </a:solidFill>
          <a:ln>
            <a:noFill/>
          </a:ln>
        </p:spPr>
      </p:sp>
      <p:sp>
        <p:nvSpPr>
          <p:cNvPr id="15" name="TextBox 15"/>
          <p:cNvSpPr txBox="1"/>
          <p:nvPr/>
        </p:nvSpPr>
        <p:spPr>
          <a:xfrm>
            <a:off x="906780" y="5534025"/>
            <a:ext cx="8435340" cy="598170"/>
          </a:xfrm>
          <a:prstGeom prst="rect">
            <a:avLst/>
          </a:prstGeom>
          <a:noFill/>
          <a:ln>
            <a:noFill/>
          </a:ln>
        </p:spPr>
        <p:txBody>
          <a:bodyPr wrap="square" lIns="0" tIns="0" rIns="0" bIns="0" anchor="t" anchorCtr="0"/>
          <a:lstStyle/>
          <a:p>
            <a:pPr algn="l">
              <a:lnSpc>
                <a:spcPts val="2400"/>
              </a:lnSpc>
            </a:pPr>
            <a:r>
              <a:rPr lang="zh-CN" sz="1500" dirty="0">
                <a:solidFill>
                  <a:srgbClr val="484848"/>
                </a:solidFill>
                <a:latin typeface="Zen Kaku Gothic New"/>
                <a:ea typeface="Zen Kaku Gothic New"/>
                <a:cs typeface="Zen Kaku Gothic New"/>
              </a:rPr>
              <a:t>いきなり本題を頼まず、まず経路が通っていることだけ確かめます。</a:t>
            </a:r>
          </a:p>
          <a:p>
            <a:pPr algn="l">
              <a:lnSpc>
                <a:spcPts val="2400"/>
              </a:lnSpc>
            </a:pPr>
            <a:r>
              <a:rPr lang="zh-CN" sz="1500" dirty="0">
                <a:solidFill>
                  <a:srgbClr val="484848"/>
                </a:solidFill>
                <a:latin typeface="Zen Kaku Gothic New"/>
                <a:ea typeface="Zen Kaku Gothic New"/>
                <a:cs typeface="Zen Kaku Gothic New"/>
              </a:rPr>
              <a:t>返ってこないときは、パネルを開き直してから同じ文をもう一度送ります。</a:t>
            </a:r>
          </a:p>
        </p:txBody>
      </p:sp>
      <p:sp>
        <p:nvSpPr>
          <p:cNvPr id="16" name="TextBox 16"/>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7" name="TextBox 1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27</a:t>
            </a:r>
          </a:p>
        </p:txBody>
      </p:sp>
    </p:spTree>
  </p:cSld>
  <p:clrMapOvr>
    <a:masterClrMapping/>
  </p:clrMapOvr>
  <p:transition xmlns:p14="http://schemas.microsoft.com/office/powerpoint/2010/main" p14:dur="400">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47BCC6"/>
          </a:solidFill>
          <a:ln>
            <a:noFill/>
          </a:ln>
        </p:spPr>
      </p:sp>
      <p:sp>
        <p:nvSpPr>
          <p:cNvPr id="4" name="Rectangle 4"/>
          <p:cNvSpPr/>
          <p:nvPr/>
        </p:nvSpPr>
        <p:spPr>
          <a:xfrm>
            <a:off x="457200" y="495300"/>
            <a:ext cx="1143000" cy="457200"/>
          </a:xfrm>
          <a:prstGeom prst="roundRect">
            <a:avLst>
              <a:gd name="adj" fmla="val 16667"/>
            </a:avLst>
          </a:prstGeom>
          <a:solidFill>
            <a:srgbClr val="47BCC6"/>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実演</a:t>
            </a:r>
          </a:p>
        </p:txBody>
      </p:sp>
      <p:sp>
        <p:nvSpPr>
          <p:cNvPr id="6" name="TextBox 6"/>
          <p:cNvSpPr txBox="1"/>
          <p:nvPr/>
        </p:nvSpPr>
        <p:spPr>
          <a:xfrm>
            <a:off x="1989201" y="641509"/>
            <a:ext cx="2620823"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AIの1サイクル</a:t>
            </a:r>
          </a:p>
        </p:txBody>
      </p:sp>
      <p:sp>
        <p:nvSpPr>
          <p:cNvPr id="7" name="Rectangle 7"/>
          <p:cNvSpPr/>
          <p:nvPr/>
        </p:nvSpPr>
        <p:spPr>
          <a:xfrm>
            <a:off x="2000250" y="1028700"/>
            <a:ext cx="9582150" cy="19050"/>
          </a:xfrm>
          <a:prstGeom prst="rect">
            <a:avLst/>
          </a:prstGeom>
          <a:solidFill>
            <a:srgbClr val="47BCC6"/>
          </a:solidFill>
          <a:ln>
            <a:noFill/>
          </a:ln>
        </p:spPr>
      </p:sp>
      <p:sp>
        <p:nvSpPr>
          <p:cNvPr id="8" name="TextBox 8"/>
          <p:cNvSpPr txBox="1"/>
          <p:nvPr/>
        </p:nvSpPr>
        <p:spPr>
          <a:xfrm>
            <a:off x="597408" y="1322070"/>
            <a:ext cx="10883341" cy="469392"/>
          </a:xfrm>
          <a:prstGeom prst="rect">
            <a:avLst/>
          </a:prstGeom>
          <a:noFill/>
          <a:ln>
            <a:noFill/>
          </a:ln>
        </p:spPr>
        <p:txBody>
          <a:bodyPr wrap="none" lIns="0" tIns="0" rIns="0" bIns="0" anchor="t" anchorCtr="0">
            <a:spAutoFit/>
          </a:bodyPr>
          <a:lstStyle/>
          <a:p>
            <a:pPr algn="l"/>
            <a:r>
              <a:rPr lang="zh-CN" sz="2400" b="1" dirty="0">
                <a:solidFill>
                  <a:srgbClr val="000000"/>
                </a:solidFill>
                <a:latin typeface="Zen Kaku Gothic New"/>
                <a:ea typeface="Zen Kaku Gothic New"/>
                <a:cs typeface="Zen Kaku Gothic New"/>
              </a:rPr>
              <a:t>読む・計画・実装・実行・報告の</a:t>
            </a:r>
            <a:r>
              <a:rPr lang="zh-CN" sz="2400" b="1" dirty="0">
                <a:solidFill>
                  <a:srgbClr val="264DBF"/>
                </a:solidFill>
                <a:latin typeface="Zen Kaku Gothic New"/>
                <a:ea typeface="Zen Kaku Gothic New"/>
                <a:cs typeface="Zen Kaku Gothic New"/>
              </a:rPr>
              <a:t>5段</a:t>
            </a:r>
            <a:r>
              <a:rPr lang="zh-CN" sz="2400" b="1" dirty="0">
                <a:solidFill>
                  <a:srgbClr val="000000"/>
                </a:solidFill>
                <a:latin typeface="Zen Kaku Gothic New"/>
                <a:ea typeface="Zen Kaku Gothic New"/>
                <a:cs typeface="Zen Kaku Gothic New"/>
              </a:rPr>
              <a:t>が、毎回1周します。</a:t>
            </a:r>
          </a:p>
        </p:txBody>
      </p:sp>
      <p:sp>
        <p:nvSpPr>
          <p:cNvPr id="9" name="Rectangle 9"/>
          <p:cNvSpPr/>
          <p:nvPr/>
        </p:nvSpPr>
        <p:spPr>
          <a:xfrm>
            <a:off x="609600" y="2400300"/>
            <a:ext cx="1866900" cy="1066800"/>
          </a:xfrm>
          <a:prstGeom prst="roundRect">
            <a:avLst>
              <a:gd name="adj" fmla="val 8929"/>
            </a:avLst>
          </a:prstGeom>
          <a:solidFill>
            <a:srgbClr val="EEF6F7"/>
          </a:solidFill>
          <a:ln w="14288">
            <a:solidFill>
              <a:srgbClr val="47BCC6"/>
            </a:solidFill>
          </a:ln>
        </p:spPr>
      </p:sp>
      <p:sp>
        <p:nvSpPr>
          <p:cNvPr id="10" name="TextBox 10"/>
          <p:cNvSpPr txBox="1"/>
          <p:nvPr/>
        </p:nvSpPr>
        <p:spPr>
          <a:xfrm>
            <a:off x="1248632" y="2717482"/>
            <a:ext cx="588836" cy="322707"/>
          </a:xfrm>
          <a:prstGeom prst="rect">
            <a:avLst/>
          </a:prstGeom>
          <a:noFill/>
          <a:ln>
            <a:noFill/>
          </a:ln>
        </p:spPr>
        <p:txBody>
          <a:bodyPr wrap="none" lIns="0" tIns="0" rIns="0" bIns="0" anchor="t" anchorCtr="0">
            <a:spAutoFit/>
          </a:bodyPr>
          <a:lstStyle/>
          <a:p>
            <a:pPr algn="ctr"/>
            <a:r>
              <a:rPr lang="zh-CN" sz="1650" b="1" dirty="0">
                <a:solidFill>
                  <a:srgbClr val="000000"/>
                </a:solidFill>
                <a:latin typeface="Zen Kaku Gothic New"/>
                <a:ea typeface="Zen Kaku Gothic New"/>
                <a:cs typeface="Zen Kaku Gothic New"/>
              </a:rPr>
              <a:t>読む</a:t>
            </a:r>
          </a:p>
        </p:txBody>
      </p:sp>
      <p:sp>
        <p:nvSpPr>
          <p:cNvPr id="11" name="TextBox 11"/>
          <p:cNvSpPr txBox="1"/>
          <p:nvPr/>
        </p:nvSpPr>
        <p:spPr>
          <a:xfrm>
            <a:off x="712375" y="3046571"/>
            <a:ext cx="1661351"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ファイルを開く</a:t>
            </a:r>
          </a:p>
        </p:txBody>
      </p:sp>
      <p:sp>
        <p:nvSpPr>
          <p:cNvPr id="12" name="Line 12"/>
          <p:cNvSpPr/>
          <p:nvPr/>
        </p:nvSpPr>
        <p:spPr>
          <a:xfrm>
            <a:off x="2514600" y="2933700"/>
            <a:ext cx="247650" cy="9525"/>
          </a:xfrm>
          <a:custGeom>
            <a:avLst/>
            <a:gdLst/>
            <a:ahLst/>
            <a:cxnLst/>
            <a:rect l="l" t="t" r="r" b="b"/>
            <a:pathLst>
              <a:path w="247650" h="9525">
                <a:moveTo>
                  <a:pt x="0" y="0"/>
                </a:moveTo>
                <a:lnTo>
                  <a:pt x="247650" y="0"/>
                </a:lnTo>
              </a:path>
            </a:pathLst>
          </a:custGeom>
          <a:noFill/>
          <a:ln w="19050">
            <a:solidFill>
              <a:srgbClr val="47BCC6"/>
            </a:solidFill>
          </a:ln>
        </p:spPr>
      </p:sp>
      <p:sp>
        <p:nvSpPr>
          <p:cNvPr id="13" name="Polygon 13"/>
          <p:cNvSpPr/>
          <p:nvPr/>
        </p:nvSpPr>
        <p:spPr>
          <a:xfrm>
            <a:off x="2762250" y="2876550"/>
            <a:ext cx="114300" cy="114300"/>
          </a:xfrm>
          <a:custGeom>
            <a:avLst/>
            <a:gdLst/>
            <a:ahLst/>
            <a:cxnLst/>
            <a:rect l="l" t="t" r="r" b="b"/>
            <a:pathLst>
              <a:path w="114300" h="114300">
                <a:moveTo>
                  <a:pt x="0" y="0"/>
                </a:moveTo>
                <a:lnTo>
                  <a:pt x="114300" y="57150"/>
                </a:lnTo>
                <a:lnTo>
                  <a:pt x="0" y="114300"/>
                </a:lnTo>
                <a:close/>
              </a:path>
            </a:pathLst>
          </a:custGeom>
          <a:solidFill>
            <a:srgbClr val="47BCC6"/>
          </a:solidFill>
          <a:ln>
            <a:noFill/>
          </a:ln>
        </p:spPr>
      </p:sp>
      <p:sp>
        <p:nvSpPr>
          <p:cNvPr id="14" name="Rectangle 14"/>
          <p:cNvSpPr/>
          <p:nvPr/>
        </p:nvSpPr>
        <p:spPr>
          <a:xfrm>
            <a:off x="2886075" y="2400300"/>
            <a:ext cx="1866900" cy="1066800"/>
          </a:xfrm>
          <a:prstGeom prst="roundRect">
            <a:avLst>
              <a:gd name="adj" fmla="val 8929"/>
            </a:avLst>
          </a:prstGeom>
          <a:solidFill>
            <a:srgbClr val="EEF6F7"/>
          </a:solidFill>
          <a:ln w="14288">
            <a:solidFill>
              <a:srgbClr val="47BCC6"/>
            </a:solidFill>
          </a:ln>
        </p:spPr>
      </p:sp>
      <p:sp>
        <p:nvSpPr>
          <p:cNvPr id="15" name="TextBox 15"/>
          <p:cNvSpPr txBox="1"/>
          <p:nvPr/>
        </p:nvSpPr>
        <p:spPr>
          <a:xfrm>
            <a:off x="3239072" y="2717482"/>
            <a:ext cx="1160907" cy="322707"/>
          </a:xfrm>
          <a:prstGeom prst="rect">
            <a:avLst/>
          </a:prstGeom>
          <a:noFill/>
          <a:ln>
            <a:noFill/>
          </a:ln>
        </p:spPr>
        <p:txBody>
          <a:bodyPr wrap="none" lIns="0" tIns="0" rIns="0" bIns="0" anchor="t" anchorCtr="0">
            <a:spAutoFit/>
          </a:bodyPr>
          <a:lstStyle/>
          <a:p>
            <a:pPr algn="ctr"/>
            <a:r>
              <a:rPr lang="zh-CN" sz="1650" b="1" dirty="0">
                <a:solidFill>
                  <a:srgbClr val="000000"/>
                </a:solidFill>
                <a:latin typeface="Zen Kaku Gothic New"/>
                <a:ea typeface="Zen Kaku Gothic New"/>
                <a:cs typeface="Zen Kaku Gothic New"/>
              </a:rPr>
              <a:t>計画する</a:t>
            </a:r>
          </a:p>
        </p:txBody>
      </p:sp>
      <p:sp>
        <p:nvSpPr>
          <p:cNvPr id="16" name="TextBox 16"/>
          <p:cNvSpPr txBox="1"/>
          <p:nvPr/>
        </p:nvSpPr>
        <p:spPr>
          <a:xfrm>
            <a:off x="3106484" y="3046571"/>
            <a:ext cx="142608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手順を決める</a:t>
            </a:r>
          </a:p>
        </p:txBody>
      </p:sp>
      <p:sp>
        <p:nvSpPr>
          <p:cNvPr id="17" name="Line 17"/>
          <p:cNvSpPr/>
          <p:nvPr/>
        </p:nvSpPr>
        <p:spPr>
          <a:xfrm>
            <a:off x="4791075" y="2933700"/>
            <a:ext cx="247650" cy="9525"/>
          </a:xfrm>
          <a:custGeom>
            <a:avLst/>
            <a:gdLst/>
            <a:ahLst/>
            <a:cxnLst/>
            <a:rect l="l" t="t" r="r" b="b"/>
            <a:pathLst>
              <a:path w="247650" h="9525">
                <a:moveTo>
                  <a:pt x="0" y="0"/>
                </a:moveTo>
                <a:lnTo>
                  <a:pt x="247650" y="0"/>
                </a:lnTo>
              </a:path>
            </a:pathLst>
          </a:custGeom>
          <a:noFill/>
          <a:ln w="19050">
            <a:solidFill>
              <a:srgbClr val="47BCC6"/>
            </a:solidFill>
          </a:ln>
        </p:spPr>
      </p:sp>
      <p:sp>
        <p:nvSpPr>
          <p:cNvPr id="18" name="Polygon 18"/>
          <p:cNvSpPr/>
          <p:nvPr/>
        </p:nvSpPr>
        <p:spPr>
          <a:xfrm>
            <a:off x="5038725" y="2876550"/>
            <a:ext cx="114300" cy="114300"/>
          </a:xfrm>
          <a:custGeom>
            <a:avLst/>
            <a:gdLst/>
            <a:ahLst/>
            <a:cxnLst/>
            <a:rect l="l" t="t" r="r" b="b"/>
            <a:pathLst>
              <a:path w="114300" h="114300">
                <a:moveTo>
                  <a:pt x="0" y="0"/>
                </a:moveTo>
                <a:lnTo>
                  <a:pt x="114300" y="57150"/>
                </a:lnTo>
                <a:lnTo>
                  <a:pt x="0" y="114300"/>
                </a:lnTo>
                <a:close/>
              </a:path>
            </a:pathLst>
          </a:custGeom>
          <a:solidFill>
            <a:srgbClr val="47BCC6"/>
          </a:solidFill>
          <a:ln>
            <a:noFill/>
          </a:ln>
        </p:spPr>
      </p:sp>
      <p:sp>
        <p:nvSpPr>
          <p:cNvPr id="19" name="Rectangle 19"/>
          <p:cNvSpPr/>
          <p:nvPr/>
        </p:nvSpPr>
        <p:spPr>
          <a:xfrm>
            <a:off x="5162550" y="2400300"/>
            <a:ext cx="1866900" cy="1066800"/>
          </a:xfrm>
          <a:prstGeom prst="roundRect">
            <a:avLst>
              <a:gd name="adj" fmla="val 8929"/>
            </a:avLst>
          </a:prstGeom>
          <a:solidFill>
            <a:srgbClr val="EEF6F7"/>
          </a:solidFill>
          <a:ln w="14288">
            <a:solidFill>
              <a:srgbClr val="47BCC6"/>
            </a:solidFill>
          </a:ln>
        </p:spPr>
      </p:sp>
      <p:sp>
        <p:nvSpPr>
          <p:cNvPr id="20" name="TextBox 20"/>
          <p:cNvSpPr txBox="1"/>
          <p:nvPr/>
        </p:nvSpPr>
        <p:spPr>
          <a:xfrm>
            <a:off x="5801582" y="2717482"/>
            <a:ext cx="588836" cy="322707"/>
          </a:xfrm>
          <a:prstGeom prst="rect">
            <a:avLst/>
          </a:prstGeom>
          <a:noFill/>
          <a:ln>
            <a:noFill/>
          </a:ln>
        </p:spPr>
        <p:txBody>
          <a:bodyPr wrap="none" lIns="0" tIns="0" rIns="0" bIns="0" anchor="t" anchorCtr="0">
            <a:spAutoFit/>
          </a:bodyPr>
          <a:lstStyle/>
          <a:p>
            <a:pPr algn="ctr"/>
            <a:r>
              <a:rPr lang="zh-CN" sz="1650" b="1" dirty="0">
                <a:solidFill>
                  <a:srgbClr val="000000"/>
                </a:solidFill>
                <a:latin typeface="Zen Kaku Gothic New"/>
                <a:ea typeface="Zen Kaku Gothic New"/>
                <a:cs typeface="Zen Kaku Gothic New"/>
              </a:rPr>
              <a:t>書く</a:t>
            </a:r>
          </a:p>
        </p:txBody>
      </p:sp>
      <p:sp>
        <p:nvSpPr>
          <p:cNvPr id="21" name="TextBox 21"/>
          <p:cNvSpPr txBox="1"/>
          <p:nvPr/>
        </p:nvSpPr>
        <p:spPr>
          <a:xfrm>
            <a:off x="5500592" y="3046571"/>
            <a:ext cx="1190816"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差分を出す</a:t>
            </a:r>
          </a:p>
        </p:txBody>
      </p:sp>
      <p:sp>
        <p:nvSpPr>
          <p:cNvPr id="22" name="Line 22"/>
          <p:cNvSpPr/>
          <p:nvPr/>
        </p:nvSpPr>
        <p:spPr>
          <a:xfrm>
            <a:off x="7067550" y="2933700"/>
            <a:ext cx="247650" cy="9525"/>
          </a:xfrm>
          <a:custGeom>
            <a:avLst/>
            <a:gdLst/>
            <a:ahLst/>
            <a:cxnLst/>
            <a:rect l="l" t="t" r="r" b="b"/>
            <a:pathLst>
              <a:path w="247650" h="9525">
                <a:moveTo>
                  <a:pt x="0" y="0"/>
                </a:moveTo>
                <a:lnTo>
                  <a:pt x="247650" y="0"/>
                </a:lnTo>
              </a:path>
            </a:pathLst>
          </a:custGeom>
          <a:noFill/>
          <a:ln w="19050">
            <a:solidFill>
              <a:srgbClr val="47BCC6"/>
            </a:solidFill>
          </a:ln>
        </p:spPr>
      </p:sp>
      <p:sp>
        <p:nvSpPr>
          <p:cNvPr id="23" name="Polygon 23"/>
          <p:cNvSpPr/>
          <p:nvPr/>
        </p:nvSpPr>
        <p:spPr>
          <a:xfrm>
            <a:off x="7315200" y="2876550"/>
            <a:ext cx="114300" cy="114300"/>
          </a:xfrm>
          <a:custGeom>
            <a:avLst/>
            <a:gdLst/>
            <a:ahLst/>
            <a:cxnLst/>
            <a:rect l="l" t="t" r="r" b="b"/>
            <a:pathLst>
              <a:path w="114300" h="114300">
                <a:moveTo>
                  <a:pt x="0" y="0"/>
                </a:moveTo>
                <a:lnTo>
                  <a:pt x="114300" y="57150"/>
                </a:lnTo>
                <a:lnTo>
                  <a:pt x="0" y="114300"/>
                </a:lnTo>
                <a:close/>
              </a:path>
            </a:pathLst>
          </a:custGeom>
          <a:solidFill>
            <a:srgbClr val="47BCC6"/>
          </a:solidFill>
          <a:ln>
            <a:noFill/>
          </a:ln>
        </p:spPr>
      </p:sp>
      <p:sp>
        <p:nvSpPr>
          <p:cNvPr id="24" name="Rectangle 24"/>
          <p:cNvSpPr/>
          <p:nvPr/>
        </p:nvSpPr>
        <p:spPr>
          <a:xfrm>
            <a:off x="7439025" y="2400300"/>
            <a:ext cx="1866900" cy="1066800"/>
          </a:xfrm>
          <a:prstGeom prst="roundRect">
            <a:avLst>
              <a:gd name="adj" fmla="val 8929"/>
            </a:avLst>
          </a:prstGeom>
          <a:solidFill>
            <a:srgbClr val="EEF6F7"/>
          </a:solidFill>
          <a:ln w="14288">
            <a:solidFill>
              <a:srgbClr val="47BCC6"/>
            </a:solidFill>
          </a:ln>
        </p:spPr>
      </p:sp>
      <p:sp>
        <p:nvSpPr>
          <p:cNvPr id="25" name="TextBox 25"/>
          <p:cNvSpPr txBox="1"/>
          <p:nvPr/>
        </p:nvSpPr>
        <p:spPr>
          <a:xfrm>
            <a:off x="7792022" y="2717482"/>
            <a:ext cx="1160907" cy="322707"/>
          </a:xfrm>
          <a:prstGeom prst="rect">
            <a:avLst/>
          </a:prstGeom>
          <a:noFill/>
          <a:ln>
            <a:noFill/>
          </a:ln>
        </p:spPr>
        <p:txBody>
          <a:bodyPr wrap="none" lIns="0" tIns="0" rIns="0" bIns="0" anchor="t" anchorCtr="0">
            <a:spAutoFit/>
          </a:bodyPr>
          <a:lstStyle/>
          <a:p>
            <a:pPr algn="ctr"/>
            <a:r>
              <a:rPr lang="zh-CN" sz="1650" b="1" dirty="0">
                <a:solidFill>
                  <a:srgbClr val="000000"/>
                </a:solidFill>
                <a:latin typeface="Zen Kaku Gothic New"/>
                <a:ea typeface="Zen Kaku Gothic New"/>
                <a:cs typeface="Zen Kaku Gothic New"/>
              </a:rPr>
              <a:t>実行する</a:t>
            </a:r>
          </a:p>
        </p:txBody>
      </p:sp>
      <p:sp>
        <p:nvSpPr>
          <p:cNvPr id="26" name="TextBox 26"/>
          <p:cNvSpPr txBox="1"/>
          <p:nvPr/>
        </p:nvSpPr>
        <p:spPr>
          <a:xfrm>
            <a:off x="7659434" y="3046571"/>
            <a:ext cx="142608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コマンド実行</a:t>
            </a:r>
          </a:p>
        </p:txBody>
      </p:sp>
      <p:sp>
        <p:nvSpPr>
          <p:cNvPr id="27" name="Line 27"/>
          <p:cNvSpPr/>
          <p:nvPr/>
        </p:nvSpPr>
        <p:spPr>
          <a:xfrm>
            <a:off x="9344025" y="2933700"/>
            <a:ext cx="247650" cy="9525"/>
          </a:xfrm>
          <a:custGeom>
            <a:avLst/>
            <a:gdLst/>
            <a:ahLst/>
            <a:cxnLst/>
            <a:rect l="l" t="t" r="r" b="b"/>
            <a:pathLst>
              <a:path w="247650" h="9525">
                <a:moveTo>
                  <a:pt x="0" y="0"/>
                </a:moveTo>
                <a:lnTo>
                  <a:pt x="247650" y="0"/>
                </a:lnTo>
              </a:path>
            </a:pathLst>
          </a:custGeom>
          <a:noFill/>
          <a:ln w="19050">
            <a:solidFill>
              <a:srgbClr val="47BCC6"/>
            </a:solidFill>
          </a:ln>
        </p:spPr>
      </p:sp>
      <p:sp>
        <p:nvSpPr>
          <p:cNvPr id="28" name="Polygon 28"/>
          <p:cNvSpPr/>
          <p:nvPr/>
        </p:nvSpPr>
        <p:spPr>
          <a:xfrm>
            <a:off x="9591675" y="2876550"/>
            <a:ext cx="114300" cy="114300"/>
          </a:xfrm>
          <a:custGeom>
            <a:avLst/>
            <a:gdLst/>
            <a:ahLst/>
            <a:cxnLst/>
            <a:rect l="l" t="t" r="r" b="b"/>
            <a:pathLst>
              <a:path w="114300" h="114300">
                <a:moveTo>
                  <a:pt x="0" y="0"/>
                </a:moveTo>
                <a:lnTo>
                  <a:pt x="114300" y="57150"/>
                </a:lnTo>
                <a:lnTo>
                  <a:pt x="0" y="114300"/>
                </a:lnTo>
                <a:close/>
              </a:path>
            </a:pathLst>
          </a:custGeom>
          <a:solidFill>
            <a:srgbClr val="47BCC6"/>
          </a:solidFill>
          <a:ln>
            <a:noFill/>
          </a:ln>
        </p:spPr>
      </p:sp>
      <p:sp>
        <p:nvSpPr>
          <p:cNvPr id="29" name="Rectangle 29"/>
          <p:cNvSpPr/>
          <p:nvPr/>
        </p:nvSpPr>
        <p:spPr>
          <a:xfrm>
            <a:off x="9715500" y="2400300"/>
            <a:ext cx="1866900" cy="1066800"/>
          </a:xfrm>
          <a:prstGeom prst="roundRect">
            <a:avLst>
              <a:gd name="adj" fmla="val 8929"/>
            </a:avLst>
          </a:prstGeom>
          <a:solidFill>
            <a:srgbClr val="EEF6F7"/>
          </a:solidFill>
          <a:ln w="14288">
            <a:solidFill>
              <a:srgbClr val="47BCC6"/>
            </a:solidFill>
          </a:ln>
        </p:spPr>
      </p:sp>
      <p:sp>
        <p:nvSpPr>
          <p:cNvPr id="30" name="TextBox 30"/>
          <p:cNvSpPr txBox="1"/>
          <p:nvPr/>
        </p:nvSpPr>
        <p:spPr>
          <a:xfrm>
            <a:off x="10068496" y="2717482"/>
            <a:ext cx="1160907" cy="322707"/>
          </a:xfrm>
          <a:prstGeom prst="rect">
            <a:avLst/>
          </a:prstGeom>
          <a:noFill/>
          <a:ln>
            <a:noFill/>
          </a:ln>
        </p:spPr>
        <p:txBody>
          <a:bodyPr wrap="none" lIns="0" tIns="0" rIns="0" bIns="0" anchor="t" anchorCtr="0">
            <a:spAutoFit/>
          </a:bodyPr>
          <a:lstStyle/>
          <a:p>
            <a:pPr algn="ctr"/>
            <a:r>
              <a:rPr lang="zh-CN" sz="1650" b="1" dirty="0">
                <a:solidFill>
                  <a:srgbClr val="000000"/>
                </a:solidFill>
                <a:latin typeface="Zen Kaku Gothic New"/>
                <a:ea typeface="Zen Kaku Gothic New"/>
                <a:cs typeface="Zen Kaku Gothic New"/>
              </a:rPr>
              <a:t>報告する</a:t>
            </a:r>
          </a:p>
        </p:txBody>
      </p:sp>
      <p:sp>
        <p:nvSpPr>
          <p:cNvPr id="31" name="TextBox 31"/>
          <p:cNvSpPr txBox="1"/>
          <p:nvPr/>
        </p:nvSpPr>
        <p:spPr>
          <a:xfrm>
            <a:off x="9935909" y="3046571"/>
            <a:ext cx="142608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まとめを出す</a:t>
            </a:r>
          </a:p>
        </p:txBody>
      </p:sp>
      <p:sp>
        <p:nvSpPr>
          <p:cNvPr id="32" name="Polyline 32"/>
          <p:cNvSpPr/>
          <p:nvPr/>
        </p:nvSpPr>
        <p:spPr>
          <a:xfrm>
            <a:off x="1543050" y="3467100"/>
            <a:ext cx="9105900" cy="533400"/>
          </a:xfrm>
          <a:custGeom>
            <a:avLst/>
            <a:gdLst/>
            <a:ahLst/>
            <a:cxnLst/>
            <a:rect l="l" t="t" r="r" b="b"/>
            <a:pathLst>
              <a:path w="9105900" h="533400">
                <a:moveTo>
                  <a:pt x="9105900" y="0"/>
                </a:moveTo>
                <a:lnTo>
                  <a:pt x="9105900" y="533400"/>
                </a:lnTo>
                <a:lnTo>
                  <a:pt x="0" y="533400"/>
                </a:lnTo>
                <a:lnTo>
                  <a:pt x="0" y="133350"/>
                </a:lnTo>
              </a:path>
            </a:pathLst>
          </a:custGeom>
          <a:noFill/>
          <a:ln w="19050">
            <a:solidFill>
              <a:srgbClr val="47BCC6"/>
            </a:solidFill>
          </a:ln>
        </p:spPr>
      </p:sp>
      <p:sp>
        <p:nvSpPr>
          <p:cNvPr id="33" name="Polygon 33"/>
          <p:cNvSpPr/>
          <p:nvPr/>
        </p:nvSpPr>
        <p:spPr>
          <a:xfrm>
            <a:off x="1485900" y="3486150"/>
            <a:ext cx="114300" cy="114300"/>
          </a:xfrm>
          <a:custGeom>
            <a:avLst/>
            <a:gdLst/>
            <a:ahLst/>
            <a:cxnLst/>
            <a:rect l="l" t="t" r="r" b="b"/>
            <a:pathLst>
              <a:path w="114300" h="114300">
                <a:moveTo>
                  <a:pt x="0" y="114300"/>
                </a:moveTo>
                <a:lnTo>
                  <a:pt x="114300" y="114300"/>
                </a:lnTo>
                <a:lnTo>
                  <a:pt x="57150" y="0"/>
                </a:lnTo>
                <a:close/>
              </a:path>
            </a:pathLst>
          </a:custGeom>
          <a:solidFill>
            <a:srgbClr val="47BCC6"/>
          </a:solidFill>
          <a:ln>
            <a:noFill/>
          </a:ln>
        </p:spPr>
      </p:sp>
      <p:sp>
        <p:nvSpPr>
          <p:cNvPr id="34" name="TextBox 34"/>
          <p:cNvSpPr txBox="1"/>
          <p:nvPr/>
        </p:nvSpPr>
        <p:spPr>
          <a:xfrm>
            <a:off x="3777258" y="4113371"/>
            <a:ext cx="4637484"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依頼を1つ送るたびに、この5段を1周します</a:t>
            </a:r>
          </a:p>
        </p:txBody>
      </p:sp>
      <p:sp>
        <p:nvSpPr>
          <p:cNvPr id="35" name="Rectangle 35"/>
          <p:cNvSpPr/>
          <p:nvPr/>
        </p:nvSpPr>
        <p:spPr>
          <a:xfrm>
            <a:off x="609600" y="4667250"/>
            <a:ext cx="10972800" cy="1104900"/>
          </a:xfrm>
          <a:prstGeom prst="roundRect">
            <a:avLst>
              <a:gd name="adj" fmla="val 6897"/>
            </a:avLst>
          </a:prstGeom>
          <a:solidFill>
            <a:srgbClr val="F3F3F3"/>
          </a:solidFill>
          <a:ln>
            <a:noFill/>
          </a:ln>
        </p:spPr>
      </p:sp>
      <p:sp>
        <p:nvSpPr>
          <p:cNvPr id="36" name="Rectangle 36"/>
          <p:cNvSpPr/>
          <p:nvPr/>
        </p:nvSpPr>
        <p:spPr>
          <a:xfrm>
            <a:off x="609600" y="4667250"/>
            <a:ext cx="57150" cy="1104900"/>
          </a:xfrm>
          <a:prstGeom prst="roundRect">
            <a:avLst>
              <a:gd name="adj" fmla="val 50000"/>
            </a:avLst>
          </a:prstGeom>
          <a:solidFill>
            <a:srgbClr val="47BCC6"/>
          </a:solidFill>
          <a:ln>
            <a:noFill/>
          </a:ln>
        </p:spPr>
      </p:sp>
      <p:sp>
        <p:nvSpPr>
          <p:cNvPr id="37" name="TextBox 37"/>
          <p:cNvSpPr txBox="1"/>
          <p:nvPr/>
        </p:nvSpPr>
        <p:spPr>
          <a:xfrm>
            <a:off x="906780" y="4886325"/>
            <a:ext cx="8187690" cy="598170"/>
          </a:xfrm>
          <a:prstGeom prst="rect">
            <a:avLst/>
          </a:prstGeom>
          <a:noFill/>
          <a:ln>
            <a:noFill/>
          </a:ln>
        </p:spPr>
        <p:txBody>
          <a:bodyPr wrap="square" lIns="0" tIns="0" rIns="0" bIns="0" anchor="t" anchorCtr="0"/>
          <a:lstStyle/>
          <a:p>
            <a:pPr algn="l">
              <a:lnSpc>
                <a:spcPts val="2400"/>
              </a:lnSpc>
            </a:pPr>
            <a:r>
              <a:rPr lang="zh-CN" sz="1500" dirty="0">
                <a:solidFill>
                  <a:srgbClr val="484848"/>
                </a:solidFill>
                <a:latin typeface="Zen Kaku Gothic New"/>
                <a:ea typeface="Zen Kaku Gothic New"/>
                <a:cs typeface="Zen Kaku Gothic New"/>
              </a:rPr>
              <a:t>最後の報告だけ読んで終わりにしがちですが、計画の段でいったん止めて</a:t>
            </a:r>
          </a:p>
          <a:p>
            <a:pPr algn="l">
              <a:lnSpc>
                <a:spcPts val="2400"/>
              </a:lnSpc>
            </a:pPr>
            <a:r>
              <a:rPr lang="zh-CN" sz="1500" dirty="0">
                <a:solidFill>
                  <a:srgbClr val="484848"/>
                </a:solidFill>
                <a:latin typeface="Zen Kaku Gothic New"/>
                <a:ea typeface="Zen Kaku Gothic New"/>
                <a:cs typeface="Zen Kaku Gothic New"/>
              </a:rPr>
              <a:t>方針を返すほうが、あとの手戻りが減ります。</a:t>
            </a:r>
          </a:p>
        </p:txBody>
      </p:sp>
      <p:sp>
        <p:nvSpPr>
          <p:cNvPr id="38" name="TextBox 38"/>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9" name="TextBox 3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28</a:t>
            </a:r>
          </a:p>
        </p:txBody>
      </p:sp>
    </p:spTree>
  </p:cSld>
  <p:clrMapOvr>
    <a:masterClrMapping/>
  </p:clrMapOvr>
  <p:transition xmlns:p14="http://schemas.microsoft.com/office/powerpoint/2010/main" p14:dur="400">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モデルと接続の指定箇所</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75874"/>
            <a:ext cx="1032243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モデル指定は</a:t>
            </a:r>
            <a:r>
              <a:rPr lang="zh-CN" sz="2480" b="1" dirty="0">
                <a:solidFill>
                  <a:srgbClr val="264DBF"/>
                </a:solidFill>
                <a:latin typeface="Zen Kaku Gothic New"/>
                <a:ea typeface="Zen Kaku Gothic New"/>
                <a:cs typeface="Zen Kaku Gothic New"/>
              </a:rPr>
              <a:t>設定ファイルと環境変数</a:t>
            </a:r>
            <a:r>
              <a:rPr lang="zh-CN" sz="2480" b="1" dirty="0">
                <a:solidFill>
                  <a:srgbClr val="000000"/>
                </a:solidFill>
                <a:latin typeface="Zen Kaku Gothic New"/>
                <a:ea typeface="Zen Kaku Gothic New"/>
                <a:cs typeface="Zen Kaku Gothic New"/>
              </a:rPr>
              <a:t>で決まります。</a:t>
            </a:r>
          </a:p>
        </p:txBody>
      </p:sp>
      <p:sp>
        <p:nvSpPr>
          <p:cNvPr id="7" name="Rectangle 7"/>
          <p:cNvSpPr/>
          <p:nvPr/>
        </p:nvSpPr>
        <p:spPr>
          <a:xfrm>
            <a:off x="3200400" y="1771650"/>
            <a:ext cx="5905500" cy="4010025"/>
          </a:xfrm>
          <a:prstGeom prst="roundRect">
            <a:avLst>
              <a:gd name="adj" fmla="val 1900"/>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3143250" y="1714500"/>
            <a:ext cx="5905500" cy="4010025"/>
          </a:xfrm>
          <a:prstGeom prst="rect">
            <a:avLst/>
          </a:prstGeom>
        </p:spPr>
      </p:pic>
      <p:sp>
        <p:nvSpPr>
          <p:cNvPr id="9" name="Rectangle 9"/>
          <p:cNvSpPr/>
          <p:nvPr/>
        </p:nvSpPr>
        <p:spPr>
          <a:xfrm>
            <a:off x="3143250" y="1714500"/>
            <a:ext cx="5905500" cy="4010025"/>
          </a:xfrm>
          <a:prstGeom prst="roundRect">
            <a:avLst>
              <a:gd name="adj" fmla="val 1900"/>
            </a:avLst>
          </a:prstGeom>
          <a:noFill/>
          <a:ln w="14288">
            <a:solidFill>
              <a:srgbClr val="E3E7EA"/>
            </a:solidFill>
          </a:ln>
        </p:spPr>
      </p:sp>
      <p:sp>
        <p:nvSpPr>
          <p:cNvPr id="10" name="Rectangle 10"/>
          <p:cNvSpPr/>
          <p:nvPr/>
        </p:nvSpPr>
        <p:spPr>
          <a:xfrm>
            <a:off x="4657725" y="5172075"/>
            <a:ext cx="2771775" cy="542925"/>
          </a:xfrm>
          <a:prstGeom prst="roundRect">
            <a:avLst>
              <a:gd name="adj" fmla="val 7018"/>
            </a:avLst>
          </a:prstGeom>
          <a:noFill/>
          <a:ln w="28575">
            <a:solidFill>
              <a:srgbClr val="264DBF"/>
            </a:solidFill>
          </a:ln>
        </p:spPr>
      </p:sp>
      <p:sp>
        <p:nvSpPr>
          <p:cNvPr id="11" name="Ellipse 11"/>
          <p:cNvSpPr/>
          <p:nvPr/>
        </p:nvSpPr>
        <p:spPr>
          <a:xfrm>
            <a:off x="4286250" y="5286375"/>
            <a:ext cx="304800" cy="304800"/>
          </a:xfrm>
          <a:prstGeom prst="ellipse">
            <a:avLst/>
          </a:prstGeom>
          <a:solidFill>
            <a:srgbClr val="264DBF"/>
          </a:solidFill>
          <a:ln>
            <a:noFill/>
          </a:ln>
        </p:spPr>
      </p:sp>
      <p:sp>
        <p:nvSpPr>
          <p:cNvPr id="12" name="TextBox 12"/>
          <p:cNvSpPr txBox="1"/>
          <p:nvPr/>
        </p:nvSpPr>
        <p:spPr>
          <a:xfrm>
            <a:off x="4363478" y="53516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3" name="Rectangle 13"/>
          <p:cNvSpPr/>
          <p:nvPr/>
        </p:nvSpPr>
        <p:spPr>
          <a:xfrm>
            <a:off x="7791450" y="3657600"/>
            <a:ext cx="1143000" cy="342900"/>
          </a:xfrm>
          <a:prstGeom prst="roundRect">
            <a:avLst>
              <a:gd name="adj" fmla="val 11111"/>
            </a:avLst>
          </a:prstGeom>
          <a:noFill/>
          <a:ln w="28575">
            <a:solidFill>
              <a:srgbClr val="264DBF"/>
            </a:solidFill>
          </a:ln>
        </p:spPr>
      </p:sp>
      <p:sp>
        <p:nvSpPr>
          <p:cNvPr id="14" name="Ellipse 14"/>
          <p:cNvSpPr/>
          <p:nvPr/>
        </p:nvSpPr>
        <p:spPr>
          <a:xfrm>
            <a:off x="7467600" y="3676650"/>
            <a:ext cx="304800" cy="304800"/>
          </a:xfrm>
          <a:prstGeom prst="ellipse">
            <a:avLst/>
          </a:prstGeom>
          <a:solidFill>
            <a:srgbClr val="264DBF"/>
          </a:solidFill>
          <a:ln>
            <a:noFill/>
          </a:ln>
        </p:spPr>
      </p:sp>
      <p:sp>
        <p:nvSpPr>
          <p:cNvPr id="15" name="TextBox 15"/>
          <p:cNvSpPr txBox="1"/>
          <p:nvPr/>
        </p:nvSpPr>
        <p:spPr>
          <a:xfrm>
            <a:off x="7544828" y="37418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6" name="TextBox 16"/>
          <p:cNvSpPr txBox="1"/>
          <p:nvPr/>
        </p:nvSpPr>
        <p:spPr>
          <a:xfrm>
            <a:off x="601980" y="5915025"/>
            <a:ext cx="5674042"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1 認証情報とリージョンは、環境変数で渡します。</a:t>
            </a:r>
          </a:p>
        </p:txBody>
      </p:sp>
      <p:sp>
        <p:nvSpPr>
          <p:cNvPr id="17" name="TextBox 17"/>
          <p:cNvSpPr txBox="1"/>
          <p:nvPr/>
        </p:nvSpPr>
        <p:spPr>
          <a:xfrm>
            <a:off x="601980" y="6219825"/>
            <a:ext cx="6664642"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2 使うモデルは、推論プロファイルを指定して固定します。</a:t>
            </a:r>
          </a:p>
        </p:txBody>
      </p:sp>
      <p:sp>
        <p:nvSpPr>
          <p:cNvPr id="18" name="TextBox 18"/>
          <p:cNvSpPr txBox="1"/>
          <p:nvPr/>
        </p:nvSpPr>
        <p:spPr>
          <a:xfrm>
            <a:off x="7585748" y="6227921"/>
            <a:ext cx="4003891" cy="278702"/>
          </a:xfrm>
          <a:prstGeom prst="rect">
            <a:avLst/>
          </a:prstGeom>
          <a:noFill/>
          <a:ln>
            <a:noFill/>
          </a:ln>
        </p:spPr>
        <p:txBody>
          <a:bodyPr wrap="none" lIns="0" tIns="0" rIns="0" bIns="0" anchor="t" anchorCtr="0">
            <a:spAutoFit/>
          </a:bodyPr>
          <a:lstStyle/>
          <a:p>
            <a:pPr algn="r"/>
            <a:r>
              <a:rPr lang="zh-CN" sz="1420" dirty="0">
                <a:solidFill>
                  <a:srgbClr val="999999"/>
                </a:solidFill>
                <a:latin typeface="Zen Kaku Gothic New"/>
                <a:ea typeface="Zen Kaku Gothic New"/>
                <a:cs typeface="Zen Kaku Gothic New"/>
              </a:rPr>
              <a:t>画面: Claude Code 公式ドキュメント</a:t>
            </a:r>
          </a:p>
        </p:txBody>
      </p:sp>
      <p:sp>
        <p:nvSpPr>
          <p:cNvPr id="19" name="TextBox 19"/>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0" name="TextBox 20"/>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29</a:t>
            </a:r>
          </a:p>
        </p:txBody>
      </p:sp>
    </p:spTree>
  </p:cSld>
  <p:clrMapOvr>
    <a:masterClrMapping/>
  </p:clrMapOvr>
  <p:transition xmlns:p14="http://schemas.microsoft.com/office/powerpoint/2010/main" p14:dur="400">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53028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講師紹介</a:t>
            </a:r>
          </a:p>
        </p:txBody>
      </p:sp>
      <p:sp>
        <p:nvSpPr>
          <p:cNvPr id="5" name="Rectangle 5"/>
          <p:cNvSpPr/>
          <p:nvPr/>
        </p:nvSpPr>
        <p:spPr>
          <a:xfrm>
            <a:off x="609600" y="1028700"/>
            <a:ext cx="10972800" cy="19050"/>
          </a:xfrm>
          <a:prstGeom prst="rect">
            <a:avLst/>
          </a:prstGeom>
          <a:solidFill>
            <a:srgbClr val="A3DDE3"/>
          </a:solidFill>
          <a:ln>
            <a:noFill/>
          </a:ln>
        </p:spPr>
      </p:sp>
      <p:pic>
        <p:nvPicPr>
          <p:cNvPr id="6" name="Image 6"/>
          <p:cNvPicPr>
            <a:picLocks noChangeAspect="1"/>
          </p:cNvPicPr>
          <p:nvPr/>
        </p:nvPicPr>
        <p:blipFill>
          <a:blip r:embed="rId2"/>
          <a:srcRect l="16843" t="0" r="0" b="0"/>
          <a:stretch>
            <a:fillRect/>
          </a:stretch>
        </p:blipFill>
        <p:spPr>
          <a:xfrm>
            <a:off x="714375" y="1238250"/>
            <a:ext cx="1666875" cy="1866900"/>
          </a:xfrm>
          <a:prstGeom prst="rect">
            <a:avLst/>
          </a:prstGeom>
        </p:spPr>
      </p:pic>
      <p:sp>
        <p:nvSpPr>
          <p:cNvPr id="7" name="Rectangle 7"/>
          <p:cNvSpPr/>
          <p:nvPr/>
        </p:nvSpPr>
        <p:spPr>
          <a:xfrm>
            <a:off x="714375" y="1238250"/>
            <a:ext cx="1666875" cy="1866900"/>
          </a:xfrm>
          <a:prstGeom prst="rect">
            <a:avLst/>
          </a:prstGeom>
          <a:noFill/>
          <a:ln w="9525">
            <a:solidFill>
              <a:srgbClr val="E3E7EA"/>
            </a:solidFill>
          </a:ln>
        </p:spPr>
      </p:sp>
      <p:sp>
        <p:nvSpPr>
          <p:cNvPr id="8" name="TextBox 8"/>
          <p:cNvSpPr txBox="1"/>
          <p:nvPr/>
        </p:nvSpPr>
        <p:spPr>
          <a:xfrm>
            <a:off x="2564511" y="1370171"/>
            <a:ext cx="4014026" cy="535876"/>
          </a:xfrm>
          <a:prstGeom prst="rect">
            <a:avLst/>
          </a:prstGeom>
          <a:noFill/>
          <a:ln>
            <a:noFill/>
          </a:ln>
        </p:spPr>
        <p:txBody>
          <a:bodyPr wrap="square" lIns="0" tIns="0" rIns="0" bIns="0" anchor="t" anchorCtr="0"/>
          <a:lstStyle/>
          <a:p>
            <a:pPr algn="l">
              <a:lnSpc>
                <a:spcPts val="2025"/>
              </a:lnSpc>
            </a:pPr>
            <a:r>
              <a:rPr lang="zh-CN" sz="1420" dirty="0">
                <a:solidFill>
                  <a:srgbClr val="5B6472"/>
                </a:solidFill>
                <a:latin typeface="Zen Kaku Gothic New"/>
                <a:ea typeface="Zen Kaku Gothic New"/>
                <a:cs typeface="Zen Kaku Gothic New"/>
              </a:rPr>
              <a:t>人的資本インテリジェンス部門講師・</a:t>
            </a:r>
          </a:p>
          <a:p>
            <a:pPr algn="l">
              <a:lnSpc>
                <a:spcPts val="2025"/>
              </a:lnSpc>
            </a:pPr>
            <a:r>
              <a:rPr lang="zh-CN" sz="1420" dirty="0">
                <a:solidFill>
                  <a:srgbClr val="5B6472"/>
                </a:solidFill>
                <a:latin typeface="Zen Kaku Gothic New"/>
                <a:ea typeface="Zen Kaku Gothic New"/>
                <a:cs typeface="Zen Kaku Gothic New"/>
              </a:rPr>
              <a:t>生成AIエバンジェリスト</a:t>
            </a:r>
          </a:p>
        </p:txBody>
      </p:sp>
      <p:sp>
        <p:nvSpPr>
          <p:cNvPr id="9" name="TextBox 9"/>
          <p:cNvSpPr txBox="1"/>
          <p:nvPr/>
        </p:nvSpPr>
        <p:spPr>
          <a:xfrm>
            <a:off x="2558034" y="1946910"/>
            <a:ext cx="2040084" cy="528066"/>
          </a:xfrm>
          <a:prstGeom prst="rect">
            <a:avLst/>
          </a:prstGeom>
          <a:noFill/>
          <a:ln>
            <a:noFill/>
          </a:ln>
        </p:spPr>
        <p:txBody>
          <a:bodyPr wrap="none" lIns="0" tIns="0" rIns="0" bIns="0" anchor="t" anchorCtr="0">
            <a:spAutoFit/>
          </a:bodyPr>
          <a:lstStyle/>
          <a:p>
            <a:pPr algn="l"/>
            <a:r>
              <a:rPr lang="zh-CN" sz="2700" b="1" dirty="0">
                <a:solidFill>
                  <a:srgbClr val="000000"/>
                </a:solidFill>
                <a:latin typeface="Zen Kaku Gothic New"/>
                <a:ea typeface="Zen Kaku Gothic New"/>
                <a:cs typeface="Zen Kaku Gothic New"/>
              </a:rPr>
              <a:t>安田 光喜</a:t>
            </a:r>
          </a:p>
        </p:txBody>
      </p:sp>
      <p:sp>
        <p:nvSpPr>
          <p:cNvPr id="10" name="TextBox 10"/>
          <p:cNvSpPr txBox="1"/>
          <p:nvPr/>
        </p:nvSpPr>
        <p:spPr>
          <a:xfrm>
            <a:off x="2564511" y="2398871"/>
            <a:ext cx="1716548" cy="278702"/>
          </a:xfrm>
          <a:prstGeom prst="rect">
            <a:avLst/>
          </a:prstGeom>
          <a:noFill/>
          <a:ln>
            <a:noFill/>
          </a:ln>
        </p:spPr>
        <p:txBody>
          <a:bodyPr wrap="none" lIns="0" tIns="0" rIns="0" bIns="0" anchor="t" anchorCtr="0">
            <a:spAutoFit/>
          </a:bodyPr>
          <a:lstStyle/>
          <a:p>
            <a:pPr algn="l"/>
            <a:r>
              <a:rPr lang="en-US" sz="1420" dirty="0">
                <a:solidFill>
                  <a:srgbClr val="999999"/>
                </a:solidFill>
                <a:latin typeface="Zen Kaku Gothic New"/>
                <a:ea typeface="Zen Kaku Gothic New"/>
                <a:cs typeface="Zen Kaku Gothic New"/>
              </a:rPr>
              <a:t>Mitsuki Yasuda</a:t>
            </a:r>
          </a:p>
        </p:txBody>
      </p:sp>
      <p:sp>
        <p:nvSpPr>
          <p:cNvPr id="11" name="Rectangle 11"/>
          <p:cNvSpPr/>
          <p:nvPr/>
        </p:nvSpPr>
        <p:spPr>
          <a:xfrm>
            <a:off x="2571750" y="2724150"/>
            <a:ext cx="762000" cy="28575"/>
          </a:xfrm>
          <a:prstGeom prst="rect">
            <a:avLst/>
          </a:prstGeom>
          <a:solidFill>
            <a:srgbClr val="47BCC6"/>
          </a:solidFill>
          <a:ln>
            <a:noFill/>
          </a:ln>
        </p:spPr>
      </p:sp>
      <p:sp>
        <p:nvSpPr>
          <p:cNvPr id="12" name="TextBox 12"/>
          <p:cNvSpPr txBox="1"/>
          <p:nvPr/>
        </p:nvSpPr>
        <p:spPr>
          <a:xfrm>
            <a:off x="602361" y="3198971"/>
            <a:ext cx="7331297" cy="3421952"/>
          </a:xfrm>
          <a:prstGeom prst="rect">
            <a:avLst/>
          </a:prstGeom>
          <a:noFill/>
          <a:ln>
            <a:noFill/>
          </a:ln>
        </p:spPr>
        <p:txBody>
          <a:bodyPr wrap="square" lIns="0" tIns="0" rIns="0" bIns="0" anchor="t" anchorCtr="0"/>
          <a:lstStyle/>
          <a:p>
            <a:pPr algn="l">
              <a:lnSpc>
                <a:spcPts val="2062"/>
              </a:lnSpc>
            </a:pPr>
            <a:r>
              <a:rPr lang="zh-CN" sz="1420" dirty="0">
                <a:solidFill>
                  <a:srgbClr val="484848"/>
                </a:solidFill>
                <a:latin typeface="Zen Kaku Gothic New"/>
                <a:ea typeface="Zen Kaku Gothic New"/>
                <a:cs typeface="Zen Kaku Gothic New"/>
              </a:rPr>
              <a:t>公立はこだて未来大学 大学院（メディアデザイン領域）を卒業し、</a:t>
            </a:r>
          </a:p>
          <a:p>
            <a:pPr algn="l">
              <a:lnSpc>
                <a:spcPts val="2062"/>
              </a:lnSpc>
            </a:pPr>
            <a:r>
              <a:rPr lang="zh-CN" sz="1420" dirty="0">
                <a:solidFill>
                  <a:srgbClr val="484848"/>
                </a:solidFill>
                <a:latin typeface="Zen Kaku Gothic New"/>
                <a:ea typeface="Zen Kaku Gothic New"/>
                <a:cs typeface="Zen Kaku Gothic New"/>
              </a:rPr>
              <a:t>街づくり会社での複合商業ビルの立ち上げにおける情報インフラ整備</a:t>
            </a:r>
          </a:p>
          <a:p>
            <a:pPr algn="l">
              <a:lnSpc>
                <a:spcPts val="2062"/>
              </a:lnSpc>
            </a:pPr>
            <a:r>
              <a:rPr lang="zh-CN" sz="1420" dirty="0">
                <a:solidFill>
                  <a:srgbClr val="484848"/>
                </a:solidFill>
                <a:latin typeface="Zen Kaku Gothic New"/>
                <a:ea typeface="Zen Kaku Gothic New"/>
                <a:cs typeface="Zen Kaku Gothic New"/>
              </a:rPr>
              <a:t>やデザイン全般業務の責任として関与。その後デザイン事務所を立ち</a:t>
            </a:r>
          </a:p>
          <a:p>
            <a:pPr algn="l">
              <a:lnSpc>
                <a:spcPts val="2062"/>
              </a:lnSpc>
            </a:pPr>
            <a:r>
              <a:rPr lang="zh-CN" sz="1420" dirty="0">
                <a:solidFill>
                  <a:srgbClr val="484848"/>
                </a:solidFill>
                <a:latin typeface="Zen Kaku Gothic New"/>
                <a:ea typeface="Zen Kaku Gothic New"/>
                <a:cs typeface="Zen Kaku Gothic New"/>
              </a:rPr>
              <a:t>上げ、飲食店を中心としたデザイン業務や美術館展示のアートコンテ</a:t>
            </a:r>
          </a:p>
          <a:p>
            <a:pPr algn="l">
              <a:lnSpc>
                <a:spcPts val="2062"/>
              </a:lnSpc>
            </a:pPr>
            <a:r>
              <a:rPr lang="zh-CN" sz="1420" dirty="0">
                <a:solidFill>
                  <a:srgbClr val="484848"/>
                </a:solidFill>
                <a:latin typeface="Zen Kaku Gothic New"/>
                <a:ea typeface="Zen Kaku Gothic New"/>
                <a:cs typeface="Zen Kaku Gothic New"/>
              </a:rPr>
              <a:t>ンツ開発などを行う。また、地域ブランディングにも注力し、市主催</a:t>
            </a:r>
          </a:p>
          <a:p>
            <a:pPr algn="l">
              <a:lnSpc>
                <a:spcPts val="2062"/>
              </a:lnSpc>
            </a:pPr>
            <a:r>
              <a:rPr lang="zh-CN" sz="1420" dirty="0">
                <a:solidFill>
                  <a:srgbClr val="484848"/>
                </a:solidFill>
                <a:latin typeface="Zen Kaku Gothic New"/>
                <a:ea typeface="Zen Kaku Gothic New"/>
                <a:cs typeface="Zen Kaku Gothic New"/>
              </a:rPr>
              <a:t>の企画運営業務を行なった。2018年10月『小中学生向けのプログラ</a:t>
            </a:r>
          </a:p>
          <a:p>
            <a:pPr algn="l">
              <a:lnSpc>
                <a:spcPts val="2062"/>
              </a:lnSpc>
            </a:pPr>
            <a:r>
              <a:rPr lang="zh-CN" sz="1420" dirty="0">
                <a:solidFill>
                  <a:srgbClr val="484848"/>
                </a:solidFill>
                <a:latin typeface="Zen Kaku Gothic New"/>
                <a:ea typeface="Zen Kaku Gothic New"/>
                <a:cs typeface="Zen Kaku Gothic New"/>
              </a:rPr>
              <a:t>ミング教育』に注目し、函館市で初めての小中学生向けプログラミン</a:t>
            </a:r>
          </a:p>
          <a:p>
            <a:pPr algn="l">
              <a:lnSpc>
                <a:spcPts val="2062"/>
              </a:lnSpc>
            </a:pPr>
            <a:r>
              <a:rPr lang="zh-CN" sz="1420" dirty="0">
                <a:solidFill>
                  <a:srgbClr val="484848"/>
                </a:solidFill>
                <a:latin typeface="Zen Kaku Gothic New"/>
                <a:ea typeface="Zen Kaku Gothic New"/>
                <a:cs typeface="Zen Kaku Gothic New"/>
              </a:rPr>
              <a:t>グスクール『 D-SCHOOL北海道』を立ち上げて運営。その後北海道の</a:t>
            </a:r>
          </a:p>
          <a:p>
            <a:pPr algn="l">
              <a:lnSpc>
                <a:spcPts val="2062"/>
              </a:lnSpc>
            </a:pPr>
            <a:r>
              <a:rPr lang="zh-CN" sz="1420" dirty="0">
                <a:solidFill>
                  <a:srgbClr val="484848"/>
                </a:solidFill>
                <a:latin typeface="Zen Kaku Gothic New"/>
                <a:ea typeface="Zen Kaku Gothic New"/>
                <a:cs typeface="Zen Kaku Gothic New"/>
              </a:rPr>
              <a:t>ドラッグストア『サッポロドラッグストアー』からスクールの買収を</a:t>
            </a:r>
          </a:p>
          <a:p>
            <a:pPr algn="l">
              <a:lnSpc>
                <a:spcPts val="2062"/>
              </a:lnSpc>
            </a:pPr>
            <a:r>
              <a:rPr lang="zh-CN" sz="1420" dirty="0">
                <a:solidFill>
                  <a:srgbClr val="484848"/>
                </a:solidFill>
                <a:latin typeface="Zen Kaku Gothic New"/>
                <a:ea typeface="Zen Kaku Gothic New"/>
                <a:cs typeface="Zen Kaku Gothic New"/>
              </a:rPr>
              <a:t>受け、教育を専門とするグループ会社『株式会社シーラクンス』にて</a:t>
            </a:r>
          </a:p>
          <a:p>
            <a:pPr algn="l">
              <a:lnSpc>
                <a:spcPts val="2062"/>
              </a:lnSpc>
            </a:pPr>
            <a:r>
              <a:rPr lang="zh-CN" sz="1420" dirty="0">
                <a:solidFill>
                  <a:srgbClr val="484848"/>
                </a:solidFill>
                <a:latin typeface="Zen Kaku Gothic New"/>
                <a:ea typeface="Zen Kaku Gothic New"/>
                <a:cs typeface="Zen Kaku Gothic New"/>
              </a:rPr>
              <a:t>技術開発責任者として運営。スクール設計・運営、20以上の自治体連</a:t>
            </a:r>
          </a:p>
          <a:p>
            <a:pPr algn="l">
              <a:lnSpc>
                <a:spcPts val="2062"/>
              </a:lnSpc>
            </a:pPr>
            <a:r>
              <a:rPr lang="zh-CN" sz="1420" dirty="0">
                <a:solidFill>
                  <a:srgbClr val="484848"/>
                </a:solidFill>
                <a:latin typeface="Zen Kaku Gothic New"/>
                <a:ea typeface="Zen Kaku Gothic New"/>
                <a:cs typeface="Zen Kaku Gothic New"/>
              </a:rPr>
              <a:t>携（イベントや出張教室運営）、大人向けプログラミングスクールメ</a:t>
            </a:r>
          </a:p>
          <a:p>
            <a:pPr algn="l">
              <a:lnSpc>
                <a:spcPts val="2062"/>
              </a:lnSpc>
            </a:pPr>
            <a:r>
              <a:rPr lang="zh-CN" sz="1420" dirty="0">
                <a:solidFill>
                  <a:srgbClr val="484848"/>
                </a:solidFill>
                <a:latin typeface="Zen Kaku Gothic New"/>
                <a:ea typeface="Zen Kaku Gothic New"/>
                <a:cs typeface="Zen Kaku Gothic New"/>
              </a:rPr>
              <a:t>ンターなどさまざまな『次世代IT教育』に取り組む。</a:t>
            </a:r>
          </a:p>
        </p:txBody>
      </p:sp>
      <p:sp>
        <p:nvSpPr>
          <p:cNvPr id="13" name="Rectangle 13"/>
          <p:cNvSpPr/>
          <p:nvPr/>
        </p:nvSpPr>
        <p:spPr>
          <a:xfrm>
            <a:off x="6438900" y="1133475"/>
            <a:ext cx="38100" cy="180975"/>
          </a:xfrm>
          <a:prstGeom prst="rect">
            <a:avLst/>
          </a:prstGeom>
          <a:solidFill>
            <a:srgbClr val="47BCC6"/>
          </a:solidFill>
          <a:ln>
            <a:noFill/>
          </a:ln>
        </p:spPr>
      </p:sp>
      <p:sp>
        <p:nvSpPr>
          <p:cNvPr id="14" name="TextBox 14"/>
          <p:cNvSpPr txBox="1"/>
          <p:nvPr/>
        </p:nvSpPr>
        <p:spPr>
          <a:xfrm>
            <a:off x="6526530" y="1114425"/>
            <a:ext cx="105537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得意領域</a:t>
            </a:r>
          </a:p>
        </p:txBody>
      </p:sp>
      <p:sp>
        <p:nvSpPr>
          <p:cNvPr id="15" name="TextBox 15"/>
          <p:cNvSpPr txBox="1"/>
          <p:nvPr/>
        </p:nvSpPr>
        <p:spPr>
          <a:xfrm>
            <a:off x="6526911" y="1408271"/>
            <a:ext cx="4955096" cy="126930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・生成AIをはじめとした世界最先端トレンド</a:t>
            </a:r>
          </a:p>
          <a:p>
            <a:pPr algn="l">
              <a:lnSpc>
                <a:spcPts val="1950"/>
              </a:lnSpc>
            </a:pPr>
            <a:r>
              <a:rPr lang="zh-CN" sz="1420" dirty="0">
                <a:solidFill>
                  <a:srgbClr val="484848"/>
                </a:solidFill>
                <a:latin typeface="Zen Kaku Gothic New"/>
                <a:ea typeface="Zen Kaku Gothic New"/>
                <a:cs typeface="Zen Kaku Gothic New"/>
              </a:rPr>
              <a:t>・生成AIを用いた新規事業の開発、運営、補助</a:t>
            </a:r>
          </a:p>
          <a:p>
            <a:pPr algn="l">
              <a:lnSpc>
                <a:spcPts val="1950"/>
              </a:lnSpc>
            </a:pPr>
            <a:r>
              <a:rPr lang="zh-CN" sz="1420" dirty="0">
                <a:solidFill>
                  <a:srgbClr val="484848"/>
                </a:solidFill>
                <a:latin typeface="Zen Kaku Gothic New"/>
                <a:ea typeface="Zen Kaku Gothic New"/>
                <a:cs typeface="Zen Kaku Gothic New"/>
              </a:rPr>
              <a:t>・アプリケーション開発/</a:t>
            </a:r>
          </a:p>
          <a:p>
            <a:pPr algn="l">
              <a:lnSpc>
                <a:spcPts val="1950"/>
              </a:lnSpc>
            </a:pPr>
            <a:r>
              <a:rPr lang="zh-CN" sz="1420" dirty="0">
                <a:solidFill>
                  <a:srgbClr val="484848"/>
                </a:solidFill>
                <a:latin typeface="Zen Kaku Gothic New"/>
                <a:ea typeface="Zen Kaku Gothic New"/>
                <a:cs typeface="Zen Kaku Gothic New"/>
              </a:rPr>
              <a:t>自動化プログラム環境構築</a:t>
            </a:r>
          </a:p>
          <a:p>
            <a:pPr algn="l">
              <a:lnSpc>
                <a:spcPts val="1950"/>
              </a:lnSpc>
            </a:pPr>
            <a:r>
              <a:rPr lang="zh-CN" sz="1420" dirty="0">
                <a:solidFill>
                  <a:srgbClr val="484848"/>
                </a:solidFill>
                <a:latin typeface="Zen Kaku Gothic New"/>
                <a:ea typeface="Zen Kaku Gothic New"/>
                <a:cs typeface="Zen Kaku Gothic New"/>
              </a:rPr>
              <a:t>・教育（大学講師、研修、スクール運営など）</a:t>
            </a:r>
          </a:p>
        </p:txBody>
      </p:sp>
      <p:sp>
        <p:nvSpPr>
          <p:cNvPr id="16" name="Rectangle 16"/>
          <p:cNvSpPr/>
          <p:nvPr/>
        </p:nvSpPr>
        <p:spPr>
          <a:xfrm>
            <a:off x="6438900" y="2733675"/>
            <a:ext cx="38100" cy="180975"/>
          </a:xfrm>
          <a:prstGeom prst="rect">
            <a:avLst/>
          </a:prstGeom>
          <a:solidFill>
            <a:srgbClr val="47BCC6"/>
          </a:solidFill>
          <a:ln>
            <a:noFill/>
          </a:ln>
        </p:spPr>
      </p:sp>
      <p:sp>
        <p:nvSpPr>
          <p:cNvPr id="17" name="TextBox 17"/>
          <p:cNvSpPr txBox="1"/>
          <p:nvPr/>
        </p:nvSpPr>
        <p:spPr>
          <a:xfrm>
            <a:off x="6526530" y="271462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実績</a:t>
            </a:r>
          </a:p>
        </p:txBody>
      </p:sp>
      <p:sp>
        <p:nvSpPr>
          <p:cNvPr id="18" name="TextBox 18"/>
          <p:cNvSpPr txBox="1"/>
          <p:nvPr/>
        </p:nvSpPr>
        <p:spPr>
          <a:xfrm>
            <a:off x="6526911" y="3008471"/>
            <a:ext cx="4849225" cy="126930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・生成AI研修</a:t>
            </a:r>
          </a:p>
          <a:p>
            <a:pPr algn="l">
              <a:lnSpc>
                <a:spcPts val="1950"/>
              </a:lnSpc>
            </a:pPr>
            <a:r>
              <a:rPr lang="zh-CN" sz="1420" dirty="0">
                <a:solidFill>
                  <a:srgbClr val="484848"/>
                </a:solidFill>
                <a:latin typeface="Zen Kaku Gothic New"/>
                <a:ea typeface="Zen Kaku Gothic New"/>
                <a:cs typeface="Zen Kaku Gothic New"/>
              </a:rPr>
              <a:t>・大手企業、外資、教育機関(小中高大）での</a:t>
            </a:r>
          </a:p>
          <a:p>
            <a:pPr algn="l">
              <a:lnSpc>
                <a:spcPts val="1950"/>
              </a:lnSpc>
            </a:pPr>
            <a:r>
              <a:rPr lang="zh-CN" sz="1420" dirty="0">
                <a:solidFill>
                  <a:srgbClr val="484848"/>
                </a:solidFill>
                <a:latin typeface="Zen Kaku Gothic New"/>
                <a:ea typeface="Zen Kaku Gothic New"/>
                <a:cs typeface="Zen Kaku Gothic New"/>
              </a:rPr>
              <a:t>ITトレンド講演</a:t>
            </a:r>
          </a:p>
          <a:p>
            <a:pPr algn="l">
              <a:lnSpc>
                <a:spcPts val="1950"/>
              </a:lnSpc>
            </a:pPr>
            <a:r>
              <a:rPr lang="zh-CN" sz="1420" dirty="0">
                <a:solidFill>
                  <a:srgbClr val="484848"/>
                </a:solidFill>
                <a:latin typeface="Zen Kaku Gothic New"/>
                <a:ea typeface="Zen Kaku Gothic New"/>
                <a:cs typeface="Zen Kaku Gothic New"/>
              </a:rPr>
              <a:t>・自治体と連携した地域教育実績</a:t>
            </a:r>
          </a:p>
          <a:p>
            <a:pPr algn="l">
              <a:lnSpc>
                <a:spcPts val="1950"/>
              </a:lnSpc>
            </a:pPr>
            <a:r>
              <a:rPr lang="zh-CN" sz="1420" dirty="0">
                <a:solidFill>
                  <a:srgbClr val="484848"/>
                </a:solidFill>
                <a:latin typeface="Zen Kaku Gothic New"/>
                <a:ea typeface="Zen Kaku Gothic New"/>
                <a:cs typeface="Zen Kaku Gothic New"/>
              </a:rPr>
              <a:t>・上場企業社員対象のリスキリング支援</a:t>
            </a:r>
          </a:p>
        </p:txBody>
      </p:sp>
      <p:sp>
        <p:nvSpPr>
          <p:cNvPr id="19" name="Rectangle 19"/>
          <p:cNvSpPr/>
          <p:nvPr/>
        </p:nvSpPr>
        <p:spPr>
          <a:xfrm>
            <a:off x="6438900" y="4333875"/>
            <a:ext cx="38100" cy="180975"/>
          </a:xfrm>
          <a:prstGeom prst="rect">
            <a:avLst/>
          </a:prstGeom>
          <a:solidFill>
            <a:srgbClr val="47BCC6"/>
          </a:solidFill>
          <a:ln>
            <a:noFill/>
          </a:ln>
        </p:spPr>
      </p:sp>
      <p:sp>
        <p:nvSpPr>
          <p:cNvPr id="20" name="TextBox 20"/>
          <p:cNvSpPr txBox="1"/>
          <p:nvPr/>
        </p:nvSpPr>
        <p:spPr>
          <a:xfrm>
            <a:off x="6526530" y="43148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メッセージ</a:t>
            </a:r>
          </a:p>
        </p:txBody>
      </p:sp>
      <p:sp>
        <p:nvSpPr>
          <p:cNvPr id="21" name="TextBox 21"/>
          <p:cNvSpPr txBox="1"/>
          <p:nvPr/>
        </p:nvSpPr>
        <p:spPr>
          <a:xfrm>
            <a:off x="6526911" y="4608671"/>
            <a:ext cx="4708065" cy="20122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みなさんがこれから生成AIをパートナーに</a:t>
            </a:r>
          </a:p>
          <a:p>
            <a:pPr algn="l">
              <a:lnSpc>
                <a:spcPts val="1950"/>
              </a:lnSpc>
            </a:pPr>
            <a:r>
              <a:rPr lang="zh-CN" sz="1420" dirty="0">
                <a:solidFill>
                  <a:srgbClr val="484848"/>
                </a:solidFill>
                <a:latin typeface="Zen Kaku Gothic New"/>
                <a:ea typeface="Zen Kaku Gothic New"/>
                <a:cs typeface="Zen Kaku Gothic New"/>
              </a:rPr>
              <a:t>新しい時代を生きていけるように、</a:t>
            </a:r>
          </a:p>
          <a:p>
            <a:pPr algn="l">
              <a:lnSpc>
                <a:spcPts val="1950"/>
              </a:lnSpc>
            </a:pPr>
            <a:r>
              <a:rPr lang="zh-CN" sz="1420" dirty="0">
                <a:solidFill>
                  <a:srgbClr val="484848"/>
                </a:solidFill>
                <a:latin typeface="Zen Kaku Gothic New"/>
                <a:ea typeface="Zen Kaku Gothic New"/>
                <a:cs typeface="Zen Kaku Gothic New"/>
              </a:rPr>
              <a:t>本日は全力でサポートしていきます！</a:t>
            </a:r>
          </a:p>
          <a:p>
            <a:pPr algn="l">
              <a:lnSpc>
                <a:spcPts val="1950"/>
              </a:lnSpc>
            </a:pPr>
            <a:r>
              <a:rPr lang="zh-CN" sz="1420" dirty="0">
                <a:solidFill>
                  <a:srgbClr val="484848"/>
                </a:solidFill>
                <a:latin typeface="Zen Kaku Gothic New"/>
                <a:ea typeface="Zen Kaku Gothic New"/>
                <a:cs typeface="Zen Kaku Gothic New"/>
              </a:rPr>
              <a:t>なにかご不明点などありましたら、</a:t>
            </a:r>
          </a:p>
          <a:p>
            <a:pPr algn="l">
              <a:lnSpc>
                <a:spcPts val="1950"/>
              </a:lnSpc>
            </a:pPr>
            <a:r>
              <a:rPr lang="zh-CN" sz="1420" dirty="0">
                <a:solidFill>
                  <a:srgbClr val="484848"/>
                </a:solidFill>
                <a:latin typeface="Zen Kaku Gothic New"/>
                <a:ea typeface="Zen Kaku Gothic New"/>
                <a:cs typeface="Zen Kaku Gothic New"/>
              </a:rPr>
              <a:t>講師陣になんでも気軽にご質問ください。</a:t>
            </a:r>
          </a:p>
          <a:p>
            <a:pPr algn="l">
              <a:lnSpc>
                <a:spcPts val="1950"/>
              </a:lnSpc>
            </a:pPr>
            <a:r>
              <a:rPr lang="en-US" sz="1420" dirty="0">
                <a:solidFill>
                  <a:srgbClr val="264DBF"/>
                </a:solidFill>
                <a:latin typeface="Zen Kaku Gothic New"/>
                <a:ea typeface="Zen Kaku Gothic New"/>
                <a:cs typeface="Zen Kaku Gothic New"/>
              </a:rPr>
              <a:t>#ClaudeCode #Codex #Cursor #Antigravity</a:t>
            </a:r>
          </a:p>
          <a:p>
            <a:pPr algn="l">
              <a:lnSpc>
                <a:spcPts val="1950"/>
              </a:lnSpc>
            </a:pPr>
            <a:r>
              <a:rPr lang="zh-CN" sz="1420" dirty="0">
                <a:solidFill>
                  <a:srgbClr val="264DBF"/>
                </a:solidFill>
                <a:latin typeface="Zen Kaku Gothic New"/>
                <a:ea typeface="Zen Kaku Gothic New"/>
                <a:cs typeface="Zen Kaku Gothic New"/>
              </a:rPr>
              <a:t>#全国統一生成AI活用技能試験S1</a:t>
            </a:r>
          </a:p>
          <a:p>
            <a:pPr algn="l">
              <a:lnSpc>
                <a:spcPts val="1950"/>
              </a:lnSpc>
            </a:pPr>
            <a:r>
              <a:rPr lang="zh-CN" sz="1420" dirty="0">
                <a:solidFill>
                  <a:srgbClr val="264DBF"/>
                </a:solidFill>
                <a:latin typeface="Zen Kaku Gothic New"/>
                <a:ea typeface="Zen Kaku Gothic New"/>
                <a:cs typeface="Zen Kaku Gothic New"/>
              </a:rPr>
              <a:t>#生成AIパスポート #G検定</a:t>
            </a:r>
          </a:p>
        </p:txBody>
      </p:sp>
      <p:sp>
        <p:nvSpPr>
          <p:cNvPr id="22" name="TextBox 2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a:t>
            </a:r>
          </a:p>
        </p:txBody>
      </p:sp>
    </p:spTree>
  </p:cSld>
  <p:clrMapOvr>
    <a:masterClrMapping/>
  </p:clrMapOvr>
  <p:transition xmlns:p14="http://schemas.microsoft.com/office/powerpoint/2010/main" p14:dur="400">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よく使う操作</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142524"/>
            <a:ext cx="6460950" cy="846010"/>
          </a:xfrm>
          <a:prstGeom prst="rect">
            <a:avLst/>
          </a:prstGeom>
          <a:noFill/>
          <a:ln>
            <a:noFill/>
          </a:ln>
        </p:spPr>
        <p:txBody>
          <a:bodyPr wrap="square" lIns="0" tIns="0" rIns="0" bIns="0" anchor="t" anchorCtr="0"/>
          <a:lstStyle/>
          <a:p>
            <a:pPr algn="l">
              <a:lnSpc>
                <a:spcPts val="2850"/>
              </a:lnSpc>
            </a:pPr>
            <a:r>
              <a:rPr lang="zh-CN" sz="2480" b="1" dirty="0">
                <a:solidFill>
                  <a:srgbClr val="000000"/>
                </a:solidFill>
                <a:latin typeface="Zen Kaku Gothic New"/>
                <a:ea typeface="Zen Kaku Gothic New"/>
                <a:cs typeface="Zen Kaku Gothic New"/>
              </a:rPr>
              <a:t>今日使う操作は</a:t>
            </a:r>
            <a:r>
              <a:rPr lang="zh-CN" sz="2480" b="1" dirty="0">
                <a:solidFill>
                  <a:srgbClr val="264DBF"/>
                </a:solidFill>
                <a:latin typeface="Zen Kaku Gothic New"/>
                <a:ea typeface="Zen Kaku Gothic New"/>
                <a:cs typeface="Zen Kaku Gothic New"/>
              </a:rPr>
              <a:t>4つ</a:t>
            </a:r>
            <a:r>
              <a:rPr lang="zh-CN" sz="2480" b="1" dirty="0">
                <a:solidFill>
                  <a:srgbClr val="000000"/>
                </a:solidFill>
                <a:latin typeface="Zen Kaku Gothic New"/>
                <a:ea typeface="Zen Kaku Gothic New"/>
                <a:cs typeface="Zen Kaku Gothic New"/>
              </a:rPr>
              <a:t>だけです。</a:t>
            </a:r>
          </a:p>
          <a:p>
            <a:pPr algn="l">
              <a:lnSpc>
                <a:spcPts val="2850"/>
              </a:lnSpc>
            </a:pPr>
            <a:r>
              <a:rPr lang="zh-CN" sz="2480" b="1" dirty="0">
                <a:solidFill>
                  <a:srgbClr val="000000"/>
                </a:solidFill>
                <a:latin typeface="Zen Kaku Gothic New"/>
                <a:ea typeface="Zen Kaku Gothic New"/>
                <a:cs typeface="Zen Kaku Gothic New"/>
              </a:rPr>
              <a:t>残りは日本語で頼めば足ります。</a:t>
            </a:r>
          </a:p>
        </p:txBody>
      </p:sp>
      <p:sp>
        <p:nvSpPr>
          <p:cNvPr id="7" name="Rectangle 7"/>
          <p:cNvSpPr/>
          <p:nvPr/>
        </p:nvSpPr>
        <p:spPr>
          <a:xfrm>
            <a:off x="609600" y="2000250"/>
            <a:ext cx="6191250" cy="800100"/>
          </a:xfrm>
          <a:prstGeom prst="roundRect">
            <a:avLst>
              <a:gd name="adj" fmla="val 9524"/>
            </a:avLst>
          </a:prstGeom>
          <a:solidFill>
            <a:srgbClr val="F7F9FA"/>
          </a:solidFill>
          <a:ln>
            <a:noFill/>
          </a:ln>
        </p:spPr>
      </p:sp>
      <p:sp>
        <p:nvSpPr>
          <p:cNvPr id="8" name="Rectangle 8"/>
          <p:cNvSpPr/>
          <p:nvPr/>
        </p:nvSpPr>
        <p:spPr>
          <a:xfrm>
            <a:off x="609600" y="2000250"/>
            <a:ext cx="47625" cy="800100"/>
          </a:xfrm>
          <a:prstGeom prst="roundRect">
            <a:avLst>
              <a:gd name="adj" fmla="val 40000"/>
            </a:avLst>
          </a:prstGeom>
          <a:solidFill>
            <a:srgbClr val="47BCC6"/>
          </a:solidFill>
          <a:ln>
            <a:noFill/>
          </a:ln>
        </p:spPr>
      </p:sp>
      <p:sp>
        <p:nvSpPr>
          <p:cNvPr id="9" name="TextBox 9"/>
          <p:cNvSpPr txBox="1"/>
          <p:nvPr/>
        </p:nvSpPr>
        <p:spPr>
          <a:xfrm>
            <a:off x="887349" y="215407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ファイルを指す</a:t>
            </a:r>
          </a:p>
        </p:txBody>
      </p:sp>
      <p:sp>
        <p:nvSpPr>
          <p:cNvPr id="10" name="TextBox 10"/>
          <p:cNvSpPr txBox="1"/>
          <p:nvPr/>
        </p:nvSpPr>
        <p:spPr>
          <a:xfrm>
            <a:off x="3611880" y="2162175"/>
            <a:ext cx="1458420"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Source Code Pro"/>
                <a:ea typeface="Microsoft YaHei"/>
                <a:cs typeface="Source Code Pro"/>
              </a:rPr>
              <a:t>@ファイル名</a:t>
            </a:r>
          </a:p>
        </p:txBody>
      </p:sp>
      <p:sp>
        <p:nvSpPr>
          <p:cNvPr id="11" name="TextBox 11"/>
          <p:cNvSpPr txBox="1"/>
          <p:nvPr/>
        </p:nvSpPr>
        <p:spPr>
          <a:xfrm>
            <a:off x="888111" y="247507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開いていないファイルも読み込ませます</a:t>
            </a:r>
          </a:p>
        </p:txBody>
      </p:sp>
      <p:sp>
        <p:nvSpPr>
          <p:cNvPr id="12" name="Rectangle 12"/>
          <p:cNvSpPr/>
          <p:nvPr/>
        </p:nvSpPr>
        <p:spPr>
          <a:xfrm>
            <a:off x="609600" y="2895600"/>
            <a:ext cx="6191250" cy="800100"/>
          </a:xfrm>
          <a:prstGeom prst="roundRect">
            <a:avLst>
              <a:gd name="adj" fmla="val 9524"/>
            </a:avLst>
          </a:prstGeom>
          <a:solidFill>
            <a:srgbClr val="F7F9FA"/>
          </a:solidFill>
          <a:ln>
            <a:noFill/>
          </a:ln>
        </p:spPr>
      </p:sp>
      <p:sp>
        <p:nvSpPr>
          <p:cNvPr id="13" name="Rectangle 13"/>
          <p:cNvSpPr/>
          <p:nvPr/>
        </p:nvSpPr>
        <p:spPr>
          <a:xfrm>
            <a:off x="609600" y="2895600"/>
            <a:ext cx="47625" cy="800100"/>
          </a:xfrm>
          <a:prstGeom prst="roundRect">
            <a:avLst>
              <a:gd name="adj" fmla="val 40000"/>
            </a:avLst>
          </a:prstGeom>
          <a:solidFill>
            <a:srgbClr val="47BCC6"/>
          </a:solidFill>
          <a:ln>
            <a:noFill/>
          </a:ln>
        </p:spPr>
      </p:sp>
      <p:sp>
        <p:nvSpPr>
          <p:cNvPr id="14" name="TextBox 14"/>
          <p:cNvSpPr txBox="1"/>
          <p:nvPr/>
        </p:nvSpPr>
        <p:spPr>
          <a:xfrm>
            <a:off x="887349" y="304942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会話を切る</a:t>
            </a:r>
          </a:p>
        </p:txBody>
      </p:sp>
      <p:sp>
        <p:nvSpPr>
          <p:cNvPr id="15" name="TextBox 15"/>
          <p:cNvSpPr txBox="1"/>
          <p:nvPr/>
        </p:nvSpPr>
        <p:spPr>
          <a:xfrm>
            <a:off x="3611880" y="3057525"/>
            <a:ext cx="808339" cy="293370"/>
          </a:xfrm>
          <a:prstGeom prst="rect">
            <a:avLst/>
          </a:prstGeom>
          <a:noFill/>
          <a:ln>
            <a:noFill/>
          </a:ln>
        </p:spPr>
        <p:txBody>
          <a:bodyPr wrap="none" lIns="0" tIns="0" rIns="0" bIns="0" anchor="t" anchorCtr="0">
            <a:spAutoFit/>
          </a:bodyPr>
          <a:lstStyle/>
          <a:p>
            <a:pPr algn="l"/>
            <a:r>
              <a:rPr lang="en-US" sz="1500" b="1" dirty="0">
                <a:solidFill>
                  <a:srgbClr val="264DBF"/>
                </a:solidFill>
                <a:latin typeface="Source Code Pro"/>
                <a:ea typeface="Source Code Pro"/>
                <a:cs typeface="Source Code Pro"/>
              </a:rPr>
              <a:t>/clear</a:t>
            </a:r>
          </a:p>
        </p:txBody>
      </p:sp>
      <p:sp>
        <p:nvSpPr>
          <p:cNvPr id="16" name="TextBox 16"/>
          <p:cNvSpPr txBox="1"/>
          <p:nvPr/>
        </p:nvSpPr>
        <p:spPr>
          <a:xfrm>
            <a:off x="888111" y="337042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直前までのやり取りを忘れさせます</a:t>
            </a:r>
          </a:p>
        </p:txBody>
      </p:sp>
      <p:sp>
        <p:nvSpPr>
          <p:cNvPr id="17" name="Rectangle 17"/>
          <p:cNvSpPr/>
          <p:nvPr/>
        </p:nvSpPr>
        <p:spPr>
          <a:xfrm>
            <a:off x="609600" y="3790950"/>
            <a:ext cx="6191250" cy="800100"/>
          </a:xfrm>
          <a:prstGeom prst="roundRect">
            <a:avLst>
              <a:gd name="adj" fmla="val 9524"/>
            </a:avLst>
          </a:prstGeom>
          <a:solidFill>
            <a:srgbClr val="F7F9FA"/>
          </a:solidFill>
          <a:ln>
            <a:noFill/>
          </a:ln>
        </p:spPr>
      </p:sp>
      <p:sp>
        <p:nvSpPr>
          <p:cNvPr id="18" name="Rectangle 18"/>
          <p:cNvSpPr/>
          <p:nvPr/>
        </p:nvSpPr>
        <p:spPr>
          <a:xfrm>
            <a:off x="609600" y="3790950"/>
            <a:ext cx="47625" cy="800100"/>
          </a:xfrm>
          <a:prstGeom prst="roundRect">
            <a:avLst>
              <a:gd name="adj" fmla="val 40000"/>
            </a:avLst>
          </a:prstGeom>
          <a:solidFill>
            <a:srgbClr val="47BCC6"/>
          </a:solidFill>
          <a:ln>
            <a:noFill/>
          </a:ln>
        </p:spPr>
      </p:sp>
      <p:sp>
        <p:nvSpPr>
          <p:cNvPr id="19" name="TextBox 19"/>
          <p:cNvSpPr txBox="1"/>
          <p:nvPr/>
        </p:nvSpPr>
        <p:spPr>
          <a:xfrm>
            <a:off x="887349" y="394477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モードを変える</a:t>
            </a:r>
          </a:p>
        </p:txBody>
      </p:sp>
      <p:sp>
        <p:nvSpPr>
          <p:cNvPr id="20" name="TextBox 20"/>
          <p:cNvSpPr txBox="1"/>
          <p:nvPr/>
        </p:nvSpPr>
        <p:spPr>
          <a:xfrm>
            <a:off x="3611880" y="3952875"/>
            <a:ext cx="1260896" cy="293370"/>
          </a:xfrm>
          <a:prstGeom prst="rect">
            <a:avLst/>
          </a:prstGeom>
          <a:noFill/>
          <a:ln>
            <a:noFill/>
          </a:ln>
        </p:spPr>
        <p:txBody>
          <a:bodyPr wrap="none" lIns="0" tIns="0" rIns="0" bIns="0" anchor="t" anchorCtr="0">
            <a:spAutoFit/>
          </a:bodyPr>
          <a:lstStyle/>
          <a:p>
            <a:pPr algn="l"/>
            <a:r>
              <a:rPr lang="en-US" sz="1500" b="1" dirty="0">
                <a:solidFill>
                  <a:srgbClr val="264DBF"/>
                </a:solidFill>
                <a:latin typeface="Source Code Pro"/>
                <a:ea typeface="Source Code Pro"/>
                <a:cs typeface="Source Code Pro"/>
              </a:rPr>
              <a:t>Shift+Tab</a:t>
            </a:r>
          </a:p>
        </p:txBody>
      </p:sp>
      <p:sp>
        <p:nvSpPr>
          <p:cNvPr id="21" name="TextBox 21"/>
          <p:cNvSpPr txBox="1"/>
          <p:nvPr/>
        </p:nvSpPr>
        <p:spPr>
          <a:xfrm>
            <a:off x="888111" y="4265771"/>
            <a:ext cx="326881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Plan と Agent を切り替えます</a:t>
            </a:r>
          </a:p>
        </p:txBody>
      </p:sp>
      <p:sp>
        <p:nvSpPr>
          <p:cNvPr id="22" name="Rectangle 22"/>
          <p:cNvSpPr/>
          <p:nvPr/>
        </p:nvSpPr>
        <p:spPr>
          <a:xfrm>
            <a:off x="609600" y="4686300"/>
            <a:ext cx="6191250" cy="800100"/>
          </a:xfrm>
          <a:prstGeom prst="roundRect">
            <a:avLst>
              <a:gd name="adj" fmla="val 9524"/>
            </a:avLst>
          </a:prstGeom>
          <a:solidFill>
            <a:srgbClr val="F7F9FA"/>
          </a:solidFill>
          <a:ln>
            <a:noFill/>
          </a:ln>
        </p:spPr>
      </p:sp>
      <p:sp>
        <p:nvSpPr>
          <p:cNvPr id="23" name="Rectangle 23"/>
          <p:cNvSpPr/>
          <p:nvPr/>
        </p:nvSpPr>
        <p:spPr>
          <a:xfrm>
            <a:off x="609600" y="4686300"/>
            <a:ext cx="47625" cy="800100"/>
          </a:xfrm>
          <a:prstGeom prst="roundRect">
            <a:avLst>
              <a:gd name="adj" fmla="val 40000"/>
            </a:avLst>
          </a:prstGeom>
          <a:solidFill>
            <a:srgbClr val="47BCC6"/>
          </a:solidFill>
          <a:ln>
            <a:noFill/>
          </a:ln>
        </p:spPr>
      </p:sp>
      <p:sp>
        <p:nvSpPr>
          <p:cNvPr id="24" name="TextBox 24"/>
          <p:cNvSpPr txBox="1"/>
          <p:nvPr/>
        </p:nvSpPr>
        <p:spPr>
          <a:xfrm>
            <a:off x="887349" y="484012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差分を確かめる</a:t>
            </a:r>
          </a:p>
        </p:txBody>
      </p:sp>
      <p:sp>
        <p:nvSpPr>
          <p:cNvPr id="25" name="TextBox 25"/>
          <p:cNvSpPr txBox="1"/>
          <p:nvPr/>
        </p:nvSpPr>
        <p:spPr>
          <a:xfrm>
            <a:off x="3611880" y="4848225"/>
            <a:ext cx="2095500"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提案の差分を読む</a:t>
            </a:r>
          </a:p>
        </p:txBody>
      </p:sp>
      <p:sp>
        <p:nvSpPr>
          <p:cNvPr id="26" name="TextBox 26"/>
          <p:cNvSpPr txBox="1"/>
          <p:nvPr/>
        </p:nvSpPr>
        <p:spPr>
          <a:xfrm>
            <a:off x="888111" y="516112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受け入れる前に変更点を確認します</a:t>
            </a:r>
          </a:p>
        </p:txBody>
      </p:sp>
      <p:sp>
        <p:nvSpPr>
          <p:cNvPr id="27" name="Rectangle 27"/>
          <p:cNvSpPr/>
          <p:nvPr/>
        </p:nvSpPr>
        <p:spPr>
          <a:xfrm>
            <a:off x="7105650" y="2057400"/>
            <a:ext cx="4476750" cy="2514600"/>
          </a:xfrm>
          <a:prstGeom prst="roundRect">
            <a:avLst>
              <a:gd name="adj" fmla="val 3030"/>
            </a:avLst>
          </a:prstGeom>
          <a:solidFill>
            <a:srgbClr val="000000">
              <a:alpha val="8000"/>
            </a:srgbClr>
          </a:solidFill>
          <a:ln>
            <a:noFill/>
          </a:ln>
        </p:spPr>
      </p:sp>
      <p:pic>
        <p:nvPicPr>
          <p:cNvPr id="28" name="Image 28"/>
          <p:cNvPicPr>
            <a:picLocks noChangeAspect="1"/>
          </p:cNvPicPr>
          <p:nvPr/>
        </p:nvPicPr>
        <p:blipFill>
          <a:blip r:embed="rId2"/>
          <a:stretch>
            <a:fillRect/>
          </a:stretch>
        </p:blipFill>
        <p:spPr>
          <a:xfrm>
            <a:off x="7051675" y="2000250"/>
            <a:ext cx="4470400" cy="2514600"/>
          </a:xfrm>
          <a:prstGeom prst="rect">
            <a:avLst/>
          </a:prstGeom>
        </p:spPr>
      </p:pic>
      <p:sp>
        <p:nvSpPr>
          <p:cNvPr id="29" name="Rectangle 29"/>
          <p:cNvSpPr/>
          <p:nvPr/>
        </p:nvSpPr>
        <p:spPr>
          <a:xfrm>
            <a:off x="7048500" y="2000250"/>
            <a:ext cx="4476750" cy="2514600"/>
          </a:xfrm>
          <a:prstGeom prst="roundRect">
            <a:avLst>
              <a:gd name="adj" fmla="val 3030"/>
            </a:avLst>
          </a:prstGeom>
          <a:noFill/>
          <a:ln w="14288">
            <a:solidFill>
              <a:srgbClr val="E3E7EA"/>
            </a:solidFill>
          </a:ln>
        </p:spPr>
      </p:sp>
      <p:sp>
        <p:nvSpPr>
          <p:cNvPr id="30" name="TextBox 30"/>
          <p:cNvSpPr txBox="1"/>
          <p:nvPr/>
        </p:nvSpPr>
        <p:spPr>
          <a:xfrm>
            <a:off x="6586049" y="4646771"/>
            <a:ext cx="5401651"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VS Code 公式ドキュメント ショートカット</a:t>
            </a:r>
          </a:p>
        </p:txBody>
      </p:sp>
      <p:sp>
        <p:nvSpPr>
          <p:cNvPr id="31" name="TextBox 31"/>
          <p:cNvSpPr txBox="1"/>
          <p:nvPr/>
        </p:nvSpPr>
        <p:spPr>
          <a:xfrm>
            <a:off x="7098411" y="5103971"/>
            <a:ext cx="4014026"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割り当ての一覧は VS Code 側で</a:t>
            </a:r>
          </a:p>
          <a:p>
            <a:pPr algn="l">
              <a:lnSpc>
                <a:spcPts val="2100"/>
              </a:lnSpc>
            </a:pPr>
            <a:r>
              <a:rPr lang="zh-CN" sz="1420" dirty="0">
                <a:solidFill>
                  <a:srgbClr val="484848"/>
                </a:solidFill>
                <a:latin typeface="Zen Kaku Gothic New"/>
                <a:ea typeface="Zen Kaku Gothic New"/>
                <a:cs typeface="Zen Kaku Gothic New"/>
              </a:rPr>
              <a:t>確認できます。当日は変更しません。</a:t>
            </a:r>
          </a:p>
        </p:txBody>
      </p:sp>
      <p:sp>
        <p:nvSpPr>
          <p:cNvPr id="32" name="TextBox 32"/>
          <p:cNvSpPr txBox="1"/>
          <p:nvPr/>
        </p:nvSpPr>
        <p:spPr>
          <a:xfrm>
            <a:off x="602361" y="5865971"/>
            <a:ext cx="75077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 は入力欄で打つと候補が出ます。パスを覚えていなくても選べます。</a:t>
            </a:r>
          </a:p>
        </p:txBody>
      </p:sp>
      <p:sp>
        <p:nvSpPr>
          <p:cNvPr id="33" name="TextBox 33"/>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4" name="TextBox 3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30</a:t>
            </a:r>
          </a:p>
        </p:txBody>
      </p:sp>
    </p:spTree>
  </p:cSld>
  <p:clrMapOvr>
    <a:masterClrMapping/>
  </p:clrMapOvr>
  <p:transition xmlns:p14="http://schemas.microsoft.com/office/powerpoint/2010/main" p14:dur="400">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渡していない情報</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408" y="1150620"/>
            <a:ext cx="5849112" cy="831342"/>
          </a:xfrm>
          <a:prstGeom prst="rect">
            <a:avLst/>
          </a:prstGeom>
          <a:noFill/>
          <a:ln>
            <a:noFill/>
          </a:ln>
        </p:spPr>
        <p:txBody>
          <a:bodyPr wrap="square" lIns="0" tIns="0" rIns="0" bIns="0" anchor="t" anchorCtr="0"/>
          <a:lstStyle/>
          <a:p>
            <a:pPr algn="l">
              <a:lnSpc>
                <a:spcPts val="2850"/>
              </a:lnSpc>
            </a:pPr>
            <a:r>
              <a:rPr lang="zh-CN" sz="2400" b="1" dirty="0">
                <a:solidFill>
                  <a:srgbClr val="000000"/>
                </a:solidFill>
                <a:latin typeface="Zen Kaku Gothic New"/>
                <a:ea typeface="Zen Kaku Gothic New"/>
                <a:cs typeface="Zen Kaku Gothic New"/>
              </a:rPr>
              <a:t>AI に</a:t>
            </a:r>
            <a:r>
              <a:rPr lang="zh-CN" sz="2400" b="1" dirty="0">
                <a:solidFill>
                  <a:srgbClr val="264DBF"/>
                </a:solidFill>
                <a:latin typeface="Zen Kaku Gothic New"/>
                <a:ea typeface="Zen Kaku Gothic New"/>
                <a:cs typeface="Zen Kaku Gothic New"/>
              </a:rPr>
              <a:t>渡していない情報</a:t>
            </a:r>
            <a:r>
              <a:rPr lang="zh-CN" sz="2400" b="1" dirty="0">
                <a:solidFill>
                  <a:srgbClr val="000000"/>
                </a:solidFill>
                <a:latin typeface="Zen Kaku Gothic New"/>
                <a:ea typeface="Zen Kaku Gothic New"/>
                <a:cs typeface="Zen Kaku Gothic New"/>
              </a:rPr>
              <a:t>は、</a:t>
            </a:r>
          </a:p>
          <a:p>
            <a:pPr algn="l">
              <a:lnSpc>
                <a:spcPts val="2850"/>
              </a:lnSpc>
            </a:pPr>
            <a:r>
              <a:rPr lang="zh-CN" sz="2400" b="1" dirty="0">
                <a:solidFill>
                  <a:srgbClr val="000000"/>
                </a:solidFill>
                <a:latin typeface="Zen Kaku Gothic New"/>
                <a:ea typeface="Zen Kaku Gothic New"/>
                <a:cs typeface="Zen Kaku Gothic New"/>
              </a:rPr>
              <a:t>無いのと同じ扱いになります。</a:t>
            </a:r>
          </a:p>
        </p:txBody>
      </p:sp>
      <p:sp>
        <p:nvSpPr>
          <p:cNvPr id="9" name="Rectangle 9"/>
          <p:cNvSpPr/>
          <p:nvPr/>
        </p:nvSpPr>
        <p:spPr>
          <a:xfrm>
            <a:off x="666750" y="2057400"/>
            <a:ext cx="5334000" cy="3000375"/>
          </a:xfrm>
          <a:prstGeom prst="roundRect">
            <a:avLst>
              <a:gd name="adj" fmla="val 2540"/>
            </a:avLst>
          </a:prstGeom>
          <a:solidFill>
            <a:srgbClr val="000000">
              <a:alpha val="8000"/>
            </a:srgbClr>
          </a:solidFill>
          <a:ln>
            <a:noFill/>
          </a:ln>
        </p:spPr>
      </p:sp>
      <p:pic>
        <p:nvPicPr>
          <p:cNvPr id="10" name="Image 10"/>
          <p:cNvPicPr>
            <a:picLocks noChangeAspect="1"/>
          </p:cNvPicPr>
          <p:nvPr/>
        </p:nvPicPr>
        <p:blipFill>
          <a:blip r:embed="rId2"/>
          <a:stretch>
            <a:fillRect/>
          </a:stretch>
        </p:blipFill>
        <p:spPr>
          <a:xfrm>
            <a:off x="609600" y="2000250"/>
            <a:ext cx="5334000" cy="3000375"/>
          </a:xfrm>
          <a:prstGeom prst="rect">
            <a:avLst/>
          </a:prstGeom>
        </p:spPr>
      </p:pic>
      <p:sp>
        <p:nvSpPr>
          <p:cNvPr id="11" name="Rectangle 11"/>
          <p:cNvSpPr/>
          <p:nvPr/>
        </p:nvSpPr>
        <p:spPr>
          <a:xfrm>
            <a:off x="609600" y="2000250"/>
            <a:ext cx="5334000" cy="3000375"/>
          </a:xfrm>
          <a:prstGeom prst="roundRect">
            <a:avLst>
              <a:gd name="adj" fmla="val 2540"/>
            </a:avLst>
          </a:prstGeom>
          <a:noFill/>
          <a:ln w="14288">
            <a:solidFill>
              <a:srgbClr val="E3E7EA"/>
            </a:solidFill>
          </a:ln>
        </p:spPr>
      </p:sp>
      <p:sp>
        <p:nvSpPr>
          <p:cNvPr id="12" name="TextBox 12"/>
          <p:cNvSpPr txBox="1"/>
          <p:nvPr/>
        </p:nvSpPr>
        <p:spPr>
          <a:xfrm>
            <a:off x="631254" y="5084921"/>
            <a:ext cx="5290691"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Claude Code 公式ドキュメント VS Code 版</a:t>
            </a:r>
          </a:p>
        </p:txBody>
      </p:sp>
      <p:sp>
        <p:nvSpPr>
          <p:cNvPr id="13" name="TextBox 13"/>
          <p:cNvSpPr txBox="1"/>
          <p:nvPr/>
        </p:nvSpPr>
        <p:spPr>
          <a:xfrm>
            <a:off x="6657594" y="2342198"/>
            <a:ext cx="3738277" cy="1143381"/>
          </a:xfrm>
          <a:prstGeom prst="rect">
            <a:avLst/>
          </a:prstGeom>
          <a:noFill/>
          <a:ln>
            <a:noFill/>
          </a:ln>
        </p:spPr>
        <p:txBody>
          <a:bodyPr wrap="square" lIns="0" tIns="0" rIns="0" bIns="0" anchor="t" anchorCtr="0"/>
          <a:lstStyle/>
          <a:p>
            <a:pPr algn="l">
              <a:lnSpc>
                <a:spcPts val="3000"/>
              </a:lnSpc>
            </a:pPr>
            <a:r>
              <a:rPr lang="zh-CN" sz="1950" b="1" dirty="0">
                <a:solidFill>
                  <a:srgbClr val="000000"/>
                </a:solidFill>
                <a:latin typeface="Zen Kaku Gothic New"/>
                <a:ea typeface="Zen Kaku Gothic New"/>
                <a:cs typeface="Zen Kaku Gothic New"/>
              </a:rPr>
              <a:t>開いていないファイルの</a:t>
            </a:r>
          </a:p>
          <a:p>
            <a:pPr algn="l">
              <a:lnSpc>
                <a:spcPts val="3000"/>
              </a:lnSpc>
            </a:pPr>
            <a:r>
              <a:rPr lang="zh-CN" sz="1950" b="1" dirty="0">
                <a:solidFill>
                  <a:srgbClr val="000000"/>
                </a:solidFill>
                <a:latin typeface="Zen Kaku Gothic New"/>
                <a:ea typeface="Zen Kaku Gothic New"/>
                <a:cs typeface="Zen Kaku Gothic New"/>
              </a:rPr>
              <a:t>中身は、AI には</a:t>
            </a:r>
          </a:p>
          <a:p>
            <a:pPr algn="l">
              <a:lnSpc>
                <a:spcPts val="3000"/>
              </a:lnSpc>
            </a:pPr>
            <a:r>
              <a:rPr lang="zh-CN" sz="1950" b="1" dirty="0">
                <a:solidFill>
                  <a:srgbClr val="000000"/>
                </a:solidFill>
                <a:latin typeface="Zen Kaku Gothic New"/>
                <a:ea typeface="Zen Kaku Gothic New"/>
                <a:cs typeface="Zen Kaku Gothic New"/>
              </a:rPr>
              <a:t>見えていません。</a:t>
            </a:r>
          </a:p>
        </p:txBody>
      </p:sp>
      <p:sp>
        <p:nvSpPr>
          <p:cNvPr id="14" name="TextBox 14"/>
          <p:cNvSpPr txBox="1"/>
          <p:nvPr/>
        </p:nvSpPr>
        <p:spPr>
          <a:xfrm>
            <a:off x="6660261" y="3751421"/>
            <a:ext cx="3072956" cy="8121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口頭で説明したつもりでも、</a:t>
            </a:r>
          </a:p>
          <a:p>
            <a:pPr algn="l">
              <a:lnSpc>
                <a:spcPts val="2100"/>
              </a:lnSpc>
            </a:pPr>
            <a:r>
              <a:rPr lang="zh-CN" sz="1420" dirty="0">
                <a:solidFill>
                  <a:srgbClr val="484848"/>
                </a:solidFill>
                <a:latin typeface="Zen Kaku Gothic New"/>
                <a:ea typeface="Zen Kaku Gothic New"/>
                <a:cs typeface="Zen Kaku Gothic New"/>
              </a:rPr>
              <a:t>パネルに書いていなければ</a:t>
            </a:r>
          </a:p>
          <a:p>
            <a:pPr algn="l">
              <a:lnSpc>
                <a:spcPts val="2100"/>
              </a:lnSpc>
            </a:pPr>
            <a:r>
              <a:rPr lang="zh-CN" sz="1420" dirty="0">
                <a:solidFill>
                  <a:srgbClr val="484848"/>
                </a:solidFill>
                <a:latin typeface="Zen Kaku Gothic New"/>
                <a:ea typeface="Zen Kaku Gothic New"/>
                <a:cs typeface="Zen Kaku Gothic New"/>
              </a:rPr>
              <a:t>渡せていません。</a:t>
            </a:r>
          </a:p>
        </p:txBody>
      </p:sp>
      <p:sp>
        <p:nvSpPr>
          <p:cNvPr id="15" name="Rectangle 15"/>
          <p:cNvSpPr/>
          <p:nvPr/>
        </p:nvSpPr>
        <p:spPr>
          <a:xfrm>
            <a:off x="609600" y="5391150"/>
            <a:ext cx="10972800" cy="1047750"/>
          </a:xfrm>
          <a:prstGeom prst="roundRect">
            <a:avLst>
              <a:gd name="adj" fmla="val 7273"/>
            </a:avLst>
          </a:prstGeom>
          <a:solidFill>
            <a:srgbClr val="1E1E1E"/>
          </a:solidFill>
          <a:ln>
            <a:noFill/>
          </a:ln>
        </p:spPr>
      </p:sp>
      <p:sp>
        <p:nvSpPr>
          <p:cNvPr id="16" name="TextBox 16"/>
          <p:cNvSpPr txBox="1"/>
          <p:nvPr/>
        </p:nvSpPr>
        <p:spPr>
          <a:xfrm>
            <a:off x="907161" y="5561171"/>
            <a:ext cx="1896618" cy="278702"/>
          </a:xfrm>
          <a:prstGeom prst="rect">
            <a:avLst/>
          </a:prstGeom>
          <a:noFill/>
          <a:ln>
            <a:noFill/>
          </a:ln>
        </p:spPr>
        <p:txBody>
          <a:bodyPr wrap="none" lIns="0" tIns="0" rIns="0" bIns="0" anchor="t" anchorCtr="0">
            <a:spAutoFit/>
          </a:bodyPr>
          <a:lstStyle/>
          <a:p>
            <a:pPr algn="l"/>
            <a:r>
              <a:rPr lang="zh-CN" sz="1420" dirty="0">
                <a:solidFill>
                  <a:srgbClr val="A3DDE3"/>
                </a:solidFill>
                <a:latin typeface="Zen Kaku Gothic New"/>
                <a:ea typeface="Zen Kaku Gothic New"/>
                <a:cs typeface="Zen Kaku Gothic New"/>
              </a:rPr>
              <a:t>渡すときの書き方</a:t>
            </a:r>
          </a:p>
        </p:txBody>
      </p:sp>
      <p:sp>
        <p:nvSpPr>
          <p:cNvPr id="17" name="TextBox 17"/>
          <p:cNvSpPr txBox="1"/>
          <p:nvPr/>
        </p:nvSpPr>
        <p:spPr>
          <a:xfrm>
            <a:off x="907161" y="5865971"/>
            <a:ext cx="6413039" cy="278702"/>
          </a:xfrm>
          <a:prstGeom prst="rect">
            <a:avLst/>
          </a:prstGeom>
          <a:noFill/>
          <a:ln>
            <a:noFill/>
          </a:ln>
        </p:spPr>
        <p:txBody>
          <a:bodyPr wrap="none" lIns="0" tIns="0" rIns="0" bIns="0" anchor="t" anchorCtr="0">
            <a:spAutoFit/>
          </a:bodyPr>
          <a:lstStyle/>
          <a:p>
            <a:pPr algn="l"/>
            <a:r>
              <a:rPr lang="en-US" sz="1420" dirty="0">
                <a:solidFill>
                  <a:srgbClr val="9CDCFE"/>
                </a:solidFill>
                <a:latin typeface="Source Code Pro"/>
                <a:ea typeface="Source Code Pro"/>
                <a:cs typeface="Source Code Pro"/>
              </a:rPr>
              <a:t>@src/main/java/com/example/service/ItemService.java</a:t>
            </a:r>
          </a:p>
        </p:txBody>
      </p:sp>
      <p:sp>
        <p:nvSpPr>
          <p:cNvPr id="18" name="TextBox 18"/>
          <p:cNvSpPr txBox="1"/>
          <p:nvPr/>
        </p:nvSpPr>
        <p:spPr>
          <a:xfrm>
            <a:off x="907161" y="6151721"/>
            <a:ext cx="6396199" cy="278702"/>
          </a:xfrm>
          <a:prstGeom prst="rect">
            <a:avLst/>
          </a:prstGeom>
          <a:noFill/>
          <a:ln>
            <a:noFill/>
          </a:ln>
        </p:spPr>
        <p:txBody>
          <a:bodyPr wrap="none" lIns="0" tIns="0" rIns="0" bIns="0" anchor="t" anchorCtr="0">
            <a:spAutoFit/>
          </a:bodyPr>
          <a:lstStyle/>
          <a:p>
            <a:pPr algn="l"/>
            <a:r>
              <a:rPr lang="zh-CN" sz="1420" dirty="0">
                <a:solidFill>
                  <a:srgbClr val="E6E6E6"/>
                </a:solidFill>
                <a:latin typeface="Zen Kaku Gothic New"/>
                <a:ea typeface="Zen Kaku Gothic New"/>
                <a:cs typeface="Zen Kaku Gothic New"/>
              </a:rPr>
              <a:t>この中の countByCategory を読んでから答えてください。</a:t>
            </a:r>
          </a:p>
        </p:txBody>
      </p:sp>
      <p:sp>
        <p:nvSpPr>
          <p:cNvPr id="19" name="TextBox 19"/>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0" name="TextBox 20"/>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31</a:t>
            </a:r>
          </a:p>
        </p:txBody>
      </p:sp>
    </p:spTree>
  </p:cSld>
  <p:clrMapOvr>
    <a:masterClrMapping/>
  </p:clrMapOvr>
  <p:transition xmlns:p14="http://schemas.microsoft.com/office/powerpoint/2010/main" p14:dur="400">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35141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Q2 文脈のリセット</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482090"/>
            <a:ext cx="8535553"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Q. /clear を送ったあと、次に送る文ではどうなりますか。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7205424"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CLAUDE.md は読み直され、直前までの会話は引き継がれない</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6681549"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CLAUDE.md も直前までの会話も、どちらも引き継がれる</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6943487"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CLAUDE.md も直前までの会話も、どちらも引き継がれない</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7467362"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直前までの会話は引き継がれ、CLAUDE.md だけ読み直されない</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32</a:t>
            </a:r>
          </a:p>
        </p:txBody>
      </p:sp>
    </p:spTree>
  </p:cSld>
  <p:clrMapOvr>
    <a:masterClrMapping/>
  </p:clrMapOvr>
  <p:transition xmlns:p14="http://schemas.microsoft.com/office/powerpoint/2010/main" p14:dur="400">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146357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正解はA</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11251186"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/clear は会話を切りますが、CLAUDE.md は</a:t>
            </a:r>
            <a:r>
              <a:rPr lang="zh-CN" sz="2250" b="1" dirty="0">
                <a:solidFill>
                  <a:srgbClr val="264DBF"/>
                </a:solidFill>
                <a:latin typeface="Zen Kaku Gothic New"/>
                <a:ea typeface="Zen Kaku Gothic New"/>
                <a:cs typeface="Zen Kaku Gothic New"/>
              </a:rPr>
              <a:t>読み直されます</a:t>
            </a:r>
            <a:r>
              <a:rPr lang="zh-CN" sz="2250" b="1" dirty="0">
                <a:solidFill>
                  <a:srgbClr val="000000"/>
                </a:solidFill>
                <a:latin typeface="Zen Kaku Gothic New"/>
                <a:ea typeface="Zen Kaku Gothic New"/>
                <a:cs typeface="Zen Kaku Gothic New"/>
              </a:rPr>
              <a:t>。</a:t>
            </a:r>
          </a:p>
        </p:txBody>
      </p:sp>
      <p:sp>
        <p:nvSpPr>
          <p:cNvPr id="9" name="Rectangle 9"/>
          <p:cNvSpPr/>
          <p:nvPr/>
        </p:nvSpPr>
        <p:spPr>
          <a:xfrm>
            <a:off x="609600" y="1866900"/>
            <a:ext cx="10972800" cy="819150"/>
          </a:xfrm>
          <a:prstGeom prst="roundRect">
            <a:avLst>
              <a:gd name="adj" fmla="val 11628"/>
            </a:avLst>
          </a:prstGeom>
          <a:solidFill>
            <a:srgbClr val="EEF6F7"/>
          </a:solidFill>
          <a:ln>
            <a:noFill/>
          </a:ln>
        </p:spPr>
      </p:sp>
      <p:sp>
        <p:nvSpPr>
          <p:cNvPr id="10" name="Rectangle 10"/>
          <p:cNvSpPr/>
          <p:nvPr/>
        </p:nvSpPr>
        <p:spPr>
          <a:xfrm>
            <a:off x="609600" y="1866900"/>
            <a:ext cx="76200" cy="819150"/>
          </a:xfrm>
          <a:prstGeom prst="roundRect">
            <a:avLst>
              <a:gd name="adj" fmla="val 50000"/>
            </a:avLst>
          </a:prstGeom>
          <a:solidFill>
            <a:srgbClr val="47BCC6"/>
          </a:solidFill>
          <a:ln>
            <a:noFill/>
          </a:ln>
        </p:spPr>
      </p:sp>
      <p:sp>
        <p:nvSpPr>
          <p:cNvPr id="11" name="Ellipse 11"/>
          <p:cNvSpPr/>
          <p:nvPr/>
        </p:nvSpPr>
        <p:spPr>
          <a:xfrm>
            <a:off x="876300" y="2047875"/>
            <a:ext cx="457200" cy="457200"/>
          </a:xfrm>
          <a:prstGeom prst="ellipse">
            <a:avLst/>
          </a:prstGeom>
          <a:solidFill>
            <a:srgbClr val="47BCC6"/>
          </a:solidFill>
          <a:ln>
            <a:noFill/>
          </a:ln>
        </p:spPr>
      </p:sp>
      <p:sp>
        <p:nvSpPr>
          <p:cNvPr id="12" name="TextBox 12"/>
          <p:cNvSpPr txBox="1"/>
          <p:nvPr/>
        </p:nvSpPr>
        <p:spPr>
          <a:xfrm>
            <a:off x="1011807" y="2174558"/>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A</a:t>
            </a:r>
          </a:p>
        </p:txBody>
      </p:sp>
      <p:sp>
        <p:nvSpPr>
          <p:cNvPr id="13" name="TextBox 13"/>
          <p:cNvSpPr txBox="1"/>
          <p:nvPr/>
        </p:nvSpPr>
        <p:spPr>
          <a:xfrm>
            <a:off x="1497330" y="2057400"/>
            <a:ext cx="819751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CLAUDE.md は読み直され、直前までの会話は引き継がれない</a:t>
            </a:r>
          </a:p>
        </p:txBody>
      </p:sp>
      <p:sp>
        <p:nvSpPr>
          <p:cNvPr id="14" name="TextBox 14"/>
          <p:cNvSpPr txBox="1"/>
          <p:nvPr/>
        </p:nvSpPr>
        <p:spPr>
          <a:xfrm>
            <a:off x="1497711" y="2370296"/>
            <a:ext cx="908471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CLAUDE.md はパネルの起動時に読まれるので、会話を切っても前提は残ります。</a:t>
            </a:r>
          </a:p>
        </p:txBody>
      </p:sp>
      <p:sp>
        <p:nvSpPr>
          <p:cNvPr id="15" name="Rectangle 15"/>
          <p:cNvSpPr/>
          <p:nvPr/>
        </p:nvSpPr>
        <p:spPr>
          <a:xfrm>
            <a:off x="609600" y="2857500"/>
            <a:ext cx="10972800" cy="723900"/>
          </a:xfrm>
          <a:prstGeom prst="roundRect">
            <a:avLst>
              <a:gd name="adj" fmla="val 10526"/>
            </a:avLst>
          </a:prstGeom>
          <a:solidFill>
            <a:srgbClr val="F5F7F8"/>
          </a:solidFill>
          <a:ln>
            <a:noFill/>
          </a:ln>
        </p:spPr>
      </p:sp>
      <p:sp>
        <p:nvSpPr>
          <p:cNvPr id="16" name="Ellipse 16"/>
          <p:cNvSpPr/>
          <p:nvPr/>
        </p:nvSpPr>
        <p:spPr>
          <a:xfrm>
            <a:off x="838200" y="3048000"/>
            <a:ext cx="342900" cy="342900"/>
          </a:xfrm>
          <a:prstGeom prst="ellipse">
            <a:avLst/>
          </a:prstGeom>
          <a:solidFill>
            <a:srgbClr val="E6ECEE"/>
          </a:solidFill>
          <a:ln>
            <a:noFill/>
          </a:ln>
        </p:spPr>
      </p:sp>
      <p:sp>
        <p:nvSpPr>
          <p:cNvPr id="17" name="TextBox 17"/>
          <p:cNvSpPr txBox="1"/>
          <p:nvPr/>
        </p:nvSpPr>
        <p:spPr>
          <a:xfrm>
            <a:off x="929252" y="313229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18" name="TextBox 18"/>
          <p:cNvSpPr txBox="1"/>
          <p:nvPr/>
        </p:nvSpPr>
        <p:spPr>
          <a:xfrm>
            <a:off x="1345311" y="2989421"/>
            <a:ext cx="6347472"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CLAUDE.md も直前までの会話も、どちらも引き継がれる</a:t>
            </a:r>
          </a:p>
        </p:txBody>
      </p:sp>
      <p:sp>
        <p:nvSpPr>
          <p:cNvPr id="19" name="TextBox 19"/>
          <p:cNvSpPr txBox="1"/>
          <p:nvPr/>
        </p:nvSpPr>
        <p:spPr>
          <a:xfrm>
            <a:off x="1345311" y="3256121"/>
            <a:ext cx="5978509"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会話まで残るなら、/clear を送る意味がなくなります。</a:t>
            </a:r>
          </a:p>
        </p:txBody>
      </p:sp>
      <p:sp>
        <p:nvSpPr>
          <p:cNvPr id="20" name="Rectangle 20"/>
          <p:cNvSpPr/>
          <p:nvPr/>
        </p:nvSpPr>
        <p:spPr>
          <a:xfrm>
            <a:off x="609600" y="3695700"/>
            <a:ext cx="10972800" cy="723900"/>
          </a:xfrm>
          <a:prstGeom prst="roundRect">
            <a:avLst>
              <a:gd name="adj" fmla="val 10526"/>
            </a:avLst>
          </a:prstGeom>
          <a:solidFill>
            <a:srgbClr val="F5F7F8"/>
          </a:solidFill>
          <a:ln>
            <a:noFill/>
          </a:ln>
        </p:spPr>
      </p:sp>
      <p:sp>
        <p:nvSpPr>
          <p:cNvPr id="21" name="Ellipse 21"/>
          <p:cNvSpPr/>
          <p:nvPr/>
        </p:nvSpPr>
        <p:spPr>
          <a:xfrm>
            <a:off x="838200" y="3886200"/>
            <a:ext cx="342900" cy="342900"/>
          </a:xfrm>
          <a:prstGeom prst="ellipse">
            <a:avLst/>
          </a:prstGeom>
          <a:solidFill>
            <a:srgbClr val="E6ECEE"/>
          </a:solidFill>
          <a:ln>
            <a:noFill/>
          </a:ln>
        </p:spPr>
      </p:sp>
      <p:sp>
        <p:nvSpPr>
          <p:cNvPr id="22" name="TextBox 22"/>
          <p:cNvSpPr txBox="1"/>
          <p:nvPr/>
        </p:nvSpPr>
        <p:spPr>
          <a:xfrm>
            <a:off x="929252" y="397049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3" name="TextBox 23"/>
          <p:cNvSpPr txBox="1"/>
          <p:nvPr/>
        </p:nvSpPr>
        <p:spPr>
          <a:xfrm>
            <a:off x="1345311" y="3827621"/>
            <a:ext cx="6596313"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CLAUDE.md も直前までの会話も、どちらも引き継がれない</a:t>
            </a:r>
          </a:p>
        </p:txBody>
      </p:sp>
      <p:sp>
        <p:nvSpPr>
          <p:cNvPr id="24" name="TextBox 24"/>
          <p:cNvSpPr txBox="1"/>
          <p:nvPr/>
        </p:nvSpPr>
        <p:spPr>
          <a:xfrm>
            <a:off x="1345311" y="4094321"/>
            <a:ext cx="613143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設定ファイルは会話とは別に読まれるので、消えません。</a:t>
            </a:r>
          </a:p>
        </p:txBody>
      </p:sp>
      <p:sp>
        <p:nvSpPr>
          <p:cNvPr id="25" name="Rectangle 25"/>
          <p:cNvSpPr/>
          <p:nvPr/>
        </p:nvSpPr>
        <p:spPr>
          <a:xfrm>
            <a:off x="609600" y="4533900"/>
            <a:ext cx="10972800" cy="723900"/>
          </a:xfrm>
          <a:prstGeom prst="roundRect">
            <a:avLst>
              <a:gd name="adj" fmla="val 10526"/>
            </a:avLst>
          </a:prstGeom>
          <a:solidFill>
            <a:srgbClr val="F5F7F8"/>
          </a:solidFill>
          <a:ln>
            <a:noFill/>
          </a:ln>
        </p:spPr>
      </p:sp>
      <p:sp>
        <p:nvSpPr>
          <p:cNvPr id="26" name="Ellipse 26"/>
          <p:cNvSpPr/>
          <p:nvPr/>
        </p:nvSpPr>
        <p:spPr>
          <a:xfrm>
            <a:off x="838200" y="4724400"/>
            <a:ext cx="342900" cy="342900"/>
          </a:xfrm>
          <a:prstGeom prst="ellipse">
            <a:avLst/>
          </a:prstGeom>
          <a:solidFill>
            <a:srgbClr val="E6ECEE"/>
          </a:solidFill>
          <a:ln>
            <a:noFill/>
          </a:ln>
        </p:spPr>
      </p:sp>
      <p:sp>
        <p:nvSpPr>
          <p:cNvPr id="27" name="TextBox 27"/>
          <p:cNvSpPr txBox="1"/>
          <p:nvPr/>
        </p:nvSpPr>
        <p:spPr>
          <a:xfrm>
            <a:off x="929252" y="480869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8" name="TextBox 28"/>
          <p:cNvSpPr txBox="1"/>
          <p:nvPr/>
        </p:nvSpPr>
        <p:spPr>
          <a:xfrm>
            <a:off x="1345311" y="4665821"/>
            <a:ext cx="7093994"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直前までの会話は引き継がれ、CLAUDE.md だけ読み直されない</a:t>
            </a:r>
          </a:p>
        </p:txBody>
      </p:sp>
      <p:sp>
        <p:nvSpPr>
          <p:cNvPr id="29" name="TextBox 29"/>
          <p:cNvSpPr txBox="1"/>
          <p:nvPr/>
        </p:nvSpPr>
        <p:spPr>
          <a:xfrm>
            <a:off x="1345311" y="4932521"/>
            <a:ext cx="613143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消えるのは会話のほうです。役割が入れ替わっています。</a:t>
            </a:r>
          </a:p>
        </p:txBody>
      </p:sp>
      <p:sp>
        <p:nvSpPr>
          <p:cNvPr id="30" name="Rectangle 30"/>
          <p:cNvSpPr/>
          <p:nvPr/>
        </p:nvSpPr>
        <p:spPr>
          <a:xfrm>
            <a:off x="609600" y="5486400"/>
            <a:ext cx="10972800" cy="723900"/>
          </a:xfrm>
          <a:prstGeom prst="roundRect">
            <a:avLst>
              <a:gd name="adj" fmla="val 7895"/>
            </a:avLst>
          </a:prstGeom>
          <a:solidFill>
            <a:srgbClr val="EEF6F7"/>
          </a:solidFill>
          <a:ln>
            <a:noFill/>
          </a:ln>
        </p:spPr>
      </p:sp>
      <p:sp>
        <p:nvSpPr>
          <p:cNvPr id="31" name="Rectangle 31"/>
          <p:cNvSpPr/>
          <p:nvPr/>
        </p:nvSpPr>
        <p:spPr>
          <a:xfrm>
            <a:off x="609600" y="5486400"/>
            <a:ext cx="47625" cy="723900"/>
          </a:xfrm>
          <a:prstGeom prst="rect">
            <a:avLst/>
          </a:prstGeom>
          <a:solidFill>
            <a:srgbClr val="264DBF"/>
          </a:solidFill>
          <a:ln>
            <a:noFill/>
          </a:ln>
        </p:spPr>
      </p:sp>
      <p:sp>
        <p:nvSpPr>
          <p:cNvPr id="32" name="TextBox 32"/>
          <p:cNvSpPr txBox="1"/>
          <p:nvPr/>
        </p:nvSpPr>
        <p:spPr>
          <a:xfrm>
            <a:off x="868680" y="5629275"/>
            <a:ext cx="2095500"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実務でのポイント</a:t>
            </a:r>
          </a:p>
        </p:txBody>
      </p:sp>
      <p:sp>
        <p:nvSpPr>
          <p:cNvPr id="33" name="TextBox 33"/>
          <p:cNvSpPr txBox="1"/>
          <p:nvPr/>
        </p:nvSpPr>
        <p:spPr>
          <a:xfrm>
            <a:off x="869061" y="5923121"/>
            <a:ext cx="918991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話が長くなって的が外れたら切ります。プロジェクトの前提は書き直さずに済みます。</a:t>
            </a:r>
          </a:p>
        </p:txBody>
      </p:sp>
      <p:sp>
        <p:nvSpPr>
          <p:cNvPr id="34" name="TextBox 34"/>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33</a:t>
            </a:r>
          </a:p>
        </p:txBody>
      </p:sp>
    </p:spTree>
  </p:cSld>
  <p:clrMapOvr>
    <a:masterClrMapping/>
  </p:clrMapOvr>
  <p:transition xmlns:p14="http://schemas.microsoft.com/office/powerpoint/2010/main" p14:dur="400">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50895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PlanモードとAgentモード</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142524"/>
            <a:ext cx="6482403" cy="846010"/>
          </a:xfrm>
          <a:prstGeom prst="rect">
            <a:avLst/>
          </a:prstGeom>
          <a:noFill/>
          <a:ln>
            <a:noFill/>
          </a:ln>
        </p:spPr>
        <p:txBody>
          <a:bodyPr wrap="square" lIns="0" tIns="0" rIns="0" bIns="0" anchor="t" anchorCtr="0"/>
          <a:lstStyle/>
          <a:p>
            <a:pPr algn="l">
              <a:lnSpc>
                <a:spcPts val="2850"/>
              </a:lnSpc>
            </a:pPr>
            <a:r>
              <a:rPr lang="zh-CN" sz="2480" b="1" dirty="0">
                <a:solidFill>
                  <a:srgbClr val="000000"/>
                </a:solidFill>
                <a:latin typeface="Zen Kaku Gothic New"/>
                <a:ea typeface="Zen Kaku Gothic New"/>
                <a:cs typeface="Zen Kaku Gothic New"/>
              </a:rPr>
              <a:t>Plan は調べて計画を返し、</a:t>
            </a:r>
          </a:p>
          <a:p>
            <a:pPr algn="l">
              <a:lnSpc>
                <a:spcPts val="2850"/>
              </a:lnSpc>
            </a:pPr>
            <a:r>
              <a:rPr lang="zh-CN" sz="2480" b="1" dirty="0">
                <a:solidFill>
                  <a:srgbClr val="000000"/>
                </a:solidFill>
                <a:latin typeface="Zen Kaku Gothic New"/>
                <a:ea typeface="Zen Kaku Gothic New"/>
                <a:cs typeface="Zen Kaku Gothic New"/>
              </a:rPr>
              <a:t>Agent は</a:t>
            </a:r>
            <a:r>
              <a:rPr lang="zh-CN" sz="2480" b="1" dirty="0">
                <a:solidFill>
                  <a:srgbClr val="264DBF"/>
                </a:solidFill>
                <a:latin typeface="Zen Kaku Gothic New"/>
                <a:ea typeface="Zen Kaku Gothic New"/>
                <a:cs typeface="Zen Kaku Gothic New"/>
              </a:rPr>
              <a:t>その場で書き換え</a:t>
            </a:r>
            <a:r>
              <a:rPr lang="zh-CN" sz="2480" b="1" dirty="0">
                <a:solidFill>
                  <a:srgbClr val="000000"/>
                </a:solidFill>
                <a:latin typeface="Zen Kaku Gothic New"/>
                <a:ea typeface="Zen Kaku Gothic New"/>
                <a:cs typeface="Zen Kaku Gothic New"/>
              </a:rPr>
              <a:t>ます。</a:t>
            </a:r>
          </a:p>
        </p:txBody>
      </p:sp>
      <p:sp>
        <p:nvSpPr>
          <p:cNvPr id="7" name="Rectangle 7"/>
          <p:cNvSpPr/>
          <p:nvPr/>
        </p:nvSpPr>
        <p:spPr>
          <a:xfrm>
            <a:off x="666750" y="2114550"/>
            <a:ext cx="6477000" cy="3648075"/>
          </a:xfrm>
          <a:prstGeom prst="roundRect">
            <a:avLst>
              <a:gd name="adj" fmla="val 2089"/>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2059781"/>
            <a:ext cx="6477000" cy="3643312"/>
          </a:xfrm>
          <a:prstGeom prst="rect">
            <a:avLst/>
          </a:prstGeom>
        </p:spPr>
      </p:pic>
      <p:sp>
        <p:nvSpPr>
          <p:cNvPr id="9" name="Rectangle 9"/>
          <p:cNvSpPr/>
          <p:nvPr/>
        </p:nvSpPr>
        <p:spPr>
          <a:xfrm>
            <a:off x="609600" y="2057400"/>
            <a:ext cx="6477000" cy="3648075"/>
          </a:xfrm>
          <a:prstGeom prst="roundRect">
            <a:avLst>
              <a:gd name="adj" fmla="val 2089"/>
            </a:avLst>
          </a:prstGeom>
          <a:noFill/>
          <a:ln w="14288">
            <a:solidFill>
              <a:srgbClr val="E3E7EA"/>
            </a:solidFill>
          </a:ln>
        </p:spPr>
      </p:sp>
      <p:sp>
        <p:nvSpPr>
          <p:cNvPr id="10" name="TextBox 10"/>
          <p:cNvSpPr txBox="1"/>
          <p:nvPr/>
        </p:nvSpPr>
        <p:spPr>
          <a:xfrm>
            <a:off x="732515" y="5808821"/>
            <a:ext cx="623117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Claude Code 公式ドキュメント Plan before editing</a:t>
            </a:r>
          </a:p>
        </p:txBody>
      </p:sp>
      <p:sp>
        <p:nvSpPr>
          <p:cNvPr id="11" name="Rectangle 11"/>
          <p:cNvSpPr/>
          <p:nvPr/>
        </p:nvSpPr>
        <p:spPr>
          <a:xfrm>
            <a:off x="7391400" y="2057400"/>
            <a:ext cx="4191000" cy="1714500"/>
          </a:xfrm>
          <a:prstGeom prst="roundRect">
            <a:avLst>
              <a:gd name="adj" fmla="val 5556"/>
            </a:avLst>
          </a:prstGeom>
          <a:solidFill>
            <a:srgbClr val="F3F3F3"/>
          </a:solidFill>
          <a:ln>
            <a:noFill/>
          </a:ln>
        </p:spPr>
      </p:sp>
      <p:sp>
        <p:nvSpPr>
          <p:cNvPr id="12" name="Rectangle 12"/>
          <p:cNvSpPr/>
          <p:nvPr/>
        </p:nvSpPr>
        <p:spPr>
          <a:xfrm>
            <a:off x="7391400" y="2057400"/>
            <a:ext cx="4191000" cy="457200"/>
          </a:xfrm>
          <a:prstGeom prst="roundRect">
            <a:avLst>
              <a:gd name="adj" fmla="val 20833"/>
            </a:avLst>
          </a:prstGeom>
          <a:solidFill>
            <a:srgbClr val="999999"/>
          </a:solidFill>
          <a:ln>
            <a:noFill/>
          </a:ln>
        </p:spPr>
      </p:sp>
      <p:sp>
        <p:nvSpPr>
          <p:cNvPr id="13" name="TextBox 13"/>
          <p:cNvSpPr txBox="1"/>
          <p:nvPr/>
        </p:nvSpPr>
        <p:spPr>
          <a:xfrm>
            <a:off x="7611999" y="2201704"/>
            <a:ext cx="1393512"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Planモード</a:t>
            </a:r>
          </a:p>
        </p:txBody>
      </p:sp>
      <p:sp>
        <p:nvSpPr>
          <p:cNvPr id="14" name="TextBox 14"/>
          <p:cNvSpPr txBox="1"/>
          <p:nvPr/>
        </p:nvSpPr>
        <p:spPr>
          <a:xfrm>
            <a:off x="7612761" y="270367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調べて、計画だけを返す</a:t>
            </a:r>
          </a:p>
        </p:txBody>
      </p:sp>
      <p:sp>
        <p:nvSpPr>
          <p:cNvPr id="15" name="TextBox 15"/>
          <p:cNvSpPr txBox="1"/>
          <p:nvPr/>
        </p:nvSpPr>
        <p:spPr>
          <a:xfrm>
            <a:off x="7612761" y="300847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ファイルは書き換えない</a:t>
            </a:r>
          </a:p>
        </p:txBody>
      </p:sp>
      <p:sp>
        <p:nvSpPr>
          <p:cNvPr id="16" name="TextBox 16"/>
          <p:cNvSpPr txBox="1"/>
          <p:nvPr/>
        </p:nvSpPr>
        <p:spPr>
          <a:xfrm>
            <a:off x="7612761" y="331327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初見のコードを読むとき</a:t>
            </a:r>
          </a:p>
        </p:txBody>
      </p:sp>
      <p:sp>
        <p:nvSpPr>
          <p:cNvPr id="17" name="Rectangle 17"/>
          <p:cNvSpPr/>
          <p:nvPr/>
        </p:nvSpPr>
        <p:spPr>
          <a:xfrm>
            <a:off x="7391400" y="3924300"/>
            <a:ext cx="4191000" cy="1714500"/>
          </a:xfrm>
          <a:prstGeom prst="roundRect">
            <a:avLst>
              <a:gd name="adj" fmla="val 5556"/>
            </a:avLst>
          </a:prstGeom>
          <a:solidFill>
            <a:srgbClr val="EEF6F7"/>
          </a:solidFill>
          <a:ln>
            <a:noFill/>
          </a:ln>
        </p:spPr>
      </p:sp>
      <p:sp>
        <p:nvSpPr>
          <p:cNvPr id="18" name="Rectangle 18"/>
          <p:cNvSpPr/>
          <p:nvPr/>
        </p:nvSpPr>
        <p:spPr>
          <a:xfrm>
            <a:off x="7391400" y="3924300"/>
            <a:ext cx="4191000" cy="457200"/>
          </a:xfrm>
          <a:prstGeom prst="roundRect">
            <a:avLst>
              <a:gd name="adj" fmla="val 20833"/>
            </a:avLst>
          </a:prstGeom>
          <a:solidFill>
            <a:srgbClr val="47BCC6"/>
          </a:solidFill>
          <a:ln>
            <a:noFill/>
          </a:ln>
        </p:spPr>
      </p:sp>
      <p:sp>
        <p:nvSpPr>
          <p:cNvPr id="19" name="TextBox 19"/>
          <p:cNvSpPr txBox="1"/>
          <p:nvPr/>
        </p:nvSpPr>
        <p:spPr>
          <a:xfrm>
            <a:off x="7611999" y="4068604"/>
            <a:ext cx="1610101"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Agentモード</a:t>
            </a:r>
          </a:p>
        </p:txBody>
      </p:sp>
      <p:sp>
        <p:nvSpPr>
          <p:cNvPr id="20" name="TextBox 20"/>
          <p:cNvSpPr txBox="1"/>
          <p:nvPr/>
        </p:nvSpPr>
        <p:spPr>
          <a:xfrm>
            <a:off x="7612761" y="4570571"/>
            <a:ext cx="260242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その場でファイルを書く</a:t>
            </a:r>
          </a:p>
        </p:txBody>
      </p:sp>
      <p:sp>
        <p:nvSpPr>
          <p:cNvPr id="21" name="TextBox 21"/>
          <p:cNvSpPr txBox="1"/>
          <p:nvPr/>
        </p:nvSpPr>
        <p:spPr>
          <a:xfrm>
            <a:off x="7612761" y="4875371"/>
            <a:ext cx="283768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差分を出して反映まで進む</a:t>
            </a:r>
          </a:p>
        </p:txBody>
      </p:sp>
      <p:sp>
        <p:nvSpPr>
          <p:cNvPr id="22" name="TextBox 22"/>
          <p:cNvSpPr txBox="1"/>
          <p:nvPr/>
        </p:nvSpPr>
        <p:spPr>
          <a:xfrm>
            <a:off x="7612761" y="5180171"/>
            <a:ext cx="307295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直す場所が決まっているとき</a:t>
            </a:r>
          </a:p>
        </p:txBody>
      </p:sp>
      <p:sp>
        <p:nvSpPr>
          <p:cNvPr id="23" name="TextBox 23"/>
          <p:cNvSpPr txBox="1"/>
          <p:nvPr/>
        </p:nvSpPr>
        <p:spPr>
          <a:xfrm>
            <a:off x="7383780" y="5857875"/>
            <a:ext cx="2665571"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切り替えは Shift+Tab</a:t>
            </a:r>
          </a:p>
        </p:txBody>
      </p:sp>
      <p:sp>
        <p:nvSpPr>
          <p:cNvPr id="24" name="TextBox 24"/>
          <p:cNvSpPr txBox="1"/>
          <p:nvPr/>
        </p:nvSpPr>
        <p:spPr>
          <a:xfrm>
            <a:off x="602361" y="6227921"/>
            <a:ext cx="788709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迷ったら Plan から入って、方針が固まってから Agent に切り替えます。</a:t>
            </a:r>
          </a:p>
        </p:txBody>
      </p:sp>
      <p:sp>
        <p:nvSpPr>
          <p:cNvPr id="25" name="TextBox 25"/>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6" name="TextBox 26"/>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34</a:t>
            </a:r>
          </a:p>
        </p:txBody>
      </p:sp>
    </p:spTree>
  </p:cSld>
  <p:clrMapOvr>
    <a:masterClrMapping/>
  </p:clrMapOvr>
  <p:transition xmlns:p14="http://schemas.microsoft.com/office/powerpoint/2010/main" p14:dur="400">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41552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初見のコードの扱い</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142524"/>
            <a:ext cx="6890004" cy="846010"/>
          </a:xfrm>
          <a:prstGeom prst="rect">
            <a:avLst/>
          </a:prstGeom>
          <a:noFill/>
          <a:ln>
            <a:noFill/>
          </a:ln>
        </p:spPr>
        <p:txBody>
          <a:bodyPr wrap="square" lIns="0" tIns="0" rIns="0" bIns="0" anchor="t" anchorCtr="0"/>
          <a:lstStyle/>
          <a:p>
            <a:pPr algn="l">
              <a:lnSpc>
                <a:spcPts val="2850"/>
              </a:lnSpc>
            </a:pPr>
            <a:r>
              <a:rPr lang="zh-CN" sz="2480" b="1" dirty="0">
                <a:solidFill>
                  <a:srgbClr val="000000"/>
                </a:solidFill>
                <a:latin typeface="Zen Kaku Gothic New"/>
                <a:ea typeface="Zen Kaku Gothic New"/>
                <a:cs typeface="Zen Kaku Gothic New"/>
              </a:rPr>
              <a:t>初見のコードと</a:t>
            </a:r>
            <a:r>
              <a:rPr lang="zh-CN" sz="2480" b="1" dirty="0">
                <a:solidFill>
                  <a:srgbClr val="264DBF"/>
                </a:solidFill>
                <a:latin typeface="Zen Kaku Gothic New"/>
                <a:ea typeface="Zen Kaku Gothic New"/>
                <a:cs typeface="Zen Kaku Gothic New"/>
              </a:rPr>
              <a:t>広い範囲の変更</a:t>
            </a:r>
            <a:r>
              <a:rPr lang="zh-CN" sz="2480" b="1" dirty="0">
                <a:solidFill>
                  <a:srgbClr val="000000"/>
                </a:solidFill>
                <a:latin typeface="Zen Kaku Gothic New"/>
                <a:ea typeface="Zen Kaku Gothic New"/>
                <a:cs typeface="Zen Kaku Gothic New"/>
              </a:rPr>
              <a:t>は、</a:t>
            </a:r>
          </a:p>
          <a:p>
            <a:pPr algn="l">
              <a:lnSpc>
                <a:spcPts val="2850"/>
              </a:lnSpc>
            </a:pPr>
            <a:r>
              <a:rPr lang="zh-CN" sz="2480" b="1" dirty="0">
                <a:solidFill>
                  <a:srgbClr val="000000"/>
                </a:solidFill>
                <a:latin typeface="Zen Kaku Gothic New"/>
                <a:ea typeface="Zen Kaku Gothic New"/>
                <a:cs typeface="Zen Kaku Gothic New"/>
              </a:rPr>
              <a:t>まず計画から入ります。</a:t>
            </a:r>
          </a:p>
        </p:txBody>
      </p:sp>
      <p:sp>
        <p:nvSpPr>
          <p:cNvPr id="7" name="Rectangle 7"/>
          <p:cNvSpPr/>
          <p:nvPr/>
        </p:nvSpPr>
        <p:spPr>
          <a:xfrm>
            <a:off x="609600" y="2209800"/>
            <a:ext cx="95250" cy="1257300"/>
          </a:xfrm>
          <a:prstGeom prst="rect">
            <a:avLst/>
          </a:prstGeom>
          <a:solidFill>
            <a:srgbClr val="47BCC6"/>
          </a:solidFill>
          <a:ln>
            <a:noFill/>
          </a:ln>
        </p:spPr>
      </p:sp>
      <p:sp>
        <p:nvSpPr>
          <p:cNvPr id="8" name="TextBox 8"/>
          <p:cNvSpPr txBox="1"/>
          <p:nvPr/>
        </p:nvSpPr>
        <p:spPr>
          <a:xfrm>
            <a:off x="977646" y="2448878"/>
            <a:ext cx="8226033" cy="936879"/>
          </a:xfrm>
          <a:prstGeom prst="rect">
            <a:avLst/>
          </a:prstGeom>
          <a:noFill/>
          <a:ln>
            <a:noFill/>
          </a:ln>
        </p:spPr>
        <p:txBody>
          <a:bodyPr wrap="square" lIns="0" tIns="0" rIns="0" bIns="0" anchor="t" anchorCtr="0"/>
          <a:lstStyle/>
          <a:p>
            <a:pPr algn="l">
              <a:lnSpc>
                <a:spcPts val="3450"/>
              </a:lnSpc>
            </a:pPr>
            <a:r>
              <a:rPr lang="zh-CN" sz="2550" b="1" dirty="0">
                <a:solidFill>
                  <a:srgbClr val="000000"/>
                </a:solidFill>
                <a:latin typeface="Zen Kaku Gothic New"/>
                <a:ea typeface="Zen Kaku Gothic New"/>
                <a:cs typeface="Zen Kaku Gothic New"/>
              </a:rPr>
              <a:t>この2つに当てはまったら、書かせる前に</a:t>
            </a:r>
          </a:p>
          <a:p>
            <a:pPr algn="l">
              <a:lnSpc>
                <a:spcPts val="3450"/>
              </a:lnSpc>
            </a:pPr>
            <a:r>
              <a:rPr lang="zh-CN" sz="2550" b="1" dirty="0">
                <a:solidFill>
                  <a:srgbClr val="000000"/>
                </a:solidFill>
                <a:latin typeface="Zen Kaku Gothic New"/>
                <a:ea typeface="Zen Kaku Gothic New"/>
                <a:cs typeface="Zen Kaku Gothic New"/>
              </a:rPr>
              <a:t>Plan モードで計画を出させます。</a:t>
            </a:r>
          </a:p>
        </p:txBody>
      </p:sp>
      <p:sp>
        <p:nvSpPr>
          <p:cNvPr id="9" name="Rectangle 9"/>
          <p:cNvSpPr/>
          <p:nvPr/>
        </p:nvSpPr>
        <p:spPr>
          <a:xfrm>
            <a:off x="609600" y="3848100"/>
            <a:ext cx="10972800" cy="838200"/>
          </a:xfrm>
          <a:prstGeom prst="roundRect">
            <a:avLst>
              <a:gd name="adj" fmla="val 11364"/>
            </a:avLst>
          </a:prstGeom>
          <a:solidFill>
            <a:srgbClr val="F7F9FA"/>
          </a:solidFill>
          <a:ln>
            <a:noFill/>
          </a:ln>
        </p:spPr>
      </p:sp>
      <p:sp>
        <p:nvSpPr>
          <p:cNvPr id="10" name="Ellipse 10"/>
          <p:cNvSpPr/>
          <p:nvPr/>
        </p:nvSpPr>
        <p:spPr>
          <a:xfrm>
            <a:off x="857250" y="4057650"/>
            <a:ext cx="419100" cy="419100"/>
          </a:xfrm>
          <a:prstGeom prst="ellipse">
            <a:avLst/>
          </a:prstGeom>
          <a:solidFill>
            <a:srgbClr val="47BCC6"/>
          </a:solidFill>
          <a:ln>
            <a:noFill/>
          </a:ln>
        </p:spPr>
      </p:sp>
      <p:sp>
        <p:nvSpPr>
          <p:cNvPr id="11" name="TextBox 11"/>
          <p:cNvSpPr txBox="1"/>
          <p:nvPr/>
        </p:nvSpPr>
        <p:spPr>
          <a:xfrm>
            <a:off x="979758" y="4165282"/>
            <a:ext cx="174084"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1</a:t>
            </a:r>
          </a:p>
        </p:txBody>
      </p:sp>
      <p:sp>
        <p:nvSpPr>
          <p:cNvPr id="12" name="TextBox 12"/>
          <p:cNvSpPr txBox="1"/>
          <p:nvPr/>
        </p:nvSpPr>
        <p:spPr>
          <a:xfrm>
            <a:off x="1458849" y="4020979"/>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初めて触るコード</a:t>
            </a:r>
          </a:p>
        </p:txBody>
      </p:sp>
      <p:sp>
        <p:nvSpPr>
          <p:cNvPr id="13" name="TextBox 13"/>
          <p:cNvSpPr txBox="1"/>
          <p:nvPr/>
        </p:nvSpPr>
        <p:spPr>
          <a:xfrm>
            <a:off x="1459611" y="4341971"/>
            <a:ext cx="895464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どこに何があるか分からないまま直させると、関係のない場所まで書き換わります。</a:t>
            </a:r>
          </a:p>
        </p:txBody>
      </p:sp>
      <p:sp>
        <p:nvSpPr>
          <p:cNvPr id="14" name="Rectangle 14"/>
          <p:cNvSpPr/>
          <p:nvPr/>
        </p:nvSpPr>
        <p:spPr>
          <a:xfrm>
            <a:off x="609600" y="4819650"/>
            <a:ext cx="10972800" cy="838200"/>
          </a:xfrm>
          <a:prstGeom prst="roundRect">
            <a:avLst>
              <a:gd name="adj" fmla="val 11364"/>
            </a:avLst>
          </a:prstGeom>
          <a:solidFill>
            <a:srgbClr val="F7F9FA"/>
          </a:solidFill>
          <a:ln>
            <a:noFill/>
          </a:ln>
        </p:spPr>
      </p:sp>
      <p:sp>
        <p:nvSpPr>
          <p:cNvPr id="15" name="Ellipse 15"/>
          <p:cNvSpPr/>
          <p:nvPr/>
        </p:nvSpPr>
        <p:spPr>
          <a:xfrm>
            <a:off x="857250" y="5029200"/>
            <a:ext cx="419100" cy="419100"/>
          </a:xfrm>
          <a:prstGeom prst="ellipse">
            <a:avLst/>
          </a:prstGeom>
          <a:solidFill>
            <a:srgbClr val="47BCC6"/>
          </a:solidFill>
          <a:ln>
            <a:noFill/>
          </a:ln>
        </p:spPr>
      </p:sp>
      <p:sp>
        <p:nvSpPr>
          <p:cNvPr id="16" name="TextBox 16"/>
          <p:cNvSpPr txBox="1"/>
          <p:nvPr/>
        </p:nvSpPr>
        <p:spPr>
          <a:xfrm>
            <a:off x="979758" y="5136832"/>
            <a:ext cx="174084"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2</a:t>
            </a:r>
          </a:p>
        </p:txBody>
      </p:sp>
      <p:sp>
        <p:nvSpPr>
          <p:cNvPr id="17" name="TextBox 17"/>
          <p:cNvSpPr txBox="1"/>
          <p:nvPr/>
        </p:nvSpPr>
        <p:spPr>
          <a:xfrm>
            <a:off x="1458849" y="4992529"/>
            <a:ext cx="383848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複数のファイルにまたがる変更</a:t>
            </a:r>
          </a:p>
        </p:txBody>
      </p:sp>
      <p:sp>
        <p:nvSpPr>
          <p:cNvPr id="18" name="TextBox 18"/>
          <p:cNvSpPr txBox="1"/>
          <p:nvPr/>
        </p:nvSpPr>
        <p:spPr>
          <a:xfrm>
            <a:off x="1459611" y="5313521"/>
            <a:ext cx="848410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先に対象ファイルとメソッド名を並べさせると、抜けと余計な変更が減ります。</a:t>
            </a:r>
          </a:p>
        </p:txBody>
      </p:sp>
      <p:sp>
        <p:nvSpPr>
          <p:cNvPr id="19" name="TextBox 19"/>
          <p:cNvSpPr txBox="1"/>
          <p:nvPr/>
        </p:nvSpPr>
        <p:spPr>
          <a:xfrm>
            <a:off x="602361" y="6037421"/>
            <a:ext cx="6731365"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1行の小さな直しは、計画を挟まずそのまま頼んで構いません。</a:t>
            </a:r>
          </a:p>
        </p:txBody>
      </p:sp>
      <p:sp>
        <p:nvSpPr>
          <p:cNvPr id="20" name="TextBox 2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1" name="TextBox 2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35</a:t>
            </a:r>
          </a:p>
        </p:txBody>
      </p:sp>
    </p:spTree>
  </p:cSld>
  <p:clrMapOvr>
    <a:masterClrMapping/>
  </p:clrMapOvr>
  <p:transition xmlns:p14="http://schemas.microsoft.com/office/powerpoint/2010/main" p14:dur="400">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8173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演習Aの進め方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70030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最初は設定ファイルが</a:t>
            </a:r>
            <a:r>
              <a:rPr lang="zh-CN" sz="2480" b="1" dirty="0">
                <a:solidFill>
                  <a:srgbClr val="264DBF"/>
                </a:solidFill>
                <a:latin typeface="Zen Kaku Gothic New"/>
                <a:ea typeface="Zen Kaku Gothic New"/>
                <a:cs typeface="Zen Kaku Gothic New"/>
              </a:rPr>
              <a:t>1つも無い状態</a:t>
            </a:r>
            <a:r>
              <a:rPr lang="zh-CN" sz="2480" b="1" dirty="0">
                <a:solidFill>
                  <a:srgbClr val="000000"/>
                </a:solidFill>
                <a:latin typeface="Zen Kaku Gothic New"/>
                <a:ea typeface="Zen Kaku Gothic New"/>
                <a:cs typeface="Zen Kaku Gothic New"/>
              </a:rPr>
              <a:t>で作ります。</a:t>
            </a:r>
          </a:p>
        </p:txBody>
      </p:sp>
      <p:sp>
        <p:nvSpPr>
          <p:cNvPr id="7" name="TextBox 7"/>
          <p:cNvSpPr txBox="1"/>
          <p:nvPr/>
        </p:nvSpPr>
        <p:spPr>
          <a:xfrm>
            <a:off x="597027" y="1694974"/>
            <a:ext cx="603189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設定は演習の途中で配ります。</a:t>
            </a:r>
          </a:p>
        </p:txBody>
      </p:sp>
      <p:sp>
        <p:nvSpPr>
          <p:cNvPr id="8" name="Rectangle 8"/>
          <p:cNvSpPr/>
          <p:nvPr/>
        </p:nvSpPr>
        <p:spPr>
          <a:xfrm>
            <a:off x="609600" y="2571750"/>
            <a:ext cx="57150" cy="247650"/>
          </a:xfrm>
          <a:prstGeom prst="rect">
            <a:avLst/>
          </a:prstGeom>
          <a:solidFill>
            <a:srgbClr val="47BCC6"/>
          </a:solidFill>
          <a:ln>
            <a:noFill/>
          </a:ln>
        </p:spPr>
      </p:sp>
      <p:sp>
        <p:nvSpPr>
          <p:cNvPr id="9" name="TextBox 9"/>
          <p:cNvSpPr txBox="1"/>
          <p:nvPr/>
        </p:nvSpPr>
        <p:spPr>
          <a:xfrm>
            <a:off x="790956" y="2577465"/>
            <a:ext cx="1391260" cy="352044"/>
          </a:xfrm>
          <a:prstGeom prst="rect">
            <a:avLst/>
          </a:prstGeom>
          <a:noFill/>
          <a:ln>
            <a:noFill/>
          </a:ln>
        </p:spPr>
        <p:txBody>
          <a:bodyPr wrap="none" lIns="0" tIns="0" rIns="0" bIns="0" anchor="t" anchorCtr="0">
            <a:spAutoFit/>
          </a:bodyPr>
          <a:lstStyle/>
          <a:p>
            <a:pPr algn="l"/>
            <a:r>
              <a:rPr lang="en-US" sz="1800" b="1" dirty="0">
                <a:solidFill>
                  <a:srgbClr val="000000"/>
                </a:solidFill>
                <a:latin typeface="Source Code Pro"/>
                <a:ea typeface="Source Code Pro"/>
                <a:cs typeface="Source Code Pro"/>
              </a:rPr>
              <a:t>handson/</a:t>
            </a:r>
          </a:p>
        </p:txBody>
      </p:sp>
      <p:sp>
        <p:nvSpPr>
          <p:cNvPr id="10" name="Line 10"/>
          <p:cNvSpPr/>
          <p:nvPr/>
        </p:nvSpPr>
        <p:spPr>
          <a:xfrm>
            <a:off x="895350" y="2914650"/>
            <a:ext cx="9525" cy="1552575"/>
          </a:xfrm>
          <a:custGeom>
            <a:avLst/>
            <a:gdLst/>
            <a:ahLst/>
            <a:cxnLst/>
            <a:rect l="l" t="t" r="r" b="b"/>
            <a:pathLst>
              <a:path w="9525" h="1552575">
                <a:moveTo>
                  <a:pt x="0" y="0"/>
                </a:moveTo>
                <a:lnTo>
                  <a:pt x="0" y="1552575"/>
                </a:lnTo>
              </a:path>
            </a:pathLst>
          </a:custGeom>
          <a:noFill/>
          <a:ln w="19050">
            <a:solidFill>
              <a:srgbClr val="A3DDE3"/>
            </a:solidFill>
          </a:ln>
        </p:spPr>
      </p:sp>
      <p:sp>
        <p:nvSpPr>
          <p:cNvPr id="11" name="Line 11"/>
          <p:cNvSpPr/>
          <p:nvPr/>
        </p:nvSpPr>
        <p:spPr>
          <a:xfrm>
            <a:off x="895350" y="3209925"/>
            <a:ext cx="228600" cy="9525"/>
          </a:xfrm>
          <a:custGeom>
            <a:avLst/>
            <a:gdLst/>
            <a:ahLst/>
            <a:cxnLst/>
            <a:rect l="l" t="t" r="r" b="b"/>
            <a:pathLst>
              <a:path w="228600" h="9525">
                <a:moveTo>
                  <a:pt x="0" y="0"/>
                </a:moveTo>
                <a:lnTo>
                  <a:pt x="228600" y="0"/>
                </a:lnTo>
              </a:path>
            </a:pathLst>
          </a:custGeom>
          <a:noFill/>
          <a:ln w="19050">
            <a:solidFill>
              <a:srgbClr val="A3DDE3"/>
            </a:solidFill>
          </a:ln>
        </p:spPr>
      </p:sp>
      <p:sp>
        <p:nvSpPr>
          <p:cNvPr id="12" name="TextBox 12"/>
          <p:cNvSpPr txBox="1"/>
          <p:nvPr/>
        </p:nvSpPr>
        <p:spPr>
          <a:xfrm>
            <a:off x="1230249" y="3106579"/>
            <a:ext cx="964120" cy="308039"/>
          </a:xfrm>
          <a:prstGeom prst="rect">
            <a:avLst/>
          </a:prstGeom>
          <a:noFill/>
          <a:ln>
            <a:noFill/>
          </a:ln>
        </p:spPr>
        <p:txBody>
          <a:bodyPr wrap="none" lIns="0" tIns="0" rIns="0" bIns="0" anchor="t" anchorCtr="0">
            <a:spAutoFit/>
          </a:bodyPr>
          <a:lstStyle/>
          <a:p>
            <a:pPr algn="l"/>
            <a:r>
              <a:rPr lang="en-US" sz="1580" dirty="0">
                <a:solidFill>
                  <a:srgbClr val="000000"/>
                </a:solidFill>
                <a:latin typeface="Source Code Pro"/>
                <a:ea typeface="Source Code Pro"/>
                <a:cs typeface="Source Code Pro"/>
              </a:rPr>
              <a:t>kadaiA/</a:t>
            </a:r>
          </a:p>
        </p:txBody>
      </p:sp>
      <p:sp>
        <p:nvSpPr>
          <p:cNvPr id="13" name="TextBox 13"/>
          <p:cNvSpPr txBox="1"/>
          <p:nvPr/>
        </p:nvSpPr>
        <p:spPr>
          <a:xfrm>
            <a:off x="2850261" y="3122771"/>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作るアプリの置き場</a:t>
            </a:r>
          </a:p>
        </p:txBody>
      </p:sp>
      <p:sp>
        <p:nvSpPr>
          <p:cNvPr id="14" name="Line 14"/>
          <p:cNvSpPr/>
          <p:nvPr/>
        </p:nvSpPr>
        <p:spPr>
          <a:xfrm>
            <a:off x="895350" y="3629025"/>
            <a:ext cx="228600" cy="9525"/>
          </a:xfrm>
          <a:custGeom>
            <a:avLst/>
            <a:gdLst/>
            <a:ahLst/>
            <a:cxnLst/>
            <a:rect l="l" t="t" r="r" b="b"/>
            <a:pathLst>
              <a:path w="228600" h="9525">
                <a:moveTo>
                  <a:pt x="0" y="0"/>
                </a:moveTo>
                <a:lnTo>
                  <a:pt x="228600" y="0"/>
                </a:lnTo>
              </a:path>
            </a:pathLst>
          </a:custGeom>
          <a:noFill/>
          <a:ln w="19050">
            <a:solidFill>
              <a:srgbClr val="A3DDE3"/>
            </a:solidFill>
          </a:ln>
        </p:spPr>
      </p:sp>
      <p:sp>
        <p:nvSpPr>
          <p:cNvPr id="15" name="TextBox 15"/>
          <p:cNvSpPr txBox="1"/>
          <p:nvPr/>
        </p:nvSpPr>
        <p:spPr>
          <a:xfrm>
            <a:off x="1230249" y="3525679"/>
            <a:ext cx="731091" cy="308039"/>
          </a:xfrm>
          <a:prstGeom prst="rect">
            <a:avLst/>
          </a:prstGeom>
          <a:noFill/>
          <a:ln>
            <a:noFill/>
          </a:ln>
        </p:spPr>
        <p:txBody>
          <a:bodyPr wrap="none" lIns="0" tIns="0" rIns="0" bIns="0" anchor="t" anchorCtr="0">
            <a:spAutoFit/>
          </a:bodyPr>
          <a:lstStyle/>
          <a:p>
            <a:pPr algn="l"/>
            <a:r>
              <a:rPr lang="en-US" sz="1580" dirty="0">
                <a:solidFill>
                  <a:srgbClr val="000000"/>
                </a:solidFill>
                <a:latin typeface="Source Code Pro"/>
                <a:ea typeface="Source Code Pro"/>
                <a:cs typeface="Source Code Pro"/>
              </a:rPr>
              <a:t>docs/</a:t>
            </a:r>
          </a:p>
        </p:txBody>
      </p:sp>
      <p:sp>
        <p:nvSpPr>
          <p:cNvPr id="16" name="TextBox 16"/>
          <p:cNvSpPr txBox="1"/>
          <p:nvPr/>
        </p:nvSpPr>
        <p:spPr>
          <a:xfrm>
            <a:off x="2850261" y="3541871"/>
            <a:ext cx="108494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3つの規約</a:t>
            </a:r>
          </a:p>
        </p:txBody>
      </p:sp>
      <p:sp>
        <p:nvSpPr>
          <p:cNvPr id="17" name="Line 17"/>
          <p:cNvSpPr/>
          <p:nvPr/>
        </p:nvSpPr>
        <p:spPr>
          <a:xfrm>
            <a:off x="895350" y="4048125"/>
            <a:ext cx="228600" cy="9525"/>
          </a:xfrm>
          <a:custGeom>
            <a:avLst/>
            <a:gdLst/>
            <a:ahLst/>
            <a:cxnLst/>
            <a:rect l="l" t="t" r="r" b="b"/>
            <a:pathLst>
              <a:path w="228600" h="9525">
                <a:moveTo>
                  <a:pt x="0" y="0"/>
                </a:moveTo>
                <a:lnTo>
                  <a:pt x="228600" y="0"/>
                </a:lnTo>
              </a:path>
            </a:pathLst>
          </a:custGeom>
          <a:noFill/>
          <a:ln w="19050">
            <a:solidFill>
              <a:srgbClr val="A3DDE3"/>
            </a:solidFill>
          </a:ln>
        </p:spPr>
      </p:sp>
      <p:sp>
        <p:nvSpPr>
          <p:cNvPr id="18" name="TextBox 18"/>
          <p:cNvSpPr txBox="1"/>
          <p:nvPr/>
        </p:nvSpPr>
        <p:spPr>
          <a:xfrm>
            <a:off x="1230249" y="3944779"/>
            <a:ext cx="809101" cy="308039"/>
          </a:xfrm>
          <a:prstGeom prst="rect">
            <a:avLst/>
          </a:prstGeom>
          <a:noFill/>
          <a:ln>
            <a:noFill/>
          </a:ln>
        </p:spPr>
        <p:txBody>
          <a:bodyPr wrap="none" lIns="0" tIns="0" rIns="0" bIns="0" anchor="t" anchorCtr="0">
            <a:spAutoFit/>
          </a:bodyPr>
          <a:lstStyle/>
          <a:p>
            <a:pPr algn="l"/>
            <a:r>
              <a:rPr lang="en-US" sz="1580" dirty="0">
                <a:solidFill>
                  <a:srgbClr val="000000"/>
                </a:solidFill>
                <a:latin typeface="Source Code Pro"/>
                <a:ea typeface="Source Code Pro"/>
                <a:cs typeface="Source Code Pro"/>
              </a:rPr>
              <a:t>hints/</a:t>
            </a:r>
          </a:p>
        </p:txBody>
      </p:sp>
      <p:sp>
        <p:nvSpPr>
          <p:cNvPr id="19" name="TextBox 19"/>
          <p:cNvSpPr txBox="1"/>
          <p:nvPr/>
        </p:nvSpPr>
        <p:spPr>
          <a:xfrm>
            <a:off x="2850261" y="3960971"/>
            <a:ext cx="18966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詰まってから開く</a:t>
            </a:r>
          </a:p>
        </p:txBody>
      </p:sp>
      <p:sp>
        <p:nvSpPr>
          <p:cNvPr id="20" name="Line 20"/>
          <p:cNvSpPr/>
          <p:nvPr/>
        </p:nvSpPr>
        <p:spPr>
          <a:xfrm>
            <a:off x="895350" y="4467225"/>
            <a:ext cx="228600" cy="9525"/>
          </a:xfrm>
          <a:custGeom>
            <a:avLst/>
            <a:gdLst/>
            <a:ahLst/>
            <a:cxnLst/>
            <a:rect l="l" t="t" r="r" b="b"/>
            <a:pathLst>
              <a:path w="228600" h="9525">
                <a:moveTo>
                  <a:pt x="0" y="0"/>
                </a:moveTo>
                <a:lnTo>
                  <a:pt x="228600" y="0"/>
                </a:lnTo>
              </a:path>
            </a:pathLst>
          </a:custGeom>
          <a:noFill/>
          <a:ln w="19050">
            <a:solidFill>
              <a:srgbClr val="A3DDE3"/>
            </a:solidFill>
          </a:ln>
        </p:spPr>
      </p:sp>
      <p:sp>
        <p:nvSpPr>
          <p:cNvPr id="21" name="TextBox 21"/>
          <p:cNvSpPr txBox="1"/>
          <p:nvPr/>
        </p:nvSpPr>
        <p:spPr>
          <a:xfrm>
            <a:off x="1230249" y="4363879"/>
            <a:ext cx="1173147" cy="308039"/>
          </a:xfrm>
          <a:prstGeom prst="rect">
            <a:avLst/>
          </a:prstGeom>
          <a:noFill/>
          <a:ln>
            <a:noFill/>
          </a:ln>
        </p:spPr>
        <p:txBody>
          <a:bodyPr wrap="none" lIns="0" tIns="0" rIns="0" bIns="0" anchor="t" anchorCtr="0">
            <a:spAutoFit/>
          </a:bodyPr>
          <a:lstStyle/>
          <a:p>
            <a:pPr algn="l"/>
            <a:r>
              <a:rPr lang="en-US" sz="1580" dirty="0">
                <a:solidFill>
                  <a:srgbClr val="000000"/>
                </a:solidFill>
                <a:latin typeface="Source Code Pro"/>
                <a:ea typeface="Source Code Pro"/>
                <a:cs typeface="Source Code Pro"/>
              </a:rPr>
              <a:t>memo.md</a:t>
            </a:r>
          </a:p>
        </p:txBody>
      </p:sp>
      <p:sp>
        <p:nvSpPr>
          <p:cNvPr id="22" name="TextBox 22"/>
          <p:cNvSpPr txBox="1"/>
          <p:nvPr/>
        </p:nvSpPr>
        <p:spPr>
          <a:xfrm>
            <a:off x="2850261" y="4380071"/>
            <a:ext cx="142608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気づきを書く</a:t>
            </a:r>
          </a:p>
        </p:txBody>
      </p:sp>
      <p:sp>
        <p:nvSpPr>
          <p:cNvPr id="23" name="Rectangle 23"/>
          <p:cNvSpPr/>
          <p:nvPr/>
        </p:nvSpPr>
        <p:spPr>
          <a:xfrm>
            <a:off x="609600" y="4857750"/>
            <a:ext cx="4991100" cy="1104900"/>
          </a:xfrm>
          <a:prstGeom prst="roundRect">
            <a:avLst>
              <a:gd name="adj" fmla="val 8621"/>
            </a:avLst>
          </a:prstGeom>
          <a:noFill/>
          <a:ln w="19050">
            <a:solidFill>
              <a:srgbClr val="9AA0B4"/>
            </a:solidFill>
            <a:custDash>
              <a:ds d="300000" sp="200000"/>
            </a:custDash>
          </a:ln>
        </p:spPr>
      </p:sp>
      <p:sp>
        <p:nvSpPr>
          <p:cNvPr id="24" name="TextBox 24"/>
          <p:cNvSpPr txBox="1"/>
          <p:nvPr/>
        </p:nvSpPr>
        <p:spPr>
          <a:xfrm>
            <a:off x="868299" y="5087779"/>
            <a:ext cx="1503250" cy="308039"/>
          </a:xfrm>
          <a:prstGeom prst="rect">
            <a:avLst/>
          </a:prstGeom>
          <a:noFill/>
          <a:ln>
            <a:noFill/>
          </a:ln>
        </p:spPr>
        <p:txBody>
          <a:bodyPr wrap="none" lIns="0" tIns="0" rIns="0" bIns="0" anchor="t" anchorCtr="0">
            <a:spAutoFit/>
          </a:bodyPr>
          <a:lstStyle/>
          <a:p>
            <a:pPr algn="l"/>
            <a:r>
              <a:rPr lang="en-US" sz="1580" b="1" dirty="0">
                <a:solidFill>
                  <a:srgbClr val="5B6472"/>
                </a:solidFill>
                <a:latin typeface="Source Code Pro"/>
                <a:ea typeface="Source Code Pro"/>
                <a:cs typeface="Source Code Pro"/>
              </a:rPr>
              <a:t>CLAUDE.md</a:t>
            </a:r>
          </a:p>
        </p:txBody>
      </p:sp>
      <p:sp>
        <p:nvSpPr>
          <p:cNvPr id="25" name="TextBox 25"/>
          <p:cNvSpPr txBox="1"/>
          <p:nvPr/>
        </p:nvSpPr>
        <p:spPr>
          <a:xfrm>
            <a:off x="3039999" y="5087779"/>
            <a:ext cx="1149094" cy="308039"/>
          </a:xfrm>
          <a:prstGeom prst="rect">
            <a:avLst/>
          </a:prstGeom>
          <a:noFill/>
          <a:ln>
            <a:noFill/>
          </a:ln>
        </p:spPr>
        <p:txBody>
          <a:bodyPr wrap="none" lIns="0" tIns="0" rIns="0" bIns="0" anchor="t" anchorCtr="0">
            <a:spAutoFit/>
          </a:bodyPr>
          <a:lstStyle/>
          <a:p>
            <a:pPr algn="l"/>
            <a:r>
              <a:rPr lang="en-US" sz="1580" b="1" dirty="0">
                <a:solidFill>
                  <a:srgbClr val="5B6472"/>
                </a:solidFill>
                <a:latin typeface="Source Code Pro"/>
                <a:ea typeface="Source Code Pro"/>
                <a:cs typeface="Source Code Pro"/>
              </a:rPr>
              <a:t>.claude/</a:t>
            </a:r>
          </a:p>
        </p:txBody>
      </p:sp>
      <p:sp>
        <p:nvSpPr>
          <p:cNvPr id="26" name="TextBox 26"/>
          <p:cNvSpPr txBox="1"/>
          <p:nvPr/>
        </p:nvSpPr>
        <p:spPr>
          <a:xfrm>
            <a:off x="869061" y="5504021"/>
            <a:ext cx="5829205" cy="278702"/>
          </a:xfrm>
          <a:prstGeom prst="rect">
            <a:avLst/>
          </a:prstGeom>
          <a:noFill/>
          <a:ln>
            <a:noFill/>
          </a:ln>
        </p:spPr>
        <p:txBody>
          <a:bodyPr wrap="none" lIns="0" tIns="0" rIns="0" bIns="0" anchor="t" anchorCtr="0">
            <a:spAutoFit/>
          </a:bodyPr>
          <a:lstStyle/>
          <a:p>
            <a:pPr algn="l"/>
            <a:r>
              <a:rPr lang="zh-CN" sz="1420" dirty="0">
                <a:solidFill>
                  <a:srgbClr val="8A8F9C"/>
                </a:solidFill>
                <a:latin typeface="Zen Kaku Gothic New"/>
                <a:ea typeface="Zen Kaku Gothic New"/>
                <a:cs typeface="Zen Kaku Gothic New"/>
              </a:rPr>
              <a:t>A-3 の号令でここへ置きます。それまでは空です。</a:t>
            </a:r>
          </a:p>
        </p:txBody>
      </p:sp>
      <p:sp>
        <p:nvSpPr>
          <p:cNvPr id="27" name="Rectangle 27"/>
          <p:cNvSpPr/>
          <p:nvPr/>
        </p:nvSpPr>
        <p:spPr>
          <a:xfrm>
            <a:off x="6096000" y="2571750"/>
            <a:ext cx="57150" cy="247650"/>
          </a:xfrm>
          <a:prstGeom prst="rect">
            <a:avLst/>
          </a:prstGeom>
          <a:solidFill>
            <a:srgbClr val="47BCC6"/>
          </a:solidFill>
          <a:ln>
            <a:noFill/>
          </a:ln>
        </p:spPr>
      </p:sp>
      <p:sp>
        <p:nvSpPr>
          <p:cNvPr id="28" name="TextBox 28"/>
          <p:cNvSpPr txBox="1"/>
          <p:nvPr/>
        </p:nvSpPr>
        <p:spPr>
          <a:xfrm>
            <a:off x="6278499" y="2601754"/>
            <a:ext cx="165420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進め方の約束</a:t>
            </a:r>
          </a:p>
        </p:txBody>
      </p:sp>
      <p:sp>
        <p:nvSpPr>
          <p:cNvPr id="29" name="Line 29"/>
          <p:cNvSpPr/>
          <p:nvPr/>
        </p:nvSpPr>
        <p:spPr>
          <a:xfrm>
            <a:off x="6096000" y="2952750"/>
            <a:ext cx="5486400" cy="9525"/>
          </a:xfrm>
          <a:custGeom>
            <a:avLst/>
            <a:gdLst/>
            <a:ahLst/>
            <a:cxnLst/>
            <a:rect l="l" t="t" r="r" b="b"/>
            <a:pathLst>
              <a:path w="5486400" h="9525">
                <a:moveTo>
                  <a:pt x="0" y="0"/>
                </a:moveTo>
                <a:lnTo>
                  <a:pt x="5486400" y="0"/>
                </a:lnTo>
              </a:path>
            </a:pathLst>
          </a:custGeom>
          <a:noFill/>
          <a:ln w="9525">
            <a:solidFill>
              <a:srgbClr val="E3E7EA"/>
            </a:solidFill>
          </a:ln>
        </p:spPr>
      </p:sp>
      <p:sp>
        <p:nvSpPr>
          <p:cNvPr id="30" name="Ellipse 30"/>
          <p:cNvSpPr/>
          <p:nvPr/>
        </p:nvSpPr>
        <p:spPr>
          <a:xfrm>
            <a:off x="6191250" y="3143250"/>
            <a:ext cx="266700" cy="266700"/>
          </a:xfrm>
          <a:prstGeom prst="ellipse">
            <a:avLst/>
          </a:prstGeom>
          <a:solidFill>
            <a:srgbClr val="47BCC6"/>
          </a:solidFill>
          <a:ln>
            <a:noFill/>
          </a:ln>
        </p:spPr>
      </p:sp>
      <p:sp>
        <p:nvSpPr>
          <p:cNvPr id="31" name="Freeform 31"/>
          <p:cNvSpPr/>
          <p:nvPr/>
        </p:nvSpPr>
        <p:spPr>
          <a:xfrm>
            <a:off x="6257925" y="3219450"/>
            <a:ext cx="133350" cy="104775"/>
          </a:xfrm>
          <a:custGeom>
            <a:avLst/>
            <a:gdLst/>
            <a:ahLst/>
            <a:cxnLst/>
            <a:rect l="l" t="t" r="r" b="b"/>
            <a:pathLst>
              <a:path w="133350" h="104775">
                <a:moveTo>
                  <a:pt x="0" y="57150"/>
                </a:moveTo>
                <a:lnTo>
                  <a:pt x="47625" y="104775"/>
                </a:lnTo>
                <a:lnTo>
                  <a:pt x="133350" y="0"/>
                </a:lnTo>
              </a:path>
            </a:pathLst>
          </a:custGeom>
          <a:noFill/>
          <a:ln w="28575" cap="rnd">
            <a:solidFill>
              <a:srgbClr val="FFFFFF"/>
            </a:solidFill>
          </a:ln>
        </p:spPr>
      </p:sp>
      <p:sp>
        <p:nvSpPr>
          <p:cNvPr id="32" name="TextBox 32"/>
          <p:cNvSpPr txBox="1"/>
          <p:nvPr/>
        </p:nvSpPr>
        <p:spPr>
          <a:xfrm>
            <a:off x="6583299" y="3182779"/>
            <a:ext cx="356544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配布フォルダはそのまま使う</a:t>
            </a:r>
          </a:p>
        </p:txBody>
      </p:sp>
      <p:sp>
        <p:nvSpPr>
          <p:cNvPr id="33" name="TextBox 33"/>
          <p:cNvSpPr txBox="1"/>
          <p:nvPr/>
        </p:nvSpPr>
        <p:spPr>
          <a:xfrm>
            <a:off x="6584061" y="3484721"/>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開けない場合はその場で手を挙げてください。</a:t>
            </a:r>
          </a:p>
        </p:txBody>
      </p:sp>
      <p:sp>
        <p:nvSpPr>
          <p:cNvPr id="34" name="Line 34"/>
          <p:cNvSpPr/>
          <p:nvPr/>
        </p:nvSpPr>
        <p:spPr>
          <a:xfrm>
            <a:off x="6096000" y="3829050"/>
            <a:ext cx="5486400" cy="9525"/>
          </a:xfrm>
          <a:custGeom>
            <a:avLst/>
            <a:gdLst/>
            <a:ahLst/>
            <a:cxnLst/>
            <a:rect l="l" t="t" r="r" b="b"/>
            <a:pathLst>
              <a:path w="5486400" h="9525">
                <a:moveTo>
                  <a:pt x="0" y="0"/>
                </a:moveTo>
                <a:lnTo>
                  <a:pt x="5486400" y="0"/>
                </a:lnTo>
              </a:path>
            </a:pathLst>
          </a:custGeom>
          <a:noFill/>
          <a:ln w="9525">
            <a:solidFill>
              <a:srgbClr val="E3E7EA"/>
            </a:solidFill>
          </a:ln>
        </p:spPr>
      </p:sp>
      <p:sp>
        <p:nvSpPr>
          <p:cNvPr id="35" name="Ellipse 35"/>
          <p:cNvSpPr/>
          <p:nvPr/>
        </p:nvSpPr>
        <p:spPr>
          <a:xfrm>
            <a:off x="6191250" y="3981450"/>
            <a:ext cx="266700" cy="266700"/>
          </a:xfrm>
          <a:prstGeom prst="ellipse">
            <a:avLst/>
          </a:prstGeom>
          <a:solidFill>
            <a:srgbClr val="47BCC6"/>
          </a:solidFill>
          <a:ln>
            <a:noFill/>
          </a:ln>
        </p:spPr>
      </p:sp>
      <p:sp>
        <p:nvSpPr>
          <p:cNvPr id="36" name="Freeform 36"/>
          <p:cNvSpPr/>
          <p:nvPr/>
        </p:nvSpPr>
        <p:spPr>
          <a:xfrm>
            <a:off x="6257925" y="4057650"/>
            <a:ext cx="133350" cy="104775"/>
          </a:xfrm>
          <a:custGeom>
            <a:avLst/>
            <a:gdLst/>
            <a:ahLst/>
            <a:cxnLst/>
            <a:rect l="l" t="t" r="r" b="b"/>
            <a:pathLst>
              <a:path w="133350" h="104775">
                <a:moveTo>
                  <a:pt x="0" y="57150"/>
                </a:moveTo>
                <a:lnTo>
                  <a:pt x="47625" y="104775"/>
                </a:lnTo>
                <a:lnTo>
                  <a:pt x="133350" y="0"/>
                </a:lnTo>
              </a:path>
            </a:pathLst>
          </a:custGeom>
          <a:noFill/>
          <a:ln w="28575" cap="rnd">
            <a:solidFill>
              <a:srgbClr val="FFFFFF"/>
            </a:solidFill>
          </a:ln>
        </p:spPr>
      </p:sp>
      <p:sp>
        <p:nvSpPr>
          <p:cNvPr id="37" name="TextBox 37"/>
          <p:cNvSpPr txBox="1"/>
          <p:nvPr/>
        </p:nvSpPr>
        <p:spPr>
          <a:xfrm>
            <a:off x="6583299" y="4020979"/>
            <a:ext cx="412516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気づいたことは memo.md に書く</a:t>
            </a:r>
          </a:p>
        </p:txBody>
      </p:sp>
      <p:sp>
        <p:nvSpPr>
          <p:cNvPr id="38" name="TextBox 38"/>
          <p:cNvSpPr txBox="1"/>
          <p:nvPr/>
        </p:nvSpPr>
        <p:spPr>
          <a:xfrm>
            <a:off x="6584061" y="4322921"/>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提出はありません。読み返すための記録です。</a:t>
            </a:r>
          </a:p>
        </p:txBody>
      </p:sp>
      <p:sp>
        <p:nvSpPr>
          <p:cNvPr id="39" name="Line 39"/>
          <p:cNvSpPr/>
          <p:nvPr/>
        </p:nvSpPr>
        <p:spPr>
          <a:xfrm>
            <a:off x="6096000" y="4667250"/>
            <a:ext cx="5486400" cy="9525"/>
          </a:xfrm>
          <a:custGeom>
            <a:avLst/>
            <a:gdLst/>
            <a:ahLst/>
            <a:cxnLst/>
            <a:rect l="l" t="t" r="r" b="b"/>
            <a:pathLst>
              <a:path w="5486400" h="9525">
                <a:moveTo>
                  <a:pt x="0" y="0"/>
                </a:moveTo>
                <a:lnTo>
                  <a:pt x="5486400" y="0"/>
                </a:lnTo>
              </a:path>
            </a:pathLst>
          </a:custGeom>
          <a:noFill/>
          <a:ln w="9525">
            <a:solidFill>
              <a:srgbClr val="E3E7EA"/>
            </a:solidFill>
          </a:ln>
        </p:spPr>
      </p:sp>
      <p:sp>
        <p:nvSpPr>
          <p:cNvPr id="40" name="Ellipse 40"/>
          <p:cNvSpPr/>
          <p:nvPr/>
        </p:nvSpPr>
        <p:spPr>
          <a:xfrm>
            <a:off x="6191250" y="4819650"/>
            <a:ext cx="266700" cy="266700"/>
          </a:xfrm>
          <a:prstGeom prst="ellipse">
            <a:avLst/>
          </a:prstGeom>
          <a:solidFill>
            <a:srgbClr val="47BCC6"/>
          </a:solidFill>
          <a:ln>
            <a:noFill/>
          </a:ln>
        </p:spPr>
      </p:sp>
      <p:sp>
        <p:nvSpPr>
          <p:cNvPr id="41" name="Freeform 41"/>
          <p:cNvSpPr/>
          <p:nvPr/>
        </p:nvSpPr>
        <p:spPr>
          <a:xfrm>
            <a:off x="6257925" y="4895850"/>
            <a:ext cx="133350" cy="104775"/>
          </a:xfrm>
          <a:custGeom>
            <a:avLst/>
            <a:gdLst/>
            <a:ahLst/>
            <a:cxnLst/>
            <a:rect l="l" t="t" r="r" b="b"/>
            <a:pathLst>
              <a:path w="133350" h="104775">
                <a:moveTo>
                  <a:pt x="0" y="57150"/>
                </a:moveTo>
                <a:lnTo>
                  <a:pt x="47625" y="104775"/>
                </a:lnTo>
                <a:lnTo>
                  <a:pt x="133350" y="0"/>
                </a:lnTo>
              </a:path>
            </a:pathLst>
          </a:custGeom>
          <a:noFill/>
          <a:ln w="28575" cap="rnd">
            <a:solidFill>
              <a:srgbClr val="FFFFFF"/>
            </a:solidFill>
          </a:ln>
        </p:spPr>
      </p:sp>
      <p:sp>
        <p:nvSpPr>
          <p:cNvPr id="42" name="TextBox 42"/>
          <p:cNvSpPr txBox="1"/>
          <p:nvPr/>
        </p:nvSpPr>
        <p:spPr>
          <a:xfrm>
            <a:off x="6583299" y="4859179"/>
            <a:ext cx="383848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設定ファイルは号令で配置する</a:t>
            </a:r>
          </a:p>
        </p:txBody>
      </p:sp>
      <p:sp>
        <p:nvSpPr>
          <p:cNvPr id="43" name="TextBox 43"/>
          <p:cNvSpPr txBox="1"/>
          <p:nvPr/>
        </p:nvSpPr>
        <p:spPr>
          <a:xfrm>
            <a:off x="6584061" y="5161121"/>
            <a:ext cx="53517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A-3 まで CLAUDE.md と .claude は触りません。</a:t>
            </a:r>
          </a:p>
        </p:txBody>
      </p:sp>
      <p:sp>
        <p:nvSpPr>
          <p:cNvPr id="44" name="Line 44"/>
          <p:cNvSpPr/>
          <p:nvPr/>
        </p:nvSpPr>
        <p:spPr>
          <a:xfrm>
            <a:off x="6096000" y="5505450"/>
            <a:ext cx="5486400" cy="9525"/>
          </a:xfrm>
          <a:custGeom>
            <a:avLst/>
            <a:gdLst/>
            <a:ahLst/>
            <a:cxnLst/>
            <a:rect l="l" t="t" r="r" b="b"/>
            <a:pathLst>
              <a:path w="5486400" h="9525">
                <a:moveTo>
                  <a:pt x="0" y="0"/>
                </a:moveTo>
                <a:lnTo>
                  <a:pt x="5486400" y="0"/>
                </a:lnTo>
              </a:path>
            </a:pathLst>
          </a:custGeom>
          <a:noFill/>
          <a:ln w="9525">
            <a:solidFill>
              <a:srgbClr val="E3E7EA"/>
            </a:solidFill>
          </a:ln>
        </p:spPr>
      </p:sp>
      <p:sp>
        <p:nvSpPr>
          <p:cNvPr id="45" name="Ellipse 45"/>
          <p:cNvSpPr/>
          <p:nvPr/>
        </p:nvSpPr>
        <p:spPr>
          <a:xfrm>
            <a:off x="6191250" y="5657850"/>
            <a:ext cx="266700" cy="266700"/>
          </a:xfrm>
          <a:prstGeom prst="ellipse">
            <a:avLst/>
          </a:prstGeom>
          <a:solidFill>
            <a:srgbClr val="47BCC6"/>
          </a:solidFill>
          <a:ln>
            <a:noFill/>
          </a:ln>
        </p:spPr>
      </p:sp>
      <p:sp>
        <p:nvSpPr>
          <p:cNvPr id="46" name="Freeform 46"/>
          <p:cNvSpPr/>
          <p:nvPr/>
        </p:nvSpPr>
        <p:spPr>
          <a:xfrm>
            <a:off x="6257925" y="5734050"/>
            <a:ext cx="133350" cy="104775"/>
          </a:xfrm>
          <a:custGeom>
            <a:avLst/>
            <a:gdLst/>
            <a:ahLst/>
            <a:cxnLst/>
            <a:rect l="l" t="t" r="r" b="b"/>
            <a:pathLst>
              <a:path w="133350" h="104775">
                <a:moveTo>
                  <a:pt x="0" y="57150"/>
                </a:moveTo>
                <a:lnTo>
                  <a:pt x="47625" y="104775"/>
                </a:lnTo>
                <a:lnTo>
                  <a:pt x="133350" y="0"/>
                </a:lnTo>
              </a:path>
            </a:pathLst>
          </a:custGeom>
          <a:noFill/>
          <a:ln w="28575" cap="rnd">
            <a:solidFill>
              <a:srgbClr val="FFFFFF"/>
            </a:solidFill>
          </a:ln>
        </p:spPr>
      </p:sp>
      <p:sp>
        <p:nvSpPr>
          <p:cNvPr id="47" name="TextBox 47"/>
          <p:cNvSpPr txBox="1"/>
          <p:nvPr/>
        </p:nvSpPr>
        <p:spPr>
          <a:xfrm>
            <a:off x="6583299" y="5697379"/>
            <a:ext cx="301937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終わらなくても次へ進む</a:t>
            </a:r>
          </a:p>
        </p:txBody>
      </p:sp>
      <p:sp>
        <p:nvSpPr>
          <p:cNvPr id="48" name="TextBox 48"/>
          <p:cNvSpPr txBox="1"/>
          <p:nvPr/>
        </p:nvSpPr>
        <p:spPr>
          <a:xfrm>
            <a:off x="6584061" y="5999321"/>
            <a:ext cx="534328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7ステップで70分です。止まったら手を挙げます。</a:t>
            </a:r>
          </a:p>
        </p:txBody>
      </p:sp>
      <p:sp>
        <p:nvSpPr>
          <p:cNvPr id="49" name="TextBox 4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50" name="TextBox 50"/>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36</a:t>
            </a:r>
          </a:p>
        </p:txBody>
      </p:sp>
    </p:spTree>
  </p:cSld>
  <p:clrMapOvr>
    <a:masterClrMapping/>
  </p:clrMapOvr>
  <p:transition xmlns:p14="http://schemas.microsoft.com/office/powerpoint/2010/main" p14:dur="400">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03</a:t>
            </a:r>
          </a:p>
        </p:txBody>
      </p:sp>
      <p:sp>
        <p:nvSpPr>
          <p:cNvPr id="5" name="TextBox 5"/>
          <p:cNvSpPr txBox="1"/>
          <p:nvPr/>
        </p:nvSpPr>
        <p:spPr>
          <a:xfrm>
            <a:off x="1125474" y="3818572"/>
            <a:ext cx="6379245"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演習A 素の状態で作る</a:t>
            </a:r>
          </a:p>
        </p:txBody>
      </p:sp>
      <p:sp>
        <p:nvSpPr>
          <p:cNvPr id="6" name="Rectangle 6"/>
          <p:cNvSpPr/>
          <p:nvPr/>
        </p:nvSpPr>
        <p:spPr>
          <a:xfrm>
            <a:off x="1162050" y="4438650"/>
            <a:ext cx="4000500" cy="28575"/>
          </a:xfrm>
          <a:prstGeom prst="rect">
            <a:avLst/>
          </a:prstGeom>
          <a:solidFill>
            <a:srgbClr val="47BCC6"/>
          </a:solidFill>
          <a:ln>
            <a:noFill/>
          </a:ln>
        </p:spPr>
      </p:sp>
      <p:sp>
        <p:nvSpPr>
          <p:cNvPr id="7" name="TextBox 7"/>
          <p:cNvSpPr txBox="1"/>
          <p:nvPr/>
        </p:nvSpPr>
        <p:spPr>
          <a:xfrm>
            <a:off x="1154049" y="4706779"/>
            <a:ext cx="8627078"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A-0 から A-2 まで、設定を1つも置かないままアプリを立ち上げます</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9" name="TextBox 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37</a:t>
            </a:r>
          </a:p>
        </p:txBody>
      </p:sp>
    </p:spTree>
  </p:cSld>
  <p:clrMapOvr>
    <a:masterClrMapping/>
  </p:clrMapOvr>
  <p:transition xmlns:p14="http://schemas.microsoft.com/office/powerpoint/2010/main" p14:dur="400">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31110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演習Aの7ステップ</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28282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A-0 から A-6 まで、</a:t>
            </a:r>
            <a:r>
              <a:rPr lang="zh-CN" sz="2480" b="1" dirty="0">
                <a:solidFill>
                  <a:srgbClr val="264DBF"/>
                </a:solidFill>
                <a:latin typeface="Zen Kaku Gothic New"/>
                <a:ea typeface="Zen Kaku Gothic New"/>
                <a:cs typeface="Zen Kaku Gothic New"/>
              </a:rPr>
              <a:t>素の状態</a:t>
            </a:r>
            <a:r>
              <a:rPr lang="zh-CN" sz="2480" b="1" dirty="0">
                <a:solidFill>
                  <a:srgbClr val="000000"/>
                </a:solidFill>
                <a:latin typeface="Zen Kaku Gothic New"/>
                <a:ea typeface="Zen Kaku Gothic New"/>
                <a:cs typeface="Zen Kaku Gothic New"/>
              </a:rPr>
              <a:t>からハーネス投入、</a:t>
            </a:r>
          </a:p>
        </p:txBody>
      </p:sp>
      <p:sp>
        <p:nvSpPr>
          <p:cNvPr id="7" name="TextBox 7"/>
          <p:cNvSpPr txBox="1"/>
          <p:nvPr/>
        </p:nvSpPr>
        <p:spPr>
          <a:xfrm>
            <a:off x="597027" y="1694974"/>
            <a:ext cx="517379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そして比較まで進みます。</a:t>
            </a:r>
          </a:p>
        </p:txBody>
      </p:sp>
      <p:sp>
        <p:nvSpPr>
          <p:cNvPr id="8" name="Polygon 8"/>
          <p:cNvSpPr/>
          <p:nvPr/>
        </p:nvSpPr>
        <p:spPr>
          <a:xfrm>
            <a:off x="609600" y="2667000"/>
            <a:ext cx="1504950" cy="723900"/>
          </a:xfrm>
          <a:custGeom>
            <a:avLst/>
            <a:gdLst/>
            <a:ahLst/>
            <a:cxnLst/>
            <a:rect l="l" t="t" r="r" b="b"/>
            <a:pathLst>
              <a:path w="1504950" h="723900">
                <a:moveTo>
                  <a:pt x="0" y="0"/>
                </a:moveTo>
                <a:lnTo>
                  <a:pt x="1333500" y="0"/>
                </a:lnTo>
                <a:lnTo>
                  <a:pt x="1504950" y="361950"/>
                </a:lnTo>
                <a:lnTo>
                  <a:pt x="1333500" y="723900"/>
                </a:lnTo>
                <a:lnTo>
                  <a:pt x="0" y="723900"/>
                </a:lnTo>
                <a:lnTo>
                  <a:pt x="171450" y="361950"/>
                </a:lnTo>
                <a:close/>
              </a:path>
            </a:pathLst>
          </a:custGeom>
          <a:solidFill>
            <a:srgbClr val="47BCC6"/>
          </a:solidFill>
          <a:ln>
            <a:noFill/>
          </a:ln>
        </p:spPr>
      </p:sp>
      <p:sp>
        <p:nvSpPr>
          <p:cNvPr id="9" name="TextBox 9"/>
          <p:cNvSpPr txBox="1"/>
          <p:nvPr/>
        </p:nvSpPr>
        <p:spPr>
          <a:xfrm>
            <a:off x="1151896" y="2920365"/>
            <a:ext cx="572757" cy="352044"/>
          </a:xfrm>
          <a:prstGeom prst="rect">
            <a:avLst/>
          </a:prstGeom>
          <a:noFill/>
          <a:ln>
            <a:noFill/>
          </a:ln>
        </p:spPr>
        <p:txBody>
          <a:bodyPr wrap="none" lIns="0" tIns="0" rIns="0" bIns="0" anchor="t" anchorCtr="0">
            <a:spAutoFit/>
          </a:bodyPr>
          <a:lstStyle/>
          <a:p>
            <a:pPr algn="ctr"/>
            <a:r>
              <a:rPr lang="en-US" sz="1800" b="1" dirty="0">
                <a:solidFill>
                  <a:srgbClr val="FFFFFF"/>
                </a:solidFill>
                <a:latin typeface="Zen Kaku Gothic New"/>
                <a:ea typeface="Zen Kaku Gothic New"/>
                <a:cs typeface="Zen Kaku Gothic New"/>
              </a:rPr>
              <a:t>A-0</a:t>
            </a:r>
          </a:p>
        </p:txBody>
      </p:sp>
      <p:sp>
        <p:nvSpPr>
          <p:cNvPr id="10" name="TextBox 10"/>
          <p:cNvSpPr txBox="1"/>
          <p:nvPr/>
        </p:nvSpPr>
        <p:spPr>
          <a:xfrm>
            <a:off x="936974" y="3599021"/>
            <a:ext cx="1002601"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素の確認</a:t>
            </a:r>
          </a:p>
        </p:txBody>
      </p:sp>
      <p:sp>
        <p:nvSpPr>
          <p:cNvPr id="11" name="TextBox 11"/>
          <p:cNvSpPr txBox="1"/>
          <p:nvPr/>
        </p:nvSpPr>
        <p:spPr>
          <a:xfrm>
            <a:off x="1048726" y="3884771"/>
            <a:ext cx="779097"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[5min]</a:t>
            </a:r>
          </a:p>
        </p:txBody>
      </p:sp>
      <p:sp>
        <p:nvSpPr>
          <p:cNvPr id="12" name="Polygon 12"/>
          <p:cNvSpPr/>
          <p:nvPr/>
        </p:nvSpPr>
        <p:spPr>
          <a:xfrm>
            <a:off x="2171700" y="2667000"/>
            <a:ext cx="1504950" cy="723900"/>
          </a:xfrm>
          <a:custGeom>
            <a:avLst/>
            <a:gdLst/>
            <a:ahLst/>
            <a:cxnLst/>
            <a:rect l="l" t="t" r="r" b="b"/>
            <a:pathLst>
              <a:path w="1504950" h="723900">
                <a:moveTo>
                  <a:pt x="0" y="0"/>
                </a:moveTo>
                <a:lnTo>
                  <a:pt x="1333500" y="0"/>
                </a:lnTo>
                <a:lnTo>
                  <a:pt x="1504950" y="361950"/>
                </a:lnTo>
                <a:lnTo>
                  <a:pt x="1333500" y="723900"/>
                </a:lnTo>
                <a:lnTo>
                  <a:pt x="0" y="723900"/>
                </a:lnTo>
                <a:lnTo>
                  <a:pt x="171450" y="361950"/>
                </a:lnTo>
                <a:close/>
              </a:path>
            </a:pathLst>
          </a:custGeom>
          <a:solidFill>
            <a:srgbClr val="47BCC6"/>
          </a:solidFill>
          <a:ln>
            <a:noFill/>
          </a:ln>
        </p:spPr>
      </p:sp>
      <p:sp>
        <p:nvSpPr>
          <p:cNvPr id="13" name="TextBox 13"/>
          <p:cNvSpPr txBox="1"/>
          <p:nvPr/>
        </p:nvSpPr>
        <p:spPr>
          <a:xfrm>
            <a:off x="2713996" y="2920365"/>
            <a:ext cx="572757" cy="352044"/>
          </a:xfrm>
          <a:prstGeom prst="rect">
            <a:avLst/>
          </a:prstGeom>
          <a:noFill/>
          <a:ln>
            <a:noFill/>
          </a:ln>
        </p:spPr>
        <p:txBody>
          <a:bodyPr wrap="none" lIns="0" tIns="0" rIns="0" bIns="0" anchor="t" anchorCtr="0">
            <a:spAutoFit/>
          </a:bodyPr>
          <a:lstStyle/>
          <a:p>
            <a:pPr algn="ctr"/>
            <a:r>
              <a:rPr lang="en-US" sz="1800" b="1" dirty="0">
                <a:solidFill>
                  <a:srgbClr val="FFFFFF"/>
                </a:solidFill>
                <a:latin typeface="Zen Kaku Gothic New"/>
                <a:ea typeface="Zen Kaku Gothic New"/>
                <a:cs typeface="Zen Kaku Gothic New"/>
              </a:rPr>
              <a:t>A-1</a:t>
            </a:r>
          </a:p>
        </p:txBody>
      </p:sp>
      <p:sp>
        <p:nvSpPr>
          <p:cNvPr id="14" name="TextBox 14"/>
          <p:cNvSpPr txBox="1"/>
          <p:nvPr/>
        </p:nvSpPr>
        <p:spPr>
          <a:xfrm>
            <a:off x="2375559" y="3599021"/>
            <a:ext cx="1249632"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アプリ作成</a:t>
            </a:r>
          </a:p>
        </p:txBody>
      </p:sp>
      <p:sp>
        <p:nvSpPr>
          <p:cNvPr id="15" name="TextBox 15"/>
          <p:cNvSpPr txBox="1"/>
          <p:nvPr/>
        </p:nvSpPr>
        <p:spPr>
          <a:xfrm>
            <a:off x="2546128" y="3884771"/>
            <a:ext cx="908495"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[15min]</a:t>
            </a:r>
          </a:p>
        </p:txBody>
      </p:sp>
      <p:sp>
        <p:nvSpPr>
          <p:cNvPr id="16" name="Polygon 16"/>
          <p:cNvSpPr/>
          <p:nvPr/>
        </p:nvSpPr>
        <p:spPr>
          <a:xfrm>
            <a:off x="3733800" y="2667000"/>
            <a:ext cx="1504950" cy="723900"/>
          </a:xfrm>
          <a:custGeom>
            <a:avLst/>
            <a:gdLst/>
            <a:ahLst/>
            <a:cxnLst/>
            <a:rect l="l" t="t" r="r" b="b"/>
            <a:pathLst>
              <a:path w="1504950" h="723900">
                <a:moveTo>
                  <a:pt x="0" y="0"/>
                </a:moveTo>
                <a:lnTo>
                  <a:pt x="1333500" y="0"/>
                </a:lnTo>
                <a:lnTo>
                  <a:pt x="1504950" y="361950"/>
                </a:lnTo>
                <a:lnTo>
                  <a:pt x="1333500" y="723900"/>
                </a:lnTo>
                <a:lnTo>
                  <a:pt x="0" y="723900"/>
                </a:lnTo>
                <a:lnTo>
                  <a:pt x="171450" y="361950"/>
                </a:lnTo>
                <a:close/>
              </a:path>
            </a:pathLst>
          </a:custGeom>
          <a:solidFill>
            <a:srgbClr val="47BCC6"/>
          </a:solidFill>
          <a:ln>
            <a:noFill/>
          </a:ln>
        </p:spPr>
      </p:sp>
      <p:sp>
        <p:nvSpPr>
          <p:cNvPr id="17" name="TextBox 17"/>
          <p:cNvSpPr txBox="1"/>
          <p:nvPr/>
        </p:nvSpPr>
        <p:spPr>
          <a:xfrm>
            <a:off x="4276096" y="2920365"/>
            <a:ext cx="572757" cy="352044"/>
          </a:xfrm>
          <a:prstGeom prst="rect">
            <a:avLst/>
          </a:prstGeom>
          <a:noFill/>
          <a:ln>
            <a:noFill/>
          </a:ln>
        </p:spPr>
        <p:txBody>
          <a:bodyPr wrap="none" lIns="0" tIns="0" rIns="0" bIns="0" anchor="t" anchorCtr="0">
            <a:spAutoFit/>
          </a:bodyPr>
          <a:lstStyle/>
          <a:p>
            <a:pPr algn="ctr"/>
            <a:r>
              <a:rPr lang="en-US" sz="1800" b="1" dirty="0">
                <a:solidFill>
                  <a:srgbClr val="FFFFFF"/>
                </a:solidFill>
                <a:latin typeface="Zen Kaku Gothic New"/>
                <a:ea typeface="Zen Kaku Gothic New"/>
                <a:cs typeface="Zen Kaku Gothic New"/>
              </a:rPr>
              <a:t>A-2</a:t>
            </a:r>
          </a:p>
        </p:txBody>
      </p:sp>
      <p:sp>
        <p:nvSpPr>
          <p:cNvPr id="18" name="TextBox 18"/>
          <p:cNvSpPr txBox="1"/>
          <p:nvPr/>
        </p:nvSpPr>
        <p:spPr>
          <a:xfrm>
            <a:off x="3690628" y="3599021"/>
            <a:ext cx="1743694"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懸念の洗い出し</a:t>
            </a:r>
          </a:p>
        </p:txBody>
      </p:sp>
      <p:sp>
        <p:nvSpPr>
          <p:cNvPr id="19" name="TextBox 19"/>
          <p:cNvSpPr txBox="1"/>
          <p:nvPr/>
        </p:nvSpPr>
        <p:spPr>
          <a:xfrm>
            <a:off x="4172926" y="3884771"/>
            <a:ext cx="779097"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[8min]</a:t>
            </a:r>
          </a:p>
        </p:txBody>
      </p:sp>
      <p:sp>
        <p:nvSpPr>
          <p:cNvPr id="20" name="Polygon 20"/>
          <p:cNvSpPr/>
          <p:nvPr/>
        </p:nvSpPr>
        <p:spPr>
          <a:xfrm>
            <a:off x="5295900" y="2667000"/>
            <a:ext cx="1504950" cy="723900"/>
          </a:xfrm>
          <a:custGeom>
            <a:avLst/>
            <a:gdLst/>
            <a:ahLst/>
            <a:cxnLst/>
            <a:rect l="l" t="t" r="r" b="b"/>
            <a:pathLst>
              <a:path w="1504950" h="723900">
                <a:moveTo>
                  <a:pt x="0" y="0"/>
                </a:moveTo>
                <a:lnTo>
                  <a:pt x="1333500" y="0"/>
                </a:lnTo>
                <a:lnTo>
                  <a:pt x="1504950" y="361950"/>
                </a:lnTo>
                <a:lnTo>
                  <a:pt x="1333500" y="723900"/>
                </a:lnTo>
                <a:lnTo>
                  <a:pt x="0" y="723900"/>
                </a:lnTo>
                <a:lnTo>
                  <a:pt x="171450" y="361950"/>
                </a:lnTo>
                <a:close/>
              </a:path>
            </a:pathLst>
          </a:custGeom>
          <a:solidFill>
            <a:srgbClr val="E3E7EA"/>
          </a:solidFill>
          <a:ln>
            <a:noFill/>
          </a:ln>
        </p:spPr>
      </p:sp>
      <p:sp>
        <p:nvSpPr>
          <p:cNvPr id="21" name="TextBox 21"/>
          <p:cNvSpPr txBox="1"/>
          <p:nvPr/>
        </p:nvSpPr>
        <p:spPr>
          <a:xfrm>
            <a:off x="5838196" y="2920365"/>
            <a:ext cx="572757" cy="352044"/>
          </a:xfrm>
          <a:prstGeom prst="rect">
            <a:avLst/>
          </a:prstGeom>
          <a:noFill/>
          <a:ln>
            <a:noFill/>
          </a:ln>
        </p:spPr>
        <p:txBody>
          <a:bodyPr wrap="none" lIns="0" tIns="0" rIns="0" bIns="0" anchor="t" anchorCtr="0">
            <a:spAutoFit/>
          </a:bodyPr>
          <a:lstStyle/>
          <a:p>
            <a:pPr algn="ctr"/>
            <a:r>
              <a:rPr lang="en-US" sz="1800" b="1" dirty="0">
                <a:solidFill>
                  <a:srgbClr val="484848"/>
                </a:solidFill>
                <a:latin typeface="Zen Kaku Gothic New"/>
                <a:ea typeface="Zen Kaku Gothic New"/>
                <a:cs typeface="Zen Kaku Gothic New"/>
              </a:rPr>
              <a:t>A-3</a:t>
            </a:r>
          </a:p>
        </p:txBody>
      </p:sp>
      <p:sp>
        <p:nvSpPr>
          <p:cNvPr id="22" name="TextBox 22"/>
          <p:cNvSpPr txBox="1"/>
          <p:nvPr/>
        </p:nvSpPr>
        <p:spPr>
          <a:xfrm>
            <a:off x="5376243" y="3599021"/>
            <a:ext cx="1496663"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ハーネス配置</a:t>
            </a:r>
          </a:p>
        </p:txBody>
      </p:sp>
      <p:sp>
        <p:nvSpPr>
          <p:cNvPr id="23" name="TextBox 23"/>
          <p:cNvSpPr txBox="1"/>
          <p:nvPr/>
        </p:nvSpPr>
        <p:spPr>
          <a:xfrm>
            <a:off x="5735026" y="3884771"/>
            <a:ext cx="779097"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[5min]</a:t>
            </a:r>
          </a:p>
        </p:txBody>
      </p:sp>
      <p:sp>
        <p:nvSpPr>
          <p:cNvPr id="24" name="Polygon 24"/>
          <p:cNvSpPr/>
          <p:nvPr/>
        </p:nvSpPr>
        <p:spPr>
          <a:xfrm>
            <a:off x="6858000" y="2667000"/>
            <a:ext cx="1504950" cy="723900"/>
          </a:xfrm>
          <a:custGeom>
            <a:avLst/>
            <a:gdLst/>
            <a:ahLst/>
            <a:cxnLst/>
            <a:rect l="l" t="t" r="r" b="b"/>
            <a:pathLst>
              <a:path w="1504950" h="723900">
                <a:moveTo>
                  <a:pt x="0" y="0"/>
                </a:moveTo>
                <a:lnTo>
                  <a:pt x="1333500" y="0"/>
                </a:lnTo>
                <a:lnTo>
                  <a:pt x="1504950" y="361950"/>
                </a:lnTo>
                <a:lnTo>
                  <a:pt x="1333500" y="723900"/>
                </a:lnTo>
                <a:lnTo>
                  <a:pt x="0" y="723900"/>
                </a:lnTo>
                <a:lnTo>
                  <a:pt x="171450" y="361950"/>
                </a:lnTo>
                <a:close/>
              </a:path>
            </a:pathLst>
          </a:custGeom>
          <a:solidFill>
            <a:srgbClr val="E3E7EA"/>
          </a:solidFill>
          <a:ln>
            <a:noFill/>
          </a:ln>
        </p:spPr>
      </p:sp>
      <p:sp>
        <p:nvSpPr>
          <p:cNvPr id="25" name="TextBox 25"/>
          <p:cNvSpPr txBox="1"/>
          <p:nvPr/>
        </p:nvSpPr>
        <p:spPr>
          <a:xfrm>
            <a:off x="7400296" y="2920365"/>
            <a:ext cx="572757" cy="352044"/>
          </a:xfrm>
          <a:prstGeom prst="rect">
            <a:avLst/>
          </a:prstGeom>
          <a:noFill/>
          <a:ln>
            <a:noFill/>
          </a:ln>
        </p:spPr>
        <p:txBody>
          <a:bodyPr wrap="none" lIns="0" tIns="0" rIns="0" bIns="0" anchor="t" anchorCtr="0">
            <a:spAutoFit/>
          </a:bodyPr>
          <a:lstStyle/>
          <a:p>
            <a:pPr algn="ctr"/>
            <a:r>
              <a:rPr lang="en-US" sz="1800" b="1" dirty="0">
                <a:solidFill>
                  <a:srgbClr val="484848"/>
                </a:solidFill>
                <a:latin typeface="Zen Kaku Gothic New"/>
                <a:ea typeface="Zen Kaku Gothic New"/>
                <a:cs typeface="Zen Kaku Gothic New"/>
              </a:rPr>
              <a:t>A-4</a:t>
            </a:r>
          </a:p>
        </p:txBody>
      </p:sp>
      <p:sp>
        <p:nvSpPr>
          <p:cNvPr id="26" name="TextBox 26"/>
          <p:cNvSpPr txBox="1"/>
          <p:nvPr/>
        </p:nvSpPr>
        <p:spPr>
          <a:xfrm>
            <a:off x="6938343" y="3599021"/>
            <a:ext cx="1496663"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サマリー確認</a:t>
            </a:r>
          </a:p>
        </p:txBody>
      </p:sp>
      <p:sp>
        <p:nvSpPr>
          <p:cNvPr id="27" name="TextBox 27"/>
          <p:cNvSpPr txBox="1"/>
          <p:nvPr/>
        </p:nvSpPr>
        <p:spPr>
          <a:xfrm>
            <a:off x="7297126" y="3884771"/>
            <a:ext cx="779097"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[7min]</a:t>
            </a:r>
          </a:p>
        </p:txBody>
      </p:sp>
      <p:sp>
        <p:nvSpPr>
          <p:cNvPr id="28" name="Polygon 28"/>
          <p:cNvSpPr/>
          <p:nvPr/>
        </p:nvSpPr>
        <p:spPr>
          <a:xfrm>
            <a:off x="8420100" y="2667000"/>
            <a:ext cx="1504950" cy="723900"/>
          </a:xfrm>
          <a:custGeom>
            <a:avLst/>
            <a:gdLst/>
            <a:ahLst/>
            <a:cxnLst/>
            <a:rect l="l" t="t" r="r" b="b"/>
            <a:pathLst>
              <a:path w="1504950" h="723900">
                <a:moveTo>
                  <a:pt x="0" y="0"/>
                </a:moveTo>
                <a:lnTo>
                  <a:pt x="1333500" y="0"/>
                </a:lnTo>
                <a:lnTo>
                  <a:pt x="1504950" y="361950"/>
                </a:lnTo>
                <a:lnTo>
                  <a:pt x="1333500" y="723900"/>
                </a:lnTo>
                <a:lnTo>
                  <a:pt x="0" y="723900"/>
                </a:lnTo>
                <a:lnTo>
                  <a:pt x="171450" y="361950"/>
                </a:lnTo>
                <a:close/>
              </a:path>
            </a:pathLst>
          </a:custGeom>
          <a:solidFill>
            <a:srgbClr val="E3E7EA"/>
          </a:solidFill>
          <a:ln>
            <a:noFill/>
          </a:ln>
        </p:spPr>
      </p:sp>
      <p:sp>
        <p:nvSpPr>
          <p:cNvPr id="29" name="TextBox 29"/>
          <p:cNvSpPr txBox="1"/>
          <p:nvPr/>
        </p:nvSpPr>
        <p:spPr>
          <a:xfrm>
            <a:off x="8962396" y="2920365"/>
            <a:ext cx="572757" cy="352044"/>
          </a:xfrm>
          <a:prstGeom prst="rect">
            <a:avLst/>
          </a:prstGeom>
          <a:noFill/>
          <a:ln>
            <a:noFill/>
          </a:ln>
        </p:spPr>
        <p:txBody>
          <a:bodyPr wrap="none" lIns="0" tIns="0" rIns="0" bIns="0" anchor="t" anchorCtr="0">
            <a:spAutoFit/>
          </a:bodyPr>
          <a:lstStyle/>
          <a:p>
            <a:pPr algn="ctr"/>
            <a:r>
              <a:rPr lang="en-US" sz="1800" b="1" dirty="0">
                <a:solidFill>
                  <a:srgbClr val="484848"/>
                </a:solidFill>
                <a:latin typeface="Zen Kaku Gothic New"/>
                <a:ea typeface="Zen Kaku Gothic New"/>
                <a:cs typeface="Zen Kaku Gothic New"/>
              </a:rPr>
              <a:t>A-5</a:t>
            </a:r>
          </a:p>
        </p:txBody>
      </p:sp>
      <p:sp>
        <p:nvSpPr>
          <p:cNvPr id="30" name="TextBox 30"/>
          <p:cNvSpPr txBox="1"/>
          <p:nvPr/>
        </p:nvSpPr>
        <p:spPr>
          <a:xfrm>
            <a:off x="8500443" y="3599021"/>
            <a:ext cx="1496663"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パイプライン</a:t>
            </a:r>
          </a:p>
        </p:txBody>
      </p:sp>
      <p:sp>
        <p:nvSpPr>
          <p:cNvPr id="31" name="TextBox 31"/>
          <p:cNvSpPr txBox="1"/>
          <p:nvPr/>
        </p:nvSpPr>
        <p:spPr>
          <a:xfrm>
            <a:off x="8794528" y="3884771"/>
            <a:ext cx="908495"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[20min]</a:t>
            </a:r>
          </a:p>
        </p:txBody>
      </p:sp>
      <p:sp>
        <p:nvSpPr>
          <p:cNvPr id="32" name="Polygon 32"/>
          <p:cNvSpPr/>
          <p:nvPr/>
        </p:nvSpPr>
        <p:spPr>
          <a:xfrm>
            <a:off x="9982200" y="2667000"/>
            <a:ext cx="1504950" cy="723900"/>
          </a:xfrm>
          <a:custGeom>
            <a:avLst/>
            <a:gdLst/>
            <a:ahLst/>
            <a:cxnLst/>
            <a:rect l="l" t="t" r="r" b="b"/>
            <a:pathLst>
              <a:path w="1504950" h="723900">
                <a:moveTo>
                  <a:pt x="0" y="0"/>
                </a:moveTo>
                <a:lnTo>
                  <a:pt x="1333500" y="0"/>
                </a:lnTo>
                <a:lnTo>
                  <a:pt x="1504950" y="361950"/>
                </a:lnTo>
                <a:lnTo>
                  <a:pt x="1333500" y="723900"/>
                </a:lnTo>
                <a:lnTo>
                  <a:pt x="0" y="723900"/>
                </a:lnTo>
                <a:lnTo>
                  <a:pt x="171450" y="361950"/>
                </a:lnTo>
                <a:close/>
              </a:path>
            </a:pathLst>
          </a:custGeom>
          <a:solidFill>
            <a:srgbClr val="E3E7EA"/>
          </a:solidFill>
          <a:ln>
            <a:noFill/>
          </a:ln>
        </p:spPr>
      </p:sp>
      <p:sp>
        <p:nvSpPr>
          <p:cNvPr id="33" name="TextBox 33"/>
          <p:cNvSpPr txBox="1"/>
          <p:nvPr/>
        </p:nvSpPr>
        <p:spPr>
          <a:xfrm>
            <a:off x="10524496" y="2920365"/>
            <a:ext cx="572757" cy="352044"/>
          </a:xfrm>
          <a:prstGeom prst="rect">
            <a:avLst/>
          </a:prstGeom>
          <a:noFill/>
          <a:ln>
            <a:noFill/>
          </a:ln>
        </p:spPr>
        <p:txBody>
          <a:bodyPr wrap="none" lIns="0" tIns="0" rIns="0" bIns="0" anchor="t" anchorCtr="0">
            <a:spAutoFit/>
          </a:bodyPr>
          <a:lstStyle/>
          <a:p>
            <a:pPr algn="ctr"/>
            <a:r>
              <a:rPr lang="en-US" sz="1800" b="1" dirty="0">
                <a:solidFill>
                  <a:srgbClr val="484848"/>
                </a:solidFill>
                <a:latin typeface="Zen Kaku Gothic New"/>
                <a:ea typeface="Zen Kaku Gothic New"/>
                <a:cs typeface="Zen Kaku Gothic New"/>
              </a:rPr>
              <a:t>A-6</a:t>
            </a:r>
          </a:p>
        </p:txBody>
      </p:sp>
      <p:sp>
        <p:nvSpPr>
          <p:cNvPr id="34" name="TextBox 34"/>
          <p:cNvSpPr txBox="1"/>
          <p:nvPr/>
        </p:nvSpPr>
        <p:spPr>
          <a:xfrm>
            <a:off x="10186059" y="3599021"/>
            <a:ext cx="1249632" cy="278702"/>
          </a:xfrm>
          <a:prstGeom prst="rect">
            <a:avLst/>
          </a:prstGeom>
          <a:noFill/>
          <a:ln>
            <a:noFill/>
          </a:ln>
        </p:spPr>
        <p:txBody>
          <a:bodyPr wrap="none" lIns="0" tIns="0" rIns="0" bIns="0" anchor="t" anchorCtr="0">
            <a:spAutoFit/>
          </a:bodyPr>
          <a:lstStyle/>
          <a:p>
            <a:pPr algn="ctr"/>
            <a:r>
              <a:rPr lang="zh-CN" sz="1420" b="1" dirty="0">
                <a:solidFill>
                  <a:srgbClr val="000000"/>
                </a:solidFill>
                <a:latin typeface="Zen Kaku Gothic New"/>
                <a:ea typeface="Zen Kaku Gothic New"/>
                <a:cs typeface="Zen Kaku Gothic New"/>
              </a:rPr>
              <a:t>比較と考察</a:t>
            </a:r>
          </a:p>
        </p:txBody>
      </p:sp>
      <p:sp>
        <p:nvSpPr>
          <p:cNvPr id="35" name="TextBox 35"/>
          <p:cNvSpPr txBox="1"/>
          <p:nvPr/>
        </p:nvSpPr>
        <p:spPr>
          <a:xfrm>
            <a:off x="10356628" y="3884771"/>
            <a:ext cx="908495" cy="278702"/>
          </a:xfrm>
          <a:prstGeom prst="rect">
            <a:avLst/>
          </a:prstGeom>
          <a:noFill/>
          <a:ln>
            <a:noFill/>
          </a:ln>
        </p:spPr>
        <p:txBody>
          <a:bodyPr wrap="none" lIns="0" tIns="0" rIns="0" bIns="0" anchor="t" anchorCtr="0">
            <a:spAutoFit/>
          </a:bodyPr>
          <a:lstStyle/>
          <a:p>
            <a:pPr algn="ctr"/>
            <a:r>
              <a:rPr lang="en-US" sz="1420" dirty="0">
                <a:solidFill>
                  <a:srgbClr val="999999"/>
                </a:solidFill>
                <a:latin typeface="Zen Kaku Gothic New"/>
                <a:ea typeface="Zen Kaku Gothic New"/>
                <a:cs typeface="Zen Kaku Gothic New"/>
              </a:rPr>
              <a:t>[10min]</a:t>
            </a:r>
          </a:p>
        </p:txBody>
      </p:sp>
      <p:sp>
        <p:nvSpPr>
          <p:cNvPr id="36" name="Rectangle 36"/>
          <p:cNvSpPr/>
          <p:nvPr/>
        </p:nvSpPr>
        <p:spPr>
          <a:xfrm>
            <a:off x="609600" y="4419600"/>
            <a:ext cx="4629150" cy="495300"/>
          </a:xfrm>
          <a:prstGeom prst="roundRect">
            <a:avLst>
              <a:gd name="adj" fmla="val 15385"/>
            </a:avLst>
          </a:prstGeom>
          <a:solidFill>
            <a:srgbClr val="EEF6F7"/>
          </a:solidFill>
          <a:ln>
            <a:noFill/>
          </a:ln>
        </p:spPr>
      </p:sp>
      <p:sp>
        <p:nvSpPr>
          <p:cNvPr id="37" name="TextBox 37"/>
          <p:cNvSpPr txBox="1"/>
          <p:nvPr/>
        </p:nvSpPr>
        <p:spPr>
          <a:xfrm>
            <a:off x="869061" y="4580096"/>
            <a:ext cx="341970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章3で扱うのは A-2 までです</a:t>
            </a:r>
          </a:p>
        </p:txBody>
      </p:sp>
      <p:sp>
        <p:nvSpPr>
          <p:cNvPr id="38" name="Rectangle 38"/>
          <p:cNvSpPr/>
          <p:nvPr/>
        </p:nvSpPr>
        <p:spPr>
          <a:xfrm>
            <a:off x="5295900" y="4419600"/>
            <a:ext cx="6191250" cy="495300"/>
          </a:xfrm>
          <a:prstGeom prst="roundRect">
            <a:avLst>
              <a:gd name="adj" fmla="val 15385"/>
            </a:avLst>
          </a:prstGeom>
          <a:solidFill>
            <a:srgbClr val="F3F3F3"/>
          </a:solidFill>
          <a:ln>
            <a:noFill/>
          </a:ln>
        </p:spPr>
      </p:sp>
      <p:sp>
        <p:nvSpPr>
          <p:cNvPr id="39" name="TextBox 39"/>
          <p:cNvSpPr txBox="1"/>
          <p:nvPr/>
        </p:nvSpPr>
        <p:spPr>
          <a:xfrm>
            <a:off x="5555361" y="4580096"/>
            <a:ext cx="57151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A-3 以降のハーネス投入と比較は、章4で扱います</a:t>
            </a:r>
          </a:p>
        </p:txBody>
      </p:sp>
      <p:sp>
        <p:nvSpPr>
          <p:cNvPr id="40" name="TextBox 40"/>
          <p:cNvSpPr txBox="1"/>
          <p:nvPr/>
        </p:nvSpPr>
        <p:spPr>
          <a:xfrm>
            <a:off x="601599" y="5354479"/>
            <a:ext cx="10939082"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各ステップの終わりに memo.md へ1行書き足しておくと、A-6 の比較がそのまま書けます。</a:t>
            </a:r>
          </a:p>
        </p:txBody>
      </p:sp>
      <p:sp>
        <p:nvSpPr>
          <p:cNvPr id="41" name="TextBox 41"/>
          <p:cNvSpPr txBox="1"/>
          <p:nvPr/>
        </p:nvSpPr>
        <p:spPr>
          <a:xfrm>
            <a:off x="602361" y="5732621"/>
            <a:ext cx="4872752"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手を動かす時間は7ステップ合計で70分です。</a:t>
            </a:r>
          </a:p>
        </p:txBody>
      </p:sp>
      <p:sp>
        <p:nvSpPr>
          <p:cNvPr id="42" name="TextBox 4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3" name="TextBox 4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38</a:t>
            </a:r>
          </a:p>
        </p:txBody>
      </p:sp>
    </p:spTree>
  </p:cSld>
  <p:clrMapOvr>
    <a:masterClrMapping/>
  </p:clrMapOvr>
  <p:transition xmlns:p14="http://schemas.microsoft.com/office/powerpoint/2010/main" p14:dur="400">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15323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出発点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8866951"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 xml:space="preserve">配布フォルダに </a:t>
            </a:r>
            <a:r>
              <a:rPr lang="zh-CN" sz="2480" b="1" dirty="0">
                <a:solidFill>
                  <a:srgbClr val="264DBF"/>
                </a:solidFill>
                <a:latin typeface="Zen Kaku Gothic New"/>
                <a:ea typeface="Zen Kaku Gothic New"/>
                <a:cs typeface="Zen Kaku Gothic New"/>
              </a:rPr>
              <a:t>CLAUDE.md と .claude</a:t>
            </a:r>
            <a:r>
              <a:rPr lang="zh-CN" sz="2480" b="1" dirty="0">
                <a:solidFill>
                  <a:srgbClr val="000000"/>
                </a:solidFill>
                <a:latin typeface="Zen Kaku Gothic New"/>
                <a:ea typeface="Zen Kaku Gothic New"/>
                <a:cs typeface="Zen Kaku Gothic New"/>
              </a:rPr>
              <a:t xml:space="preserve"> は、</a:t>
            </a:r>
          </a:p>
        </p:txBody>
      </p:sp>
      <p:sp>
        <p:nvSpPr>
          <p:cNvPr id="7" name="TextBox 7"/>
          <p:cNvSpPr txBox="1"/>
          <p:nvPr/>
        </p:nvSpPr>
        <p:spPr>
          <a:xfrm>
            <a:off x="597027" y="1694974"/>
            <a:ext cx="474473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まだ置かれていません。</a:t>
            </a:r>
          </a:p>
        </p:txBody>
      </p:sp>
      <p:sp>
        <p:nvSpPr>
          <p:cNvPr id="8" name="Rectangle 8"/>
          <p:cNvSpPr/>
          <p:nvPr/>
        </p:nvSpPr>
        <p:spPr>
          <a:xfrm>
            <a:off x="609600" y="2381250"/>
            <a:ext cx="5334000" cy="3429000"/>
          </a:xfrm>
          <a:prstGeom prst="roundRect">
            <a:avLst>
              <a:gd name="adj" fmla="val 2778"/>
            </a:avLst>
          </a:prstGeom>
          <a:solidFill>
            <a:srgbClr val="F7F9FA"/>
          </a:solidFill>
          <a:ln>
            <a:noFill/>
          </a:ln>
        </p:spPr>
      </p:sp>
      <p:sp>
        <p:nvSpPr>
          <p:cNvPr id="9" name="TextBox 9"/>
          <p:cNvSpPr txBox="1"/>
          <p:nvPr/>
        </p:nvSpPr>
        <p:spPr>
          <a:xfrm>
            <a:off x="907161" y="2570321"/>
            <a:ext cx="2673001" cy="2412302"/>
          </a:xfrm>
          <a:prstGeom prst="rect">
            <a:avLst/>
          </a:prstGeom>
          <a:noFill/>
          <a:ln>
            <a:noFill/>
          </a:ln>
        </p:spPr>
        <p:txBody>
          <a:bodyPr wrap="square" lIns="0" tIns="0" rIns="0" bIns="0" anchor="t" anchorCtr="0"/>
          <a:lstStyle/>
          <a:p>
            <a:pPr algn="l">
              <a:lnSpc>
                <a:spcPts val="2400"/>
              </a:lnSpc>
            </a:pPr>
            <a:r>
              <a:rPr lang="en-US" sz="1420" dirty="0">
                <a:solidFill>
                  <a:srgbClr val="000000"/>
                </a:solidFill>
                <a:latin typeface="Source Code Pro"/>
                <a:ea typeface="Source Code Pro"/>
                <a:cs typeface="Source Code Pro"/>
              </a:rPr>
              <a:t>handson/</a:t>
            </a:r>
          </a:p>
          <a:p>
            <a:pPr algn="l">
              <a:lnSpc>
                <a:spcPts val="2400"/>
              </a:lnSpc>
            </a:pPr>
            <a:r>
              <a:rPr lang="en-US" sz="1420" dirty="0">
                <a:solidFill>
                  <a:srgbClr val="000000"/>
                </a:solidFill>
                <a:latin typeface="Source Code Pro"/>
                <a:ea typeface="Source Code Pro"/>
                <a:cs typeface="Source Code Pro"/>
              </a:rPr>
              <a:t>├ kadaiA/</a:t>
            </a:r>
          </a:p>
          <a:p>
            <a:pPr algn="l">
              <a:lnSpc>
                <a:spcPts val="2400"/>
              </a:lnSpc>
            </a:pPr>
            <a:r>
              <a:rPr lang="zh-CN" sz="1420" dirty="0">
                <a:solidFill>
                  <a:srgbClr val="000000"/>
                </a:solidFill>
                <a:latin typeface="Source Code Pro"/>
                <a:ea typeface="Microsoft YaHei"/>
                <a:cs typeface="Source Code Pro"/>
              </a:rPr>
              <a:t>│ ├ docs/お題シート.md</a:t>
            </a:r>
          </a:p>
          <a:p>
            <a:pPr algn="l">
              <a:lnSpc>
                <a:spcPts val="2400"/>
              </a:lnSpc>
            </a:pPr>
            <a:r>
              <a:rPr lang="en-US" sz="1420" dirty="0">
                <a:solidFill>
                  <a:srgbClr val="000000"/>
                </a:solidFill>
                <a:latin typeface="Source Code Pro"/>
                <a:ea typeface="Source Code Pro"/>
                <a:cs typeface="Source Code Pro"/>
              </a:rPr>
              <a:t>│ └ dummy_data.csv</a:t>
            </a:r>
          </a:p>
          <a:p>
            <a:pPr algn="l">
              <a:lnSpc>
                <a:spcPts val="2400"/>
              </a:lnSpc>
            </a:pPr>
            <a:r>
              <a:rPr lang="en-US" sz="1420" dirty="0">
                <a:solidFill>
                  <a:srgbClr val="000000"/>
                </a:solidFill>
                <a:latin typeface="Source Code Pro"/>
                <a:ea typeface="Source Code Pro"/>
                <a:cs typeface="Source Code Pro"/>
              </a:rPr>
              <a:t>├ kadaiB/</a:t>
            </a:r>
          </a:p>
          <a:p>
            <a:pPr algn="l">
              <a:lnSpc>
                <a:spcPts val="2400"/>
              </a:lnSpc>
            </a:pPr>
            <a:r>
              <a:rPr lang="en-US" sz="1420" dirty="0">
                <a:solidFill>
                  <a:srgbClr val="000000"/>
                </a:solidFill>
                <a:latin typeface="Source Code Pro"/>
                <a:ea typeface="Source Code Pro"/>
                <a:cs typeface="Source Code Pro"/>
              </a:rPr>
              <a:t>├ exercises/</a:t>
            </a:r>
          </a:p>
          <a:p>
            <a:pPr algn="l">
              <a:lnSpc>
                <a:spcPts val="2400"/>
              </a:lnSpc>
            </a:pPr>
            <a:r>
              <a:rPr lang="en-US" sz="1420" dirty="0">
                <a:solidFill>
                  <a:srgbClr val="000000"/>
                </a:solidFill>
                <a:latin typeface="Source Code Pro"/>
                <a:ea typeface="Source Code Pro"/>
                <a:cs typeface="Source Code Pro"/>
              </a:rPr>
              <a:t>├ _harness_kit/</a:t>
            </a:r>
          </a:p>
          <a:p>
            <a:pPr algn="l">
              <a:lnSpc>
                <a:spcPts val="2400"/>
              </a:lnSpc>
            </a:pPr>
            <a:r>
              <a:rPr lang="en-US" sz="1420" dirty="0">
                <a:solidFill>
                  <a:srgbClr val="000000"/>
                </a:solidFill>
                <a:latin typeface="Source Code Pro"/>
                <a:ea typeface="Source Code Pro"/>
                <a:cs typeface="Source Code Pro"/>
              </a:rPr>
              <a:t>└ memo.md</a:t>
            </a:r>
          </a:p>
        </p:txBody>
      </p:sp>
      <p:sp>
        <p:nvSpPr>
          <p:cNvPr id="10" name="Rectangle 10"/>
          <p:cNvSpPr/>
          <p:nvPr/>
        </p:nvSpPr>
        <p:spPr>
          <a:xfrm>
            <a:off x="914400" y="5086350"/>
            <a:ext cx="4724400" cy="685800"/>
          </a:xfrm>
          <a:prstGeom prst="roundRect">
            <a:avLst>
              <a:gd name="adj" fmla="val 8333"/>
            </a:avLst>
          </a:prstGeom>
          <a:noFill/>
          <a:ln w="14288">
            <a:solidFill>
              <a:srgbClr val="9AA0B4"/>
            </a:solidFill>
            <a:custDash>
              <a:ds d="400000" sp="266666"/>
            </a:custDash>
          </a:ln>
        </p:spPr>
      </p:sp>
      <p:sp>
        <p:nvSpPr>
          <p:cNvPr id="11" name="TextBox 11"/>
          <p:cNvSpPr txBox="1"/>
          <p:nvPr/>
        </p:nvSpPr>
        <p:spPr>
          <a:xfrm>
            <a:off x="1135761" y="5237321"/>
            <a:ext cx="2655537" cy="278702"/>
          </a:xfrm>
          <a:prstGeom prst="rect">
            <a:avLst/>
          </a:prstGeom>
          <a:noFill/>
          <a:ln>
            <a:noFill/>
          </a:ln>
        </p:spPr>
        <p:txBody>
          <a:bodyPr wrap="none" lIns="0" tIns="0" rIns="0" bIns="0" anchor="t" anchorCtr="0">
            <a:spAutoFit/>
          </a:bodyPr>
          <a:lstStyle/>
          <a:p>
            <a:pPr algn="l"/>
            <a:r>
              <a:rPr lang="zh-CN" sz="1420" b="1" dirty="0">
                <a:solidFill>
                  <a:srgbClr val="5B6472"/>
                </a:solidFill>
                <a:latin typeface="Zen Kaku Gothic New"/>
                <a:ea typeface="Zen Kaku Gothic New"/>
                <a:cs typeface="Zen Kaku Gothic New"/>
              </a:rPr>
              <a:t>CLAUDE.md と .claude</a:t>
            </a:r>
          </a:p>
        </p:txBody>
      </p:sp>
      <p:sp>
        <p:nvSpPr>
          <p:cNvPr id="12" name="TextBox 12"/>
          <p:cNvSpPr txBox="1"/>
          <p:nvPr/>
        </p:nvSpPr>
        <p:spPr>
          <a:xfrm>
            <a:off x="1135761" y="5504021"/>
            <a:ext cx="2535460" cy="278702"/>
          </a:xfrm>
          <a:prstGeom prst="rect">
            <a:avLst/>
          </a:prstGeom>
          <a:noFill/>
          <a:ln>
            <a:noFill/>
          </a:ln>
        </p:spPr>
        <p:txBody>
          <a:bodyPr wrap="none" lIns="0" tIns="0" rIns="0" bIns="0" anchor="t" anchorCtr="0">
            <a:spAutoFit/>
          </a:bodyPr>
          <a:lstStyle/>
          <a:p>
            <a:pPr algn="l"/>
            <a:r>
              <a:rPr lang="zh-CN" sz="1420" dirty="0">
                <a:solidFill>
                  <a:srgbClr val="8A8F9C"/>
                </a:solidFill>
                <a:latin typeface="Zen Kaku Gothic New"/>
                <a:ea typeface="Zen Kaku Gothic New"/>
                <a:cs typeface="Zen Kaku Gothic New"/>
              </a:rPr>
              <a:t>A-3 でここに置きます</a:t>
            </a:r>
          </a:p>
        </p:txBody>
      </p:sp>
      <p:sp>
        <p:nvSpPr>
          <p:cNvPr id="13" name="Rectangle 13"/>
          <p:cNvSpPr/>
          <p:nvPr/>
        </p:nvSpPr>
        <p:spPr>
          <a:xfrm>
            <a:off x="6400800" y="2724150"/>
            <a:ext cx="76200" cy="1905000"/>
          </a:xfrm>
          <a:prstGeom prst="roundRect">
            <a:avLst>
              <a:gd name="adj" fmla="val 50000"/>
            </a:avLst>
          </a:prstGeom>
          <a:solidFill>
            <a:srgbClr val="47BCC6"/>
          </a:solidFill>
          <a:ln>
            <a:noFill/>
          </a:ln>
        </p:spPr>
      </p:sp>
      <p:sp>
        <p:nvSpPr>
          <p:cNvPr id="14" name="TextBox 14"/>
          <p:cNvSpPr txBox="1"/>
          <p:nvPr/>
        </p:nvSpPr>
        <p:spPr>
          <a:xfrm>
            <a:off x="6697599" y="2858929"/>
            <a:ext cx="4163520" cy="1603438"/>
          </a:xfrm>
          <a:prstGeom prst="rect">
            <a:avLst/>
          </a:prstGeom>
          <a:noFill/>
          <a:ln>
            <a:noFill/>
          </a:ln>
        </p:spPr>
        <p:txBody>
          <a:bodyPr wrap="square" lIns="0" tIns="0" rIns="0" bIns="0" anchor="t" anchorCtr="0"/>
          <a:lstStyle/>
          <a:p>
            <a:pPr algn="l">
              <a:lnSpc>
                <a:spcPts val="2550"/>
              </a:lnSpc>
            </a:pPr>
            <a:r>
              <a:rPr lang="zh-CN" sz="1580" dirty="0">
                <a:solidFill>
                  <a:srgbClr val="000000"/>
                </a:solidFill>
                <a:latin typeface="Zen Kaku Gothic New"/>
                <a:ea typeface="Zen Kaku Gothic New"/>
                <a:cs typeface="Zen Kaku Gothic New"/>
              </a:rPr>
              <a:t>設定一式は _harness_kit/ の中で</a:t>
            </a:r>
          </a:p>
          <a:p>
            <a:pPr algn="l">
              <a:lnSpc>
                <a:spcPts val="2550"/>
              </a:lnSpc>
            </a:pPr>
            <a:r>
              <a:rPr lang="zh-CN" sz="1580" dirty="0">
                <a:solidFill>
                  <a:srgbClr val="000000"/>
                </a:solidFill>
                <a:latin typeface="Zen Kaku Gothic New"/>
                <a:ea typeface="Zen Kaku Gothic New"/>
                <a:cs typeface="Zen Kaku Gothic New"/>
              </a:rPr>
              <a:t>待機しています。</a:t>
            </a:r>
          </a:p>
          <a:p>
            <a:pPr algn="l">
              <a:lnSpc>
                <a:spcPts val="2550"/>
              </a:lnSpc>
            </a:pPr>
            <a:r>
              <a:rPr lang="zh-CN" sz="1580" dirty="0">
                <a:solidFill>
                  <a:srgbClr val="000000"/>
                </a:solidFill>
                <a:latin typeface="Zen Kaku Gothic New"/>
                <a:ea typeface="Zen Kaku Gothic New"/>
                <a:cs typeface="Zen Kaku Gothic New"/>
              </a:rPr>
              <a:t>いま置くと、素の状態との差が</a:t>
            </a:r>
          </a:p>
          <a:p>
            <a:pPr algn="l">
              <a:lnSpc>
                <a:spcPts val="2550"/>
              </a:lnSpc>
            </a:pPr>
            <a:r>
              <a:rPr lang="zh-CN" sz="1580" dirty="0">
                <a:solidFill>
                  <a:srgbClr val="000000"/>
                </a:solidFill>
                <a:latin typeface="Zen Kaku Gothic New"/>
                <a:ea typeface="Zen Kaku Gothic New"/>
                <a:cs typeface="Zen Kaku Gothic New"/>
              </a:rPr>
              <a:t>見えなくなります。</a:t>
            </a:r>
          </a:p>
          <a:p>
            <a:pPr algn="l">
              <a:lnSpc>
                <a:spcPts val="2550"/>
              </a:lnSpc>
            </a:pPr>
            <a:r>
              <a:rPr lang="zh-CN" sz="1580" dirty="0">
                <a:solidFill>
                  <a:srgbClr val="000000"/>
                </a:solidFill>
                <a:latin typeface="Zen Kaku Gothic New"/>
                <a:ea typeface="Zen Kaku Gothic New"/>
                <a:cs typeface="Zen Kaku Gothic New"/>
              </a:rPr>
              <a:t>A-3 で、全員そろえて配置します。</a:t>
            </a:r>
          </a:p>
        </p:txBody>
      </p:sp>
      <p:sp>
        <p:nvSpPr>
          <p:cNvPr id="15" name="TextBox 15"/>
          <p:cNvSpPr txBox="1"/>
          <p:nvPr/>
        </p:nvSpPr>
        <p:spPr>
          <a:xfrm>
            <a:off x="6698361" y="4951571"/>
            <a:ext cx="4169664"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配布ZIPを展開した直後の状態です。</a:t>
            </a:r>
          </a:p>
        </p:txBody>
      </p:sp>
      <p:sp>
        <p:nvSpPr>
          <p:cNvPr id="16" name="TextBox 1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7" name="TextBox 1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39</a:t>
            </a:r>
          </a:p>
        </p:txBody>
      </p:sp>
    </p:spTree>
  </p:cSld>
  <p:clrMapOvr>
    <a:masterClrMapping/>
  </p:clrMapOvr>
  <p:transition xmlns:p14="http://schemas.microsoft.com/office/powerpoint/2010/main" p14:dur="40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本日のゴール</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408" y="1360170"/>
            <a:ext cx="10604506" cy="469392"/>
          </a:xfrm>
          <a:prstGeom prst="rect">
            <a:avLst/>
          </a:prstGeom>
          <a:noFill/>
          <a:ln>
            <a:noFill/>
          </a:ln>
        </p:spPr>
        <p:txBody>
          <a:bodyPr wrap="none" lIns="0" tIns="0" rIns="0" bIns="0" anchor="t" anchorCtr="0">
            <a:spAutoFit/>
          </a:bodyPr>
          <a:lstStyle/>
          <a:p>
            <a:pPr algn="l"/>
            <a:r>
              <a:rPr lang="zh-CN" sz="2400" b="1" dirty="0">
                <a:solidFill>
                  <a:srgbClr val="000000"/>
                </a:solidFill>
                <a:latin typeface="Zen Kaku Gothic New"/>
                <a:ea typeface="Zen Kaku Gothic New"/>
                <a:cs typeface="Zen Kaku Gothic New"/>
              </a:rPr>
              <a:t>240分で業務アプリを</a:t>
            </a:r>
            <a:r>
              <a:rPr lang="zh-CN" sz="2400" b="1" dirty="0">
                <a:solidFill>
                  <a:srgbClr val="264DBF"/>
                </a:solidFill>
                <a:latin typeface="Zen Kaku Gothic New"/>
                <a:ea typeface="Zen Kaku Gothic New"/>
                <a:cs typeface="Zen Kaku Gothic New"/>
              </a:rPr>
              <a:t>1本</a:t>
            </a:r>
            <a:r>
              <a:rPr lang="zh-CN" sz="2400" b="1" dirty="0">
                <a:solidFill>
                  <a:srgbClr val="000000"/>
                </a:solidFill>
                <a:latin typeface="Zen Kaku Gothic New"/>
                <a:ea typeface="Zen Kaku Gothic New"/>
                <a:cs typeface="Zen Kaku Gothic New"/>
              </a:rPr>
              <a:t>作り、Javaのバグを</a:t>
            </a:r>
            <a:r>
              <a:rPr lang="zh-CN" sz="2400" b="1" dirty="0">
                <a:solidFill>
                  <a:srgbClr val="264DBF"/>
                </a:solidFill>
                <a:latin typeface="Zen Kaku Gothic New"/>
                <a:ea typeface="Zen Kaku Gothic New"/>
                <a:cs typeface="Zen Kaku Gothic New"/>
              </a:rPr>
              <a:t>2件</a:t>
            </a:r>
            <a:r>
              <a:rPr lang="zh-CN" sz="2400" b="1" dirty="0">
                <a:solidFill>
                  <a:srgbClr val="000000"/>
                </a:solidFill>
                <a:latin typeface="Zen Kaku Gothic New"/>
                <a:ea typeface="Zen Kaku Gothic New"/>
                <a:cs typeface="Zen Kaku Gothic New"/>
              </a:rPr>
              <a:t>直し、</a:t>
            </a:r>
          </a:p>
        </p:txBody>
      </p:sp>
      <p:sp>
        <p:nvSpPr>
          <p:cNvPr id="7" name="TextBox 7"/>
          <p:cNvSpPr txBox="1"/>
          <p:nvPr/>
        </p:nvSpPr>
        <p:spPr>
          <a:xfrm>
            <a:off x="597408" y="1779270"/>
            <a:ext cx="5433060" cy="469392"/>
          </a:xfrm>
          <a:prstGeom prst="rect">
            <a:avLst/>
          </a:prstGeom>
          <a:noFill/>
          <a:ln>
            <a:noFill/>
          </a:ln>
        </p:spPr>
        <p:txBody>
          <a:bodyPr wrap="none" lIns="0" tIns="0" rIns="0" bIns="0" anchor="t" anchorCtr="0">
            <a:spAutoFit/>
          </a:bodyPr>
          <a:lstStyle/>
          <a:p>
            <a:pPr algn="l"/>
            <a:r>
              <a:rPr lang="zh-CN" sz="2400" b="1" dirty="0">
                <a:solidFill>
                  <a:srgbClr val="000000"/>
                </a:solidFill>
                <a:latin typeface="Zen Kaku Gothic New"/>
                <a:ea typeface="Zen Kaku Gothic New"/>
                <a:cs typeface="Zen Kaku Gothic New"/>
              </a:rPr>
              <a:t>テストを緑にして帰ります。</a:t>
            </a:r>
          </a:p>
        </p:txBody>
      </p:sp>
      <p:sp>
        <p:nvSpPr>
          <p:cNvPr id="8" name="Line 8"/>
          <p:cNvSpPr/>
          <p:nvPr/>
        </p:nvSpPr>
        <p:spPr>
          <a:xfrm>
            <a:off x="4276725" y="2857500"/>
            <a:ext cx="9525" cy="2057400"/>
          </a:xfrm>
          <a:custGeom>
            <a:avLst/>
            <a:gdLst/>
            <a:ahLst/>
            <a:cxnLst/>
            <a:rect l="l" t="t" r="r" b="b"/>
            <a:pathLst>
              <a:path w="9525" h="2057400">
                <a:moveTo>
                  <a:pt x="0" y="0"/>
                </a:moveTo>
                <a:lnTo>
                  <a:pt x="0" y="2057400"/>
                </a:lnTo>
              </a:path>
            </a:pathLst>
          </a:custGeom>
          <a:noFill/>
          <a:ln w="19050">
            <a:solidFill>
              <a:srgbClr val="E3E7EA"/>
            </a:solidFill>
          </a:ln>
        </p:spPr>
      </p:sp>
      <p:sp>
        <p:nvSpPr>
          <p:cNvPr id="9" name="Line 9"/>
          <p:cNvSpPr/>
          <p:nvPr/>
        </p:nvSpPr>
        <p:spPr>
          <a:xfrm>
            <a:off x="7915275" y="2857500"/>
            <a:ext cx="9525" cy="2057400"/>
          </a:xfrm>
          <a:custGeom>
            <a:avLst/>
            <a:gdLst/>
            <a:ahLst/>
            <a:cxnLst/>
            <a:rect l="l" t="t" r="r" b="b"/>
            <a:pathLst>
              <a:path w="9525" h="2057400">
                <a:moveTo>
                  <a:pt x="0" y="0"/>
                </a:moveTo>
                <a:lnTo>
                  <a:pt x="0" y="2057400"/>
                </a:lnTo>
              </a:path>
            </a:pathLst>
          </a:custGeom>
          <a:noFill/>
          <a:ln w="19050">
            <a:solidFill>
              <a:srgbClr val="E3E7EA"/>
            </a:solidFill>
          </a:ln>
        </p:spPr>
      </p:sp>
      <p:sp>
        <p:nvSpPr>
          <p:cNvPr id="10" name="TextBox 10"/>
          <p:cNvSpPr txBox="1"/>
          <p:nvPr/>
        </p:nvSpPr>
        <p:spPr>
          <a:xfrm>
            <a:off x="1691457" y="2968942"/>
            <a:ext cx="1531987" cy="1704975"/>
          </a:xfrm>
          <a:prstGeom prst="rect">
            <a:avLst/>
          </a:prstGeom>
          <a:noFill/>
          <a:ln>
            <a:noFill/>
          </a:ln>
        </p:spPr>
        <p:txBody>
          <a:bodyPr wrap="none" lIns="0" tIns="0" rIns="0" bIns="0" anchor="t" anchorCtr="0">
            <a:spAutoFit/>
          </a:bodyPr>
          <a:lstStyle/>
          <a:p>
            <a:pPr algn="ctr"/>
            <a:r>
              <a:rPr lang="en-US" sz="8850" b="1" dirty="0">
                <a:solidFill>
                  <a:srgbClr val="47BCC6"/>
                </a:solidFill>
                <a:latin typeface="Zen Kaku Gothic New"/>
                <a:ea typeface="Zen Kaku Gothic New"/>
                <a:cs typeface="Zen Kaku Gothic New"/>
              </a:rPr>
              <a:t>1</a:t>
            </a:r>
            <a:r>
              <a:rPr lang="zh-CN" sz="3750" b="1" dirty="0">
                <a:solidFill>
                  <a:srgbClr val="000000"/>
                </a:solidFill>
                <a:latin typeface="Zen Kaku Gothic New"/>
                <a:ea typeface="Zen Kaku Gothic New"/>
                <a:cs typeface="Zen Kaku Gothic New"/>
              </a:rPr>
              <a:t>本</a:t>
            </a:r>
          </a:p>
        </p:txBody>
      </p:sp>
      <p:sp>
        <p:nvSpPr>
          <p:cNvPr id="11" name="TextBox 11"/>
          <p:cNvSpPr txBox="1"/>
          <p:nvPr/>
        </p:nvSpPr>
        <p:spPr>
          <a:xfrm>
            <a:off x="1252538" y="4290536"/>
            <a:ext cx="2409825" cy="337376"/>
          </a:xfrm>
          <a:prstGeom prst="rect">
            <a:avLst/>
          </a:prstGeom>
          <a:noFill/>
          <a:ln>
            <a:noFill/>
          </a:ln>
        </p:spPr>
        <p:txBody>
          <a:bodyPr wrap="none" lIns="0" tIns="0" rIns="0" bIns="0" anchor="t" anchorCtr="0">
            <a:spAutoFit/>
          </a:bodyPr>
          <a:lstStyle/>
          <a:p>
            <a:pPr algn="ctr"/>
            <a:r>
              <a:rPr lang="zh-CN" sz="1720" b="1" dirty="0">
                <a:solidFill>
                  <a:srgbClr val="000000"/>
                </a:solidFill>
                <a:latin typeface="Zen Kaku Gothic New"/>
                <a:ea typeface="Zen Kaku Gothic New"/>
                <a:cs typeface="Zen Kaku Gothic New"/>
              </a:rPr>
              <a:t>業務アプリを作る</a:t>
            </a:r>
          </a:p>
        </p:txBody>
      </p:sp>
      <p:sp>
        <p:nvSpPr>
          <p:cNvPr id="12" name="TextBox 12"/>
          <p:cNvSpPr txBox="1"/>
          <p:nvPr/>
        </p:nvSpPr>
        <p:spPr>
          <a:xfrm>
            <a:off x="625983" y="4627721"/>
            <a:ext cx="3662934"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課題A 一覧と検索と詳細の3画面</a:t>
            </a:r>
          </a:p>
        </p:txBody>
      </p:sp>
      <p:sp>
        <p:nvSpPr>
          <p:cNvPr id="13" name="TextBox 13"/>
          <p:cNvSpPr txBox="1"/>
          <p:nvPr/>
        </p:nvSpPr>
        <p:spPr>
          <a:xfrm>
            <a:off x="5330007" y="2968942"/>
            <a:ext cx="1531987" cy="1704975"/>
          </a:xfrm>
          <a:prstGeom prst="rect">
            <a:avLst/>
          </a:prstGeom>
          <a:noFill/>
          <a:ln>
            <a:noFill/>
          </a:ln>
        </p:spPr>
        <p:txBody>
          <a:bodyPr wrap="none" lIns="0" tIns="0" rIns="0" bIns="0" anchor="t" anchorCtr="0">
            <a:spAutoFit/>
          </a:bodyPr>
          <a:lstStyle/>
          <a:p>
            <a:pPr algn="ctr"/>
            <a:r>
              <a:rPr lang="en-US" sz="8850" b="1" dirty="0">
                <a:solidFill>
                  <a:srgbClr val="47BCC6"/>
                </a:solidFill>
                <a:latin typeface="Zen Kaku Gothic New"/>
                <a:ea typeface="Zen Kaku Gothic New"/>
                <a:cs typeface="Zen Kaku Gothic New"/>
              </a:rPr>
              <a:t>2</a:t>
            </a:r>
            <a:r>
              <a:rPr lang="zh-CN" sz="3750" b="1" dirty="0">
                <a:solidFill>
                  <a:srgbClr val="000000"/>
                </a:solidFill>
                <a:latin typeface="Zen Kaku Gothic New"/>
                <a:ea typeface="Zen Kaku Gothic New"/>
                <a:cs typeface="Zen Kaku Gothic New"/>
              </a:rPr>
              <a:t>件</a:t>
            </a:r>
          </a:p>
        </p:txBody>
      </p:sp>
      <p:sp>
        <p:nvSpPr>
          <p:cNvPr id="14" name="TextBox 14"/>
          <p:cNvSpPr txBox="1"/>
          <p:nvPr/>
        </p:nvSpPr>
        <p:spPr>
          <a:xfrm>
            <a:off x="5339644" y="4290536"/>
            <a:ext cx="1512713" cy="337376"/>
          </a:xfrm>
          <a:prstGeom prst="rect">
            <a:avLst/>
          </a:prstGeom>
          <a:noFill/>
          <a:ln>
            <a:noFill/>
          </a:ln>
        </p:spPr>
        <p:txBody>
          <a:bodyPr wrap="none" lIns="0" tIns="0" rIns="0" bIns="0" anchor="t" anchorCtr="0">
            <a:spAutoFit/>
          </a:bodyPr>
          <a:lstStyle/>
          <a:p>
            <a:pPr algn="ctr"/>
            <a:r>
              <a:rPr lang="zh-CN" sz="1720" b="1" dirty="0">
                <a:solidFill>
                  <a:srgbClr val="000000"/>
                </a:solidFill>
                <a:latin typeface="Zen Kaku Gothic New"/>
                <a:ea typeface="Zen Kaku Gothic New"/>
                <a:cs typeface="Zen Kaku Gothic New"/>
              </a:rPr>
              <a:t>バグを直す</a:t>
            </a:r>
          </a:p>
        </p:txBody>
      </p:sp>
      <p:sp>
        <p:nvSpPr>
          <p:cNvPr id="15" name="TextBox 15"/>
          <p:cNvSpPr txBox="1"/>
          <p:nvPr/>
        </p:nvSpPr>
        <p:spPr>
          <a:xfrm>
            <a:off x="4587573" y="4627721"/>
            <a:ext cx="3016853"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課題B サービス層の不具合</a:t>
            </a:r>
          </a:p>
        </p:txBody>
      </p:sp>
      <p:sp>
        <p:nvSpPr>
          <p:cNvPr id="16" name="Rectangle 16"/>
          <p:cNvSpPr/>
          <p:nvPr/>
        </p:nvSpPr>
        <p:spPr>
          <a:xfrm>
            <a:off x="8382000" y="3333750"/>
            <a:ext cx="2705100" cy="628650"/>
          </a:xfrm>
          <a:prstGeom prst="roundRect">
            <a:avLst>
              <a:gd name="adj" fmla="val 12121"/>
            </a:avLst>
          </a:prstGeom>
          <a:solidFill>
            <a:srgbClr val="1E1E1E"/>
          </a:solidFill>
          <a:ln>
            <a:noFill/>
          </a:ln>
        </p:spPr>
      </p:sp>
      <p:sp>
        <p:nvSpPr>
          <p:cNvPr id="17" name="TextBox 17"/>
          <p:cNvSpPr txBox="1"/>
          <p:nvPr/>
        </p:nvSpPr>
        <p:spPr>
          <a:xfrm>
            <a:off x="8514193" y="3523298"/>
            <a:ext cx="2440715" cy="381381"/>
          </a:xfrm>
          <a:prstGeom prst="rect">
            <a:avLst/>
          </a:prstGeom>
          <a:noFill/>
          <a:ln>
            <a:noFill/>
          </a:ln>
        </p:spPr>
        <p:txBody>
          <a:bodyPr wrap="none" lIns="0" tIns="0" rIns="0" bIns="0" anchor="t" anchorCtr="0">
            <a:spAutoFit/>
          </a:bodyPr>
          <a:lstStyle/>
          <a:p>
            <a:pPr algn="ctr"/>
            <a:r>
              <a:rPr lang="en-US" sz="1950" b="1" dirty="0">
                <a:solidFill>
                  <a:srgbClr val="A3DDE3"/>
                </a:solidFill>
                <a:latin typeface="Source Code Pro"/>
                <a:ea typeface="Source Code Pro"/>
                <a:cs typeface="Source Code Pro"/>
              </a:rPr>
              <a:t>BUILD SUCCESS</a:t>
            </a:r>
          </a:p>
        </p:txBody>
      </p:sp>
      <p:sp>
        <p:nvSpPr>
          <p:cNvPr id="18" name="TextBox 18"/>
          <p:cNvSpPr txBox="1"/>
          <p:nvPr/>
        </p:nvSpPr>
        <p:spPr>
          <a:xfrm>
            <a:off x="8828675" y="4290536"/>
            <a:ext cx="1811750" cy="337376"/>
          </a:xfrm>
          <a:prstGeom prst="rect">
            <a:avLst/>
          </a:prstGeom>
          <a:noFill/>
          <a:ln>
            <a:noFill/>
          </a:ln>
        </p:spPr>
        <p:txBody>
          <a:bodyPr wrap="none" lIns="0" tIns="0" rIns="0" bIns="0" anchor="t" anchorCtr="0">
            <a:spAutoFit/>
          </a:bodyPr>
          <a:lstStyle/>
          <a:p>
            <a:pPr algn="ctr"/>
            <a:r>
              <a:rPr lang="zh-CN" sz="1720" b="1" dirty="0">
                <a:solidFill>
                  <a:srgbClr val="000000"/>
                </a:solidFill>
                <a:latin typeface="Zen Kaku Gothic New"/>
                <a:ea typeface="Zen Kaku Gothic New"/>
                <a:cs typeface="Zen Kaku Gothic New"/>
              </a:rPr>
              <a:t>テストを通す</a:t>
            </a:r>
          </a:p>
        </p:txBody>
      </p:sp>
      <p:sp>
        <p:nvSpPr>
          <p:cNvPr id="19" name="TextBox 19"/>
          <p:cNvSpPr txBox="1"/>
          <p:nvPr/>
        </p:nvSpPr>
        <p:spPr>
          <a:xfrm>
            <a:off x="8024839" y="4627721"/>
            <a:ext cx="3419422"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課題B ./mvnw test の実行結果</a:t>
            </a:r>
          </a:p>
        </p:txBody>
      </p:sp>
      <p:sp>
        <p:nvSpPr>
          <p:cNvPr id="20" name="Rectangle 20"/>
          <p:cNvSpPr/>
          <p:nvPr/>
        </p:nvSpPr>
        <p:spPr>
          <a:xfrm>
            <a:off x="609600" y="5467350"/>
            <a:ext cx="76200" cy="685800"/>
          </a:xfrm>
          <a:prstGeom prst="rect">
            <a:avLst/>
          </a:prstGeom>
          <a:solidFill>
            <a:srgbClr val="47BCC6"/>
          </a:solidFill>
          <a:ln>
            <a:noFill/>
          </a:ln>
        </p:spPr>
      </p:sp>
      <p:sp>
        <p:nvSpPr>
          <p:cNvPr id="21" name="TextBox 21"/>
          <p:cNvSpPr txBox="1"/>
          <p:nvPr/>
        </p:nvSpPr>
        <p:spPr>
          <a:xfrm>
            <a:off x="944499" y="5640229"/>
            <a:ext cx="7556944" cy="612838"/>
          </a:xfrm>
          <a:prstGeom prst="rect">
            <a:avLst/>
          </a:prstGeom>
          <a:noFill/>
          <a:ln>
            <a:noFill/>
          </a:ln>
        </p:spPr>
        <p:txBody>
          <a:bodyPr wrap="square" lIns="0" tIns="0" rIns="0" bIns="0" anchor="t" anchorCtr="0"/>
          <a:lstStyle/>
          <a:p>
            <a:pPr algn="l">
              <a:lnSpc>
                <a:spcPts val="2400"/>
              </a:lnSpc>
            </a:pPr>
            <a:r>
              <a:rPr lang="zh-CN" sz="1580" dirty="0">
                <a:solidFill>
                  <a:srgbClr val="484848"/>
                </a:solidFill>
                <a:latin typeface="Zen Kaku Gothic New"/>
                <a:ea typeface="Zen Kaku Gothic New"/>
                <a:cs typeface="Zen Kaku Gothic New"/>
              </a:rPr>
              <a:t>作ったものは持ち帰れます。配布フォルダごと手元に残るので、</a:t>
            </a:r>
          </a:p>
          <a:p>
            <a:pPr algn="l">
              <a:lnSpc>
                <a:spcPts val="2400"/>
              </a:lnSpc>
            </a:pPr>
            <a:r>
              <a:rPr lang="zh-CN" sz="1580" dirty="0">
                <a:solidFill>
                  <a:srgbClr val="484848"/>
                </a:solidFill>
                <a:latin typeface="Zen Kaku Gothic New"/>
                <a:ea typeface="Zen Kaku Gothic New"/>
                <a:cs typeface="Zen Kaku Gothic New"/>
              </a:rPr>
              <a:t>明日の業務でそのまま開いて続きができます。</a:t>
            </a:r>
          </a:p>
        </p:txBody>
      </p:sp>
      <p:sp>
        <p:nvSpPr>
          <p:cNvPr id="22" name="TextBox 2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a:t>
            </a:r>
          </a:p>
        </p:txBody>
      </p:sp>
    </p:spTree>
  </p:cSld>
  <p:clrMapOvr>
    <a:masterClrMapping/>
  </p:clrMapOvr>
  <p:transition xmlns:p14="http://schemas.microsoft.com/office/powerpoint/2010/main" p14:dur="400">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446835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A-0 素の状態を確認する</a:t>
            </a:r>
          </a:p>
        </p:txBody>
      </p:sp>
      <p:sp>
        <p:nvSpPr>
          <p:cNvPr id="7" name="Rectangle 7"/>
          <p:cNvSpPr/>
          <p:nvPr/>
        </p:nvSpPr>
        <p:spPr>
          <a:xfrm>
            <a:off x="2000250" y="1028700"/>
            <a:ext cx="9582150" cy="19050"/>
          </a:xfrm>
          <a:prstGeom prst="rect">
            <a:avLst/>
          </a:prstGeom>
          <a:solidFill>
            <a:srgbClr val="2F72DC"/>
          </a:solidFill>
          <a:ln>
            <a:noFill/>
          </a:ln>
        </p:spPr>
      </p:sp>
      <p:sp>
        <p:nvSpPr>
          <p:cNvPr id="8" name="Rectangle 8"/>
          <p:cNvSpPr/>
          <p:nvPr/>
        </p:nvSpPr>
        <p:spPr>
          <a:xfrm>
            <a:off x="10287000" y="495300"/>
            <a:ext cx="1295400" cy="419100"/>
          </a:xfrm>
          <a:prstGeom prst="roundRect">
            <a:avLst>
              <a:gd name="adj" fmla="val 18182"/>
            </a:avLst>
          </a:prstGeom>
          <a:solidFill>
            <a:srgbClr val="EEF6F7"/>
          </a:solidFill>
          <a:ln>
            <a:noFill/>
          </a:ln>
        </p:spPr>
      </p:sp>
      <p:sp>
        <p:nvSpPr>
          <p:cNvPr id="9" name="TextBox 9"/>
          <p:cNvSpPr txBox="1"/>
          <p:nvPr/>
        </p:nvSpPr>
        <p:spPr>
          <a:xfrm>
            <a:off x="10461510" y="602932"/>
            <a:ext cx="946380" cy="322707"/>
          </a:xfrm>
          <a:prstGeom prst="rect">
            <a:avLst/>
          </a:prstGeom>
          <a:noFill/>
          <a:ln>
            <a:noFill/>
          </a:ln>
        </p:spPr>
        <p:txBody>
          <a:bodyPr wrap="none" lIns="0" tIns="0" rIns="0" bIns="0" anchor="t" anchorCtr="0">
            <a:spAutoFit/>
          </a:bodyPr>
          <a:lstStyle/>
          <a:p>
            <a:pPr algn="ctr"/>
            <a:r>
              <a:rPr lang="en-US" sz="1650" b="1" dirty="0">
                <a:solidFill>
                  <a:srgbClr val="264DBF"/>
                </a:solidFill>
                <a:latin typeface="Zen Kaku Gothic New"/>
                <a:ea typeface="Zen Kaku Gothic New"/>
                <a:cs typeface="Zen Kaku Gothic New"/>
              </a:rPr>
              <a:t>[5min]</a:t>
            </a:r>
          </a:p>
        </p:txBody>
      </p:sp>
      <p:sp>
        <p:nvSpPr>
          <p:cNvPr id="10" name="TextBox 10"/>
          <p:cNvSpPr txBox="1"/>
          <p:nvPr/>
        </p:nvSpPr>
        <p:spPr>
          <a:xfrm>
            <a:off x="598170" y="1319212"/>
            <a:ext cx="11548801"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設定が1つも無いことを目で確かめ、</a:t>
            </a:r>
            <a:r>
              <a:rPr lang="zh-CN" sz="2250" b="1" dirty="0">
                <a:solidFill>
                  <a:srgbClr val="264DBF"/>
                </a:solidFill>
                <a:latin typeface="Zen Kaku Gothic New"/>
                <a:ea typeface="Zen Kaku Gothic New"/>
                <a:cs typeface="Zen Kaku Gothic New"/>
              </a:rPr>
              <a:t>差を測る基準点</a:t>
            </a:r>
            <a:r>
              <a:rPr lang="zh-CN" sz="2250" b="1" dirty="0">
                <a:solidFill>
                  <a:srgbClr val="000000"/>
                </a:solidFill>
                <a:latin typeface="Zen Kaku Gothic New"/>
                <a:ea typeface="Zen Kaku Gothic New"/>
                <a:cs typeface="Zen Kaku Gothic New"/>
              </a:rPr>
              <a:t>を作ります。</a:t>
            </a:r>
          </a:p>
        </p:txBody>
      </p:sp>
      <p:sp>
        <p:nvSpPr>
          <p:cNvPr id="11" name="Rectangle 11"/>
          <p:cNvSpPr/>
          <p:nvPr/>
        </p:nvSpPr>
        <p:spPr>
          <a:xfrm>
            <a:off x="609600" y="1905000"/>
            <a:ext cx="57150" cy="209550"/>
          </a:xfrm>
          <a:prstGeom prst="rect">
            <a:avLst/>
          </a:prstGeom>
          <a:solidFill>
            <a:srgbClr val="47BCC6"/>
          </a:solidFill>
          <a:ln>
            <a:noFill/>
          </a:ln>
        </p:spPr>
      </p:sp>
      <p:sp>
        <p:nvSpPr>
          <p:cNvPr id="12" name="TextBox 12"/>
          <p:cNvSpPr txBox="1"/>
          <p:nvPr/>
        </p:nvSpPr>
        <p:spPr>
          <a:xfrm>
            <a:off x="753999" y="1906429"/>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操作</a:t>
            </a:r>
          </a:p>
        </p:txBody>
      </p:sp>
      <p:sp>
        <p:nvSpPr>
          <p:cNvPr id="13" name="Ellipse 13"/>
          <p:cNvSpPr/>
          <p:nvPr/>
        </p:nvSpPr>
        <p:spPr>
          <a:xfrm>
            <a:off x="600075" y="2219325"/>
            <a:ext cx="285750" cy="285750"/>
          </a:xfrm>
          <a:prstGeom prst="ellipse">
            <a:avLst/>
          </a:prstGeom>
          <a:solidFill>
            <a:srgbClr val="2F72DC"/>
          </a:solidFill>
          <a:ln>
            <a:noFill/>
          </a:ln>
        </p:spPr>
      </p:sp>
      <p:sp>
        <p:nvSpPr>
          <p:cNvPr id="14" name="TextBox 14"/>
          <p:cNvSpPr txBox="1"/>
          <p:nvPr/>
        </p:nvSpPr>
        <p:spPr>
          <a:xfrm>
            <a:off x="667778" y="22655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983361" y="2265521"/>
            <a:ext cx="457588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VSCode で handson フォルダを開きます。</a:t>
            </a:r>
          </a:p>
        </p:txBody>
      </p:sp>
      <p:sp>
        <p:nvSpPr>
          <p:cNvPr id="16" name="Ellipse 16"/>
          <p:cNvSpPr/>
          <p:nvPr/>
        </p:nvSpPr>
        <p:spPr>
          <a:xfrm>
            <a:off x="600075" y="2581275"/>
            <a:ext cx="285750" cy="285750"/>
          </a:xfrm>
          <a:prstGeom prst="ellipse">
            <a:avLst/>
          </a:prstGeom>
          <a:solidFill>
            <a:srgbClr val="2F72DC"/>
          </a:solidFill>
          <a:ln>
            <a:noFill/>
          </a:ln>
        </p:spPr>
      </p:sp>
      <p:sp>
        <p:nvSpPr>
          <p:cNvPr id="17" name="TextBox 17"/>
          <p:cNvSpPr txBox="1"/>
          <p:nvPr/>
        </p:nvSpPr>
        <p:spPr>
          <a:xfrm>
            <a:off x="667778" y="26274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983361" y="2627471"/>
            <a:ext cx="8921292"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エクスプローラで直下を見て、CLAUDE.md と .claude が無いことを確認します。</a:t>
            </a:r>
          </a:p>
        </p:txBody>
      </p:sp>
      <p:sp>
        <p:nvSpPr>
          <p:cNvPr id="19" name="Ellipse 19"/>
          <p:cNvSpPr/>
          <p:nvPr/>
        </p:nvSpPr>
        <p:spPr>
          <a:xfrm>
            <a:off x="600075" y="2943225"/>
            <a:ext cx="285750" cy="285750"/>
          </a:xfrm>
          <a:prstGeom prst="ellipse">
            <a:avLst/>
          </a:prstGeom>
          <a:solidFill>
            <a:srgbClr val="2F72DC"/>
          </a:solidFill>
          <a:ln>
            <a:noFill/>
          </a:ln>
        </p:spPr>
      </p:sp>
      <p:sp>
        <p:nvSpPr>
          <p:cNvPr id="20" name="TextBox 20"/>
          <p:cNvSpPr txBox="1"/>
          <p:nvPr/>
        </p:nvSpPr>
        <p:spPr>
          <a:xfrm>
            <a:off x="667778" y="29894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983361" y="2989421"/>
            <a:ext cx="1025078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Claude Code パネルに「いま参照している設定ファイルがあれば教えてください」と送ります。</a:t>
            </a:r>
          </a:p>
        </p:txBody>
      </p:sp>
      <p:sp>
        <p:nvSpPr>
          <p:cNvPr id="22" name="Ellipse 22"/>
          <p:cNvSpPr/>
          <p:nvPr/>
        </p:nvSpPr>
        <p:spPr>
          <a:xfrm>
            <a:off x="600075" y="3305175"/>
            <a:ext cx="285750" cy="285750"/>
          </a:xfrm>
          <a:prstGeom prst="ellipse">
            <a:avLst/>
          </a:prstGeom>
          <a:solidFill>
            <a:srgbClr val="2F72DC"/>
          </a:solidFill>
          <a:ln>
            <a:noFill/>
          </a:ln>
        </p:spPr>
      </p:sp>
      <p:sp>
        <p:nvSpPr>
          <p:cNvPr id="23" name="TextBox 23"/>
          <p:cNvSpPr txBox="1"/>
          <p:nvPr/>
        </p:nvSpPr>
        <p:spPr>
          <a:xfrm>
            <a:off x="667778" y="33513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4" name="TextBox 24"/>
          <p:cNvSpPr txBox="1"/>
          <p:nvPr/>
        </p:nvSpPr>
        <p:spPr>
          <a:xfrm>
            <a:off x="983361" y="3351371"/>
            <a:ext cx="8953195"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kadaiA/docs/お題シート.md と kadaiA/dummy_data.csv を開いて中身を見ます。</a:t>
            </a:r>
          </a:p>
        </p:txBody>
      </p:sp>
      <p:sp>
        <p:nvSpPr>
          <p:cNvPr id="25" name="Rectangle 25"/>
          <p:cNvSpPr/>
          <p:nvPr/>
        </p:nvSpPr>
        <p:spPr>
          <a:xfrm>
            <a:off x="609600" y="4038600"/>
            <a:ext cx="10972800" cy="1581150"/>
          </a:xfrm>
          <a:prstGeom prst="roundRect">
            <a:avLst>
              <a:gd name="adj" fmla="val 6024"/>
            </a:avLst>
          </a:prstGeom>
          <a:solidFill>
            <a:srgbClr val="EEF6F7"/>
          </a:solidFill>
          <a:ln>
            <a:noFill/>
          </a:ln>
        </p:spPr>
      </p:sp>
      <p:sp>
        <p:nvSpPr>
          <p:cNvPr id="26" name="Rectangle 26"/>
          <p:cNvSpPr/>
          <p:nvPr/>
        </p:nvSpPr>
        <p:spPr>
          <a:xfrm>
            <a:off x="609600" y="4038600"/>
            <a:ext cx="76200" cy="1581150"/>
          </a:xfrm>
          <a:prstGeom prst="roundRect">
            <a:avLst>
              <a:gd name="adj" fmla="val 50000"/>
            </a:avLst>
          </a:prstGeom>
          <a:solidFill>
            <a:srgbClr val="47BCC6"/>
          </a:solidFill>
          <a:ln>
            <a:noFill/>
          </a:ln>
        </p:spPr>
      </p:sp>
      <p:sp>
        <p:nvSpPr>
          <p:cNvPr id="27" name="TextBox 27"/>
          <p:cNvSpPr txBox="1"/>
          <p:nvPr/>
        </p:nvSpPr>
        <p:spPr>
          <a:xfrm>
            <a:off x="906399" y="4211479"/>
            <a:ext cx="98632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OK基準</a:t>
            </a:r>
          </a:p>
        </p:txBody>
      </p:sp>
      <p:sp>
        <p:nvSpPr>
          <p:cNvPr id="28" name="Ellipse 28"/>
          <p:cNvSpPr/>
          <p:nvPr/>
        </p:nvSpPr>
        <p:spPr>
          <a:xfrm>
            <a:off x="990600" y="4667250"/>
            <a:ext cx="114300" cy="114300"/>
          </a:xfrm>
          <a:prstGeom prst="ellipse">
            <a:avLst/>
          </a:prstGeom>
          <a:solidFill>
            <a:srgbClr val="47BCC6"/>
          </a:solidFill>
          <a:ln>
            <a:noFill/>
          </a:ln>
        </p:spPr>
      </p:sp>
      <p:sp>
        <p:nvSpPr>
          <p:cNvPr id="29" name="TextBox 29"/>
          <p:cNvSpPr txBox="1"/>
          <p:nvPr/>
        </p:nvSpPr>
        <p:spPr>
          <a:xfrm>
            <a:off x="1211961" y="4627721"/>
            <a:ext cx="701123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handson 直下に CLAUDE.md と .claude が無いことを確認できた</a:t>
            </a:r>
          </a:p>
        </p:txBody>
      </p:sp>
      <p:sp>
        <p:nvSpPr>
          <p:cNvPr id="30" name="Ellipse 30"/>
          <p:cNvSpPr/>
          <p:nvPr/>
        </p:nvSpPr>
        <p:spPr>
          <a:xfrm>
            <a:off x="990600" y="5010150"/>
            <a:ext cx="114300" cy="114300"/>
          </a:xfrm>
          <a:prstGeom prst="ellipse">
            <a:avLst/>
          </a:prstGeom>
          <a:solidFill>
            <a:srgbClr val="47BCC6"/>
          </a:solidFill>
          <a:ln>
            <a:noFill/>
          </a:ln>
        </p:spPr>
      </p:sp>
      <p:sp>
        <p:nvSpPr>
          <p:cNvPr id="31" name="TextBox 31"/>
          <p:cNvSpPr txBox="1"/>
          <p:nvPr/>
        </p:nvSpPr>
        <p:spPr>
          <a:xfrm>
            <a:off x="1211961" y="4970621"/>
            <a:ext cx="730777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「参照している設定ファイルはありません」に相当する回答が返った</a:t>
            </a:r>
          </a:p>
        </p:txBody>
      </p:sp>
      <p:sp>
        <p:nvSpPr>
          <p:cNvPr id="32" name="Ellipse 32"/>
          <p:cNvSpPr/>
          <p:nvPr/>
        </p:nvSpPr>
        <p:spPr>
          <a:xfrm>
            <a:off x="990600" y="5353050"/>
            <a:ext cx="114300" cy="114300"/>
          </a:xfrm>
          <a:prstGeom prst="ellipse">
            <a:avLst/>
          </a:prstGeom>
          <a:solidFill>
            <a:srgbClr val="47BCC6"/>
          </a:solidFill>
          <a:ln>
            <a:noFill/>
          </a:ln>
        </p:spPr>
      </p:sp>
      <p:sp>
        <p:nvSpPr>
          <p:cNvPr id="33" name="TextBox 33"/>
          <p:cNvSpPr txBox="1"/>
          <p:nvPr/>
        </p:nvSpPr>
        <p:spPr>
          <a:xfrm>
            <a:off x="1211961" y="5313521"/>
            <a:ext cx="635697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memo.md に、AI が知らないと思うことを3項目以上書けた</a:t>
            </a:r>
          </a:p>
        </p:txBody>
      </p:sp>
      <p:sp>
        <p:nvSpPr>
          <p:cNvPr id="34" name="Rectangle 34"/>
          <p:cNvSpPr/>
          <p:nvPr/>
        </p:nvSpPr>
        <p:spPr>
          <a:xfrm>
            <a:off x="609600" y="6057900"/>
            <a:ext cx="10972800" cy="514350"/>
          </a:xfrm>
          <a:prstGeom prst="roundRect">
            <a:avLst>
              <a:gd name="adj" fmla="val 14815"/>
            </a:avLst>
          </a:prstGeom>
          <a:solidFill>
            <a:srgbClr val="F3F3F3"/>
          </a:solidFill>
          <a:ln>
            <a:noFill/>
          </a:ln>
        </p:spPr>
      </p:sp>
      <p:sp>
        <p:nvSpPr>
          <p:cNvPr id="35" name="TextBox 35"/>
          <p:cNvSpPr txBox="1"/>
          <p:nvPr/>
        </p:nvSpPr>
        <p:spPr>
          <a:xfrm>
            <a:off x="830961" y="6218396"/>
            <a:ext cx="755571" cy="278702"/>
          </a:xfrm>
          <a:prstGeom prst="rect">
            <a:avLst/>
          </a:prstGeom>
          <a:noFill/>
          <a:ln>
            <a:noFill/>
          </a:ln>
        </p:spPr>
        <p:txBody>
          <a:bodyPr wrap="none" lIns="0" tIns="0" rIns="0" bIns="0" anchor="t" anchorCtr="0">
            <a:spAutoFit/>
          </a:bodyPr>
          <a:lstStyle/>
          <a:p>
            <a:pPr algn="l"/>
            <a:r>
              <a:rPr lang="zh-CN" sz="1420" b="1" dirty="0">
                <a:solidFill>
                  <a:srgbClr val="484848"/>
                </a:solidFill>
                <a:latin typeface="Zen Kaku Gothic New"/>
                <a:ea typeface="Zen Kaku Gothic New"/>
                <a:cs typeface="Zen Kaku Gothic New"/>
              </a:rPr>
              <a:t>生成物</a:t>
            </a:r>
          </a:p>
        </p:txBody>
      </p:sp>
      <p:sp>
        <p:nvSpPr>
          <p:cNvPr id="36" name="TextBox 36"/>
          <p:cNvSpPr txBox="1"/>
          <p:nvPr/>
        </p:nvSpPr>
        <p:spPr>
          <a:xfrm>
            <a:off x="1592961" y="6218396"/>
            <a:ext cx="577471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Source Code Pro"/>
                <a:ea typeface="Microsoft YaHei"/>
                <a:cs typeface="Source Code Pro"/>
              </a:rPr>
              <a:t>handson/memo.md の ## A-0 見出しの下（3行以上）</a:t>
            </a:r>
          </a:p>
        </p:txBody>
      </p:sp>
      <p:sp>
        <p:nvSpPr>
          <p:cNvPr id="37" name="TextBox 3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40</a:t>
            </a:r>
          </a:p>
        </p:txBody>
      </p:sp>
    </p:spTree>
  </p:cSld>
  <p:clrMapOvr>
    <a:masterClrMapping/>
  </p:clrMapOvr>
  <p:transition xmlns:p14="http://schemas.microsoft.com/office/powerpoint/2010/main" p14:dur="400">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539613"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A-0で送る1文</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89337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参照している設定があるかを、</a:t>
            </a:r>
            <a:r>
              <a:rPr lang="zh-CN" sz="2480" b="1" dirty="0">
                <a:solidFill>
                  <a:srgbClr val="264DBF"/>
                </a:solidFill>
                <a:latin typeface="Zen Kaku Gothic New"/>
                <a:ea typeface="Zen Kaku Gothic New"/>
                <a:cs typeface="Zen Kaku Gothic New"/>
              </a:rPr>
              <a:t>そのまま</a:t>
            </a:r>
            <a:r>
              <a:rPr lang="zh-CN" sz="2480" b="1" dirty="0">
                <a:solidFill>
                  <a:srgbClr val="000000"/>
                </a:solidFill>
                <a:latin typeface="Zen Kaku Gothic New"/>
                <a:ea typeface="Zen Kaku Gothic New"/>
                <a:cs typeface="Zen Kaku Gothic New"/>
              </a:rPr>
              <a:t>聞きます。</a:t>
            </a:r>
          </a:p>
        </p:txBody>
      </p:sp>
      <p:sp>
        <p:nvSpPr>
          <p:cNvPr id="7" name="Rectangle 7"/>
          <p:cNvSpPr/>
          <p:nvPr/>
        </p:nvSpPr>
        <p:spPr>
          <a:xfrm>
            <a:off x="609600" y="2286000"/>
            <a:ext cx="10972800" cy="1066800"/>
          </a:xfrm>
          <a:prstGeom prst="roundRect">
            <a:avLst>
              <a:gd name="adj" fmla="val 7143"/>
            </a:avLst>
          </a:prstGeom>
          <a:solidFill>
            <a:srgbClr val="1E1E1E"/>
          </a:solidFill>
          <a:ln>
            <a:noFill/>
          </a:ln>
        </p:spPr>
      </p:sp>
      <p:sp>
        <p:nvSpPr>
          <p:cNvPr id="8" name="TextBox 8"/>
          <p:cNvSpPr txBox="1"/>
          <p:nvPr/>
        </p:nvSpPr>
        <p:spPr>
          <a:xfrm>
            <a:off x="830961" y="2494121"/>
            <a:ext cx="2367515" cy="278702"/>
          </a:xfrm>
          <a:prstGeom prst="rect">
            <a:avLst/>
          </a:prstGeom>
          <a:noFill/>
          <a:ln>
            <a:noFill/>
          </a:ln>
        </p:spPr>
        <p:txBody>
          <a:bodyPr wrap="none" lIns="0" tIns="0" rIns="0" bIns="0" anchor="t" anchorCtr="0">
            <a:spAutoFit/>
          </a:bodyPr>
          <a:lstStyle/>
          <a:p>
            <a:pPr algn="l"/>
            <a:r>
              <a:rPr lang="zh-CN" sz="1420" dirty="0">
                <a:solidFill>
                  <a:srgbClr val="A3DDE3"/>
                </a:solidFill>
                <a:latin typeface="Zen Kaku Gothic New"/>
                <a:ea typeface="Zen Kaku Gothic New"/>
                <a:cs typeface="Zen Kaku Gothic New"/>
              </a:rPr>
              <a:t>Claude Code に送る文</a:t>
            </a:r>
          </a:p>
        </p:txBody>
      </p:sp>
      <p:sp>
        <p:nvSpPr>
          <p:cNvPr id="9" name="TextBox 9"/>
          <p:cNvSpPr txBox="1"/>
          <p:nvPr/>
        </p:nvSpPr>
        <p:spPr>
          <a:xfrm>
            <a:off x="830961" y="2894171"/>
            <a:ext cx="5896166" cy="278702"/>
          </a:xfrm>
          <a:prstGeom prst="rect">
            <a:avLst/>
          </a:prstGeom>
          <a:noFill/>
          <a:ln>
            <a:noFill/>
          </a:ln>
        </p:spPr>
        <p:txBody>
          <a:bodyPr wrap="none" lIns="0" tIns="0" rIns="0" bIns="0" anchor="t" anchorCtr="0">
            <a:spAutoFit/>
          </a:bodyPr>
          <a:lstStyle/>
          <a:p>
            <a:pPr algn="l"/>
            <a:r>
              <a:rPr lang="zh-CN" sz="1420" dirty="0">
                <a:solidFill>
                  <a:srgbClr val="E6E6E6"/>
                </a:solidFill>
                <a:latin typeface="Source Code Pro"/>
                <a:ea typeface="Microsoft YaHei"/>
                <a:cs typeface="Source Code Pro"/>
              </a:rPr>
              <a:t>いま参照している設定ファイルがあれば教えてください</a:t>
            </a:r>
          </a:p>
        </p:txBody>
      </p:sp>
      <p:sp>
        <p:nvSpPr>
          <p:cNvPr id="10" name="Rectangle 10"/>
          <p:cNvSpPr/>
          <p:nvPr/>
        </p:nvSpPr>
        <p:spPr>
          <a:xfrm>
            <a:off x="609600" y="3638550"/>
            <a:ext cx="10972800" cy="1428750"/>
          </a:xfrm>
          <a:prstGeom prst="roundRect">
            <a:avLst>
              <a:gd name="adj" fmla="val 5333"/>
            </a:avLst>
          </a:prstGeom>
          <a:solidFill>
            <a:srgbClr val="F7F9FA"/>
          </a:solidFill>
          <a:ln>
            <a:noFill/>
          </a:ln>
        </p:spPr>
      </p:sp>
      <p:sp>
        <p:nvSpPr>
          <p:cNvPr id="11" name="TextBox 11"/>
          <p:cNvSpPr txBox="1"/>
          <p:nvPr/>
        </p:nvSpPr>
        <p:spPr>
          <a:xfrm>
            <a:off x="830961" y="3846671"/>
            <a:ext cx="2237756" cy="278702"/>
          </a:xfrm>
          <a:prstGeom prst="rect">
            <a:avLst/>
          </a:prstGeom>
          <a:noFill/>
          <a:ln>
            <a:noFill/>
          </a:ln>
        </p:spPr>
        <p:txBody>
          <a:bodyPr wrap="none" lIns="0" tIns="0" rIns="0" bIns="0" anchor="t" anchorCtr="0">
            <a:spAutoFit/>
          </a:bodyPr>
          <a:lstStyle/>
          <a:p>
            <a:pPr algn="l"/>
            <a:r>
              <a:rPr lang="zh-CN" sz="1420" b="1" dirty="0">
                <a:solidFill>
                  <a:srgbClr val="484848"/>
                </a:solidFill>
                <a:latin typeface="Zen Kaku Gothic New"/>
                <a:ea typeface="Zen Kaku Gothic New"/>
                <a:cs typeface="Zen Kaku Gothic New"/>
              </a:rPr>
              <a:t>返ってくる応答の例</a:t>
            </a:r>
          </a:p>
        </p:txBody>
      </p:sp>
      <p:sp>
        <p:nvSpPr>
          <p:cNvPr id="12" name="TextBox 12"/>
          <p:cNvSpPr txBox="1"/>
          <p:nvPr/>
        </p:nvSpPr>
        <p:spPr>
          <a:xfrm>
            <a:off x="830961" y="4246721"/>
            <a:ext cx="6754892" cy="583502"/>
          </a:xfrm>
          <a:prstGeom prst="rect">
            <a:avLst/>
          </a:prstGeom>
          <a:noFill/>
          <a:ln>
            <a:noFill/>
          </a:ln>
        </p:spPr>
        <p:txBody>
          <a:bodyPr wrap="square" lIns="0" tIns="0" rIns="0" bIns="0" anchor="t" anchorCtr="0"/>
          <a:lstStyle/>
          <a:p>
            <a:pPr algn="l">
              <a:lnSpc>
                <a:spcPts val="2400"/>
              </a:lnSpc>
            </a:pPr>
            <a:r>
              <a:rPr lang="zh-CN" sz="1420" dirty="0">
                <a:solidFill>
                  <a:srgbClr val="000000"/>
                </a:solidFill>
                <a:latin typeface="Zen Kaku Gothic New"/>
                <a:ea typeface="Zen Kaku Gothic New"/>
                <a:cs typeface="Zen Kaku Gothic New"/>
              </a:rPr>
              <a:t>参照している設定ファイルはありません。</a:t>
            </a:r>
          </a:p>
          <a:p>
            <a:pPr algn="l">
              <a:lnSpc>
                <a:spcPts val="2400"/>
              </a:lnSpc>
            </a:pPr>
            <a:r>
              <a:rPr lang="zh-CN" sz="1420" dirty="0">
                <a:solidFill>
                  <a:srgbClr val="000000"/>
                </a:solidFill>
                <a:latin typeface="Zen Kaku Gothic New"/>
                <a:ea typeface="Zen Kaku Gothic New"/>
                <a:cs typeface="Zen Kaku Gothic New"/>
              </a:rPr>
              <a:t>CLAUDE.md や .claude ディレクトリは見つかりませんでした。</a:t>
            </a:r>
          </a:p>
        </p:txBody>
      </p:sp>
      <p:sp>
        <p:nvSpPr>
          <p:cNvPr id="13" name="Rectangle 13"/>
          <p:cNvSpPr/>
          <p:nvPr/>
        </p:nvSpPr>
        <p:spPr>
          <a:xfrm>
            <a:off x="609600" y="5334000"/>
            <a:ext cx="10972800" cy="762000"/>
          </a:xfrm>
          <a:prstGeom prst="roundRect">
            <a:avLst>
              <a:gd name="adj" fmla="val 10000"/>
            </a:avLst>
          </a:prstGeom>
          <a:solidFill>
            <a:srgbClr val="EEF6F7"/>
          </a:solidFill>
          <a:ln>
            <a:noFill/>
          </a:ln>
        </p:spPr>
      </p:sp>
      <p:sp>
        <p:nvSpPr>
          <p:cNvPr id="14" name="Rectangle 14"/>
          <p:cNvSpPr/>
          <p:nvPr/>
        </p:nvSpPr>
        <p:spPr>
          <a:xfrm>
            <a:off x="609600" y="5334000"/>
            <a:ext cx="76200" cy="762000"/>
          </a:xfrm>
          <a:prstGeom prst="roundRect">
            <a:avLst>
              <a:gd name="adj" fmla="val 50000"/>
            </a:avLst>
          </a:prstGeom>
          <a:solidFill>
            <a:srgbClr val="47BCC6"/>
          </a:solidFill>
          <a:ln>
            <a:noFill/>
          </a:ln>
        </p:spPr>
      </p:sp>
      <p:sp>
        <p:nvSpPr>
          <p:cNvPr id="15" name="TextBox 15"/>
          <p:cNvSpPr txBox="1"/>
          <p:nvPr/>
        </p:nvSpPr>
        <p:spPr>
          <a:xfrm>
            <a:off x="907161" y="5542121"/>
            <a:ext cx="7778306"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文面は毎回同じにはなりません。参照している設定は無い、という趣旨が</a:t>
            </a:r>
          </a:p>
          <a:p>
            <a:pPr algn="l">
              <a:lnSpc>
                <a:spcPts val="2250"/>
              </a:lnSpc>
            </a:pPr>
            <a:r>
              <a:rPr lang="zh-CN" sz="1420" dirty="0">
                <a:solidFill>
                  <a:srgbClr val="000000"/>
                </a:solidFill>
                <a:latin typeface="Zen Kaku Gothic New"/>
                <a:ea typeface="Zen Kaku Gothic New"/>
                <a:cs typeface="Zen Kaku Gothic New"/>
              </a:rPr>
              <a:t>返っていれば A-0 は到達です。</a:t>
            </a:r>
          </a:p>
        </p:txBody>
      </p:sp>
      <p:sp>
        <p:nvSpPr>
          <p:cNvPr id="16" name="TextBox 1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7" name="TextBox 1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41</a:t>
            </a:r>
          </a:p>
        </p:txBody>
      </p:sp>
    </p:spTree>
  </p:cSld>
  <p:clrMapOvr>
    <a:masterClrMapping/>
  </p:clrMapOvr>
  <p:transition xmlns:p14="http://schemas.microsoft.com/office/powerpoint/2010/main" p14:dur="400">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877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課題Aで作るもの</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7984091"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作るのは</a:t>
            </a:r>
            <a:r>
              <a:rPr lang="zh-CN" sz="2480" b="1" dirty="0">
                <a:solidFill>
                  <a:srgbClr val="264DBF"/>
                </a:solidFill>
                <a:latin typeface="Zen Kaku Gothic New"/>
                <a:ea typeface="Zen Kaku Gothic New"/>
                <a:cs typeface="Zen Kaku Gothic New"/>
              </a:rPr>
              <a:t>一覧・検索・詳細</a:t>
            </a:r>
            <a:r>
              <a:rPr lang="zh-CN" sz="2480" b="1" dirty="0">
                <a:solidFill>
                  <a:srgbClr val="000000"/>
                </a:solidFill>
                <a:latin typeface="Zen Kaku Gothic New"/>
                <a:ea typeface="Zen Kaku Gothic New"/>
                <a:cs typeface="Zen Kaku Gothic New"/>
              </a:rPr>
              <a:t>の3画面です。</a:t>
            </a:r>
          </a:p>
        </p:txBody>
      </p:sp>
      <p:sp>
        <p:nvSpPr>
          <p:cNvPr id="7" name="TextBox 7"/>
          <p:cNvSpPr txBox="1"/>
          <p:nvPr/>
        </p:nvSpPr>
        <p:spPr>
          <a:xfrm>
            <a:off x="601599" y="1792129"/>
            <a:ext cx="7127891"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データは dummy_data.csv の50件、カテゴリは5種類です。</a:t>
            </a:r>
          </a:p>
        </p:txBody>
      </p:sp>
      <p:sp>
        <p:nvSpPr>
          <p:cNvPr id="8" name="TextBox 8"/>
          <p:cNvSpPr txBox="1"/>
          <p:nvPr/>
        </p:nvSpPr>
        <p:spPr>
          <a:xfrm>
            <a:off x="1414101" y="2463165"/>
            <a:ext cx="1629499" cy="1219200"/>
          </a:xfrm>
          <a:prstGeom prst="rect">
            <a:avLst/>
          </a:prstGeom>
          <a:noFill/>
          <a:ln>
            <a:noFill/>
          </a:ln>
        </p:spPr>
        <p:txBody>
          <a:bodyPr wrap="none" lIns="0" tIns="0" rIns="0" bIns="0" anchor="t" anchorCtr="0">
            <a:spAutoFit/>
          </a:bodyPr>
          <a:lstStyle/>
          <a:p>
            <a:pPr algn="ctr"/>
            <a:r>
              <a:rPr lang="en-US" sz="6300" b="1" dirty="0">
                <a:solidFill>
                  <a:srgbClr val="47BCC6"/>
                </a:solidFill>
                <a:latin typeface="Zen Kaku Gothic New"/>
                <a:ea typeface="Zen Kaku Gothic New"/>
                <a:cs typeface="Zen Kaku Gothic New"/>
              </a:rPr>
              <a:t>50</a:t>
            </a:r>
            <a:r>
              <a:rPr lang="zh-CN" sz="2250" b="1" dirty="0">
                <a:solidFill>
                  <a:srgbClr val="000000"/>
                </a:solidFill>
                <a:latin typeface="Zen Kaku Gothic New"/>
                <a:ea typeface="Zen Kaku Gothic New"/>
                <a:cs typeface="Zen Kaku Gothic New"/>
              </a:rPr>
              <a:t>件</a:t>
            </a:r>
          </a:p>
        </p:txBody>
      </p:sp>
      <p:sp>
        <p:nvSpPr>
          <p:cNvPr id="9" name="TextBox 9"/>
          <p:cNvSpPr txBox="1"/>
          <p:nvPr/>
        </p:nvSpPr>
        <p:spPr>
          <a:xfrm>
            <a:off x="738664" y="3411379"/>
            <a:ext cx="2980373" cy="308039"/>
          </a:xfrm>
          <a:prstGeom prst="rect">
            <a:avLst/>
          </a:prstGeom>
          <a:noFill/>
          <a:ln>
            <a:noFill/>
          </a:ln>
        </p:spPr>
        <p:txBody>
          <a:bodyPr wrap="none" lIns="0" tIns="0" rIns="0" bIns="0" anchor="t" anchorCtr="0">
            <a:spAutoFit/>
          </a:bodyPr>
          <a:lstStyle/>
          <a:p>
            <a:pPr algn="ctr"/>
            <a:r>
              <a:rPr lang="zh-CN" sz="1580" dirty="0">
                <a:solidFill>
                  <a:srgbClr val="484848"/>
                </a:solidFill>
                <a:latin typeface="Zen Kaku Gothic New"/>
                <a:ea typeface="Zen Kaku Gothic New"/>
                <a:cs typeface="Zen Kaku Gothic New"/>
              </a:rPr>
              <a:t>dummy_data.csv の行数</a:t>
            </a:r>
          </a:p>
        </p:txBody>
      </p:sp>
      <p:sp>
        <p:nvSpPr>
          <p:cNvPr id="10" name="TextBox 10"/>
          <p:cNvSpPr txBox="1"/>
          <p:nvPr/>
        </p:nvSpPr>
        <p:spPr>
          <a:xfrm>
            <a:off x="5386564" y="2463165"/>
            <a:ext cx="1418873" cy="1219200"/>
          </a:xfrm>
          <a:prstGeom prst="rect">
            <a:avLst/>
          </a:prstGeom>
          <a:noFill/>
          <a:ln>
            <a:noFill/>
          </a:ln>
        </p:spPr>
        <p:txBody>
          <a:bodyPr wrap="none" lIns="0" tIns="0" rIns="0" bIns="0" anchor="t" anchorCtr="0">
            <a:spAutoFit/>
          </a:bodyPr>
          <a:lstStyle/>
          <a:p>
            <a:pPr algn="ctr"/>
            <a:r>
              <a:rPr lang="en-US" sz="6300" b="1" dirty="0">
                <a:solidFill>
                  <a:srgbClr val="47BCC6"/>
                </a:solidFill>
                <a:latin typeface="Zen Kaku Gothic New"/>
                <a:ea typeface="Zen Kaku Gothic New"/>
                <a:cs typeface="Zen Kaku Gothic New"/>
              </a:rPr>
              <a:t>5</a:t>
            </a:r>
            <a:r>
              <a:rPr lang="zh-CN" sz="2250" b="1" dirty="0">
                <a:solidFill>
                  <a:srgbClr val="000000"/>
                </a:solidFill>
                <a:latin typeface="Zen Kaku Gothic New"/>
                <a:ea typeface="Zen Kaku Gothic New"/>
                <a:cs typeface="Zen Kaku Gothic New"/>
              </a:rPr>
              <a:t>種類</a:t>
            </a:r>
          </a:p>
        </p:txBody>
      </p:sp>
      <p:sp>
        <p:nvSpPr>
          <p:cNvPr id="11" name="TextBox 11"/>
          <p:cNvSpPr txBox="1"/>
          <p:nvPr/>
        </p:nvSpPr>
        <p:spPr>
          <a:xfrm>
            <a:off x="5047869" y="3411379"/>
            <a:ext cx="2096262" cy="308039"/>
          </a:xfrm>
          <a:prstGeom prst="rect">
            <a:avLst/>
          </a:prstGeom>
          <a:noFill/>
          <a:ln>
            <a:noFill/>
          </a:ln>
        </p:spPr>
        <p:txBody>
          <a:bodyPr wrap="none" lIns="0" tIns="0" rIns="0" bIns="0" anchor="t" anchorCtr="0">
            <a:spAutoFit/>
          </a:bodyPr>
          <a:lstStyle/>
          <a:p>
            <a:pPr algn="ctr"/>
            <a:r>
              <a:rPr lang="zh-CN" sz="1580" dirty="0">
                <a:solidFill>
                  <a:srgbClr val="484848"/>
                </a:solidFill>
                <a:latin typeface="Zen Kaku Gothic New"/>
                <a:ea typeface="Zen Kaku Gothic New"/>
                <a:cs typeface="Zen Kaku Gothic New"/>
              </a:rPr>
              <a:t>カテゴリの種類数</a:t>
            </a:r>
          </a:p>
        </p:txBody>
      </p:sp>
      <p:sp>
        <p:nvSpPr>
          <p:cNvPr id="12" name="TextBox 12"/>
          <p:cNvSpPr txBox="1"/>
          <p:nvPr/>
        </p:nvSpPr>
        <p:spPr>
          <a:xfrm>
            <a:off x="9253714" y="2463165"/>
            <a:ext cx="1418873" cy="1219200"/>
          </a:xfrm>
          <a:prstGeom prst="rect">
            <a:avLst/>
          </a:prstGeom>
          <a:noFill/>
          <a:ln>
            <a:noFill/>
          </a:ln>
        </p:spPr>
        <p:txBody>
          <a:bodyPr wrap="none" lIns="0" tIns="0" rIns="0" bIns="0" anchor="t" anchorCtr="0">
            <a:spAutoFit/>
          </a:bodyPr>
          <a:lstStyle/>
          <a:p>
            <a:pPr algn="ctr"/>
            <a:r>
              <a:rPr lang="en-US" sz="6300" b="1" dirty="0">
                <a:solidFill>
                  <a:srgbClr val="47BCC6"/>
                </a:solidFill>
                <a:latin typeface="Zen Kaku Gothic New"/>
                <a:ea typeface="Zen Kaku Gothic New"/>
                <a:cs typeface="Zen Kaku Gothic New"/>
              </a:rPr>
              <a:t>3</a:t>
            </a:r>
            <a:r>
              <a:rPr lang="zh-CN" sz="2250" b="1" dirty="0">
                <a:solidFill>
                  <a:srgbClr val="000000"/>
                </a:solidFill>
                <a:latin typeface="Zen Kaku Gothic New"/>
                <a:ea typeface="Zen Kaku Gothic New"/>
                <a:cs typeface="Zen Kaku Gothic New"/>
              </a:rPr>
              <a:t>画面</a:t>
            </a:r>
          </a:p>
        </p:txBody>
      </p:sp>
      <p:sp>
        <p:nvSpPr>
          <p:cNvPr id="13" name="TextBox 13"/>
          <p:cNvSpPr txBox="1"/>
          <p:nvPr/>
        </p:nvSpPr>
        <p:spPr>
          <a:xfrm>
            <a:off x="8915019" y="3411379"/>
            <a:ext cx="2096262" cy="308039"/>
          </a:xfrm>
          <a:prstGeom prst="rect">
            <a:avLst/>
          </a:prstGeom>
          <a:noFill/>
          <a:ln>
            <a:noFill/>
          </a:ln>
        </p:spPr>
        <p:txBody>
          <a:bodyPr wrap="none" lIns="0" tIns="0" rIns="0" bIns="0" anchor="t" anchorCtr="0">
            <a:spAutoFit/>
          </a:bodyPr>
          <a:lstStyle/>
          <a:p>
            <a:pPr algn="ctr"/>
            <a:r>
              <a:rPr lang="zh-CN" sz="1580" dirty="0">
                <a:solidFill>
                  <a:srgbClr val="484848"/>
                </a:solidFill>
                <a:latin typeface="Zen Kaku Gothic New"/>
                <a:ea typeface="Zen Kaku Gothic New"/>
                <a:cs typeface="Zen Kaku Gothic New"/>
              </a:rPr>
              <a:t>一覧・検索・詳細</a:t>
            </a:r>
          </a:p>
        </p:txBody>
      </p:sp>
      <p:sp>
        <p:nvSpPr>
          <p:cNvPr id="14" name="Rectangle 14"/>
          <p:cNvSpPr/>
          <p:nvPr/>
        </p:nvSpPr>
        <p:spPr>
          <a:xfrm>
            <a:off x="609600" y="4000500"/>
            <a:ext cx="3238500" cy="1714500"/>
          </a:xfrm>
          <a:prstGeom prst="roundRect">
            <a:avLst>
              <a:gd name="adj" fmla="val 4444"/>
            </a:avLst>
          </a:prstGeom>
          <a:solidFill>
            <a:srgbClr val="FFFFFF"/>
          </a:solidFill>
          <a:ln w="14288">
            <a:solidFill>
              <a:srgbClr val="E3E7EA"/>
            </a:solidFill>
          </a:ln>
        </p:spPr>
      </p:sp>
      <p:sp>
        <p:nvSpPr>
          <p:cNvPr id="15" name="Rectangle 15"/>
          <p:cNvSpPr/>
          <p:nvPr/>
        </p:nvSpPr>
        <p:spPr>
          <a:xfrm>
            <a:off x="609600" y="4000500"/>
            <a:ext cx="3238500" cy="342900"/>
          </a:xfrm>
          <a:prstGeom prst="roundRect">
            <a:avLst>
              <a:gd name="adj" fmla="val 22222"/>
            </a:avLst>
          </a:prstGeom>
          <a:solidFill>
            <a:srgbClr val="47BCC6"/>
          </a:solidFill>
          <a:ln>
            <a:noFill/>
          </a:ln>
        </p:spPr>
      </p:sp>
      <p:sp>
        <p:nvSpPr>
          <p:cNvPr id="16" name="TextBox 16"/>
          <p:cNvSpPr txBox="1"/>
          <p:nvPr/>
        </p:nvSpPr>
        <p:spPr>
          <a:xfrm>
            <a:off x="773430" y="4086225"/>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一覧</a:t>
            </a:r>
          </a:p>
        </p:txBody>
      </p:sp>
      <p:sp>
        <p:nvSpPr>
          <p:cNvPr id="17" name="Rectangle 17"/>
          <p:cNvSpPr/>
          <p:nvPr/>
        </p:nvSpPr>
        <p:spPr>
          <a:xfrm>
            <a:off x="800100" y="4533900"/>
            <a:ext cx="2857500" cy="133350"/>
          </a:xfrm>
          <a:prstGeom prst="roundRect">
            <a:avLst>
              <a:gd name="adj" fmla="val 28571"/>
            </a:avLst>
          </a:prstGeom>
          <a:solidFill>
            <a:srgbClr val="E3E7EA"/>
          </a:solidFill>
          <a:ln>
            <a:noFill/>
          </a:ln>
        </p:spPr>
      </p:sp>
      <p:sp>
        <p:nvSpPr>
          <p:cNvPr id="18" name="Rectangle 18"/>
          <p:cNvSpPr/>
          <p:nvPr/>
        </p:nvSpPr>
        <p:spPr>
          <a:xfrm>
            <a:off x="800100" y="4762500"/>
            <a:ext cx="2857500" cy="133350"/>
          </a:xfrm>
          <a:prstGeom prst="roundRect">
            <a:avLst>
              <a:gd name="adj" fmla="val 28571"/>
            </a:avLst>
          </a:prstGeom>
          <a:solidFill>
            <a:srgbClr val="E3E7EA"/>
          </a:solidFill>
          <a:ln>
            <a:noFill/>
          </a:ln>
        </p:spPr>
      </p:sp>
      <p:sp>
        <p:nvSpPr>
          <p:cNvPr id="19" name="Rectangle 19"/>
          <p:cNvSpPr/>
          <p:nvPr/>
        </p:nvSpPr>
        <p:spPr>
          <a:xfrm>
            <a:off x="800100" y="4991100"/>
            <a:ext cx="2857500" cy="133350"/>
          </a:xfrm>
          <a:prstGeom prst="roundRect">
            <a:avLst>
              <a:gd name="adj" fmla="val 28571"/>
            </a:avLst>
          </a:prstGeom>
          <a:solidFill>
            <a:srgbClr val="E3E7EA"/>
          </a:solidFill>
          <a:ln>
            <a:noFill/>
          </a:ln>
        </p:spPr>
      </p:sp>
      <p:sp>
        <p:nvSpPr>
          <p:cNvPr id="20" name="Rectangle 20"/>
          <p:cNvSpPr/>
          <p:nvPr/>
        </p:nvSpPr>
        <p:spPr>
          <a:xfrm>
            <a:off x="800100" y="5219700"/>
            <a:ext cx="2857500" cy="133350"/>
          </a:xfrm>
          <a:prstGeom prst="roundRect">
            <a:avLst>
              <a:gd name="adj" fmla="val 28571"/>
            </a:avLst>
          </a:prstGeom>
          <a:solidFill>
            <a:srgbClr val="E3E7EA"/>
          </a:solidFill>
          <a:ln>
            <a:noFill/>
          </a:ln>
        </p:spPr>
      </p:sp>
      <p:sp>
        <p:nvSpPr>
          <p:cNvPr id="21" name="Rectangle 21"/>
          <p:cNvSpPr/>
          <p:nvPr/>
        </p:nvSpPr>
        <p:spPr>
          <a:xfrm>
            <a:off x="800100" y="5448300"/>
            <a:ext cx="2857500" cy="133350"/>
          </a:xfrm>
          <a:prstGeom prst="roundRect">
            <a:avLst>
              <a:gd name="adj" fmla="val 28571"/>
            </a:avLst>
          </a:prstGeom>
          <a:solidFill>
            <a:srgbClr val="E3E7EA"/>
          </a:solidFill>
          <a:ln>
            <a:noFill/>
          </a:ln>
        </p:spPr>
      </p:sp>
      <p:sp>
        <p:nvSpPr>
          <p:cNvPr id="22" name="TextBox 22"/>
          <p:cNvSpPr txBox="1"/>
          <p:nvPr/>
        </p:nvSpPr>
        <p:spPr>
          <a:xfrm>
            <a:off x="1151144" y="5885021"/>
            <a:ext cx="2155412"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50件がそのまま並ぶ</a:t>
            </a:r>
          </a:p>
        </p:txBody>
      </p:sp>
      <p:sp>
        <p:nvSpPr>
          <p:cNvPr id="23" name="Rectangle 23"/>
          <p:cNvSpPr/>
          <p:nvPr/>
        </p:nvSpPr>
        <p:spPr>
          <a:xfrm>
            <a:off x="4476750" y="4000500"/>
            <a:ext cx="3238500" cy="1714500"/>
          </a:xfrm>
          <a:prstGeom prst="roundRect">
            <a:avLst>
              <a:gd name="adj" fmla="val 4444"/>
            </a:avLst>
          </a:prstGeom>
          <a:solidFill>
            <a:srgbClr val="FFFFFF"/>
          </a:solidFill>
          <a:ln w="14288">
            <a:solidFill>
              <a:srgbClr val="E3E7EA"/>
            </a:solidFill>
          </a:ln>
        </p:spPr>
      </p:sp>
      <p:sp>
        <p:nvSpPr>
          <p:cNvPr id="24" name="Rectangle 24"/>
          <p:cNvSpPr/>
          <p:nvPr/>
        </p:nvSpPr>
        <p:spPr>
          <a:xfrm>
            <a:off x="4476750" y="4000500"/>
            <a:ext cx="3238500" cy="342900"/>
          </a:xfrm>
          <a:prstGeom prst="roundRect">
            <a:avLst>
              <a:gd name="adj" fmla="val 22222"/>
            </a:avLst>
          </a:prstGeom>
          <a:solidFill>
            <a:srgbClr val="47BCC6"/>
          </a:solidFill>
          <a:ln>
            <a:noFill/>
          </a:ln>
        </p:spPr>
      </p:sp>
      <p:sp>
        <p:nvSpPr>
          <p:cNvPr id="25" name="TextBox 25"/>
          <p:cNvSpPr txBox="1"/>
          <p:nvPr/>
        </p:nvSpPr>
        <p:spPr>
          <a:xfrm>
            <a:off x="4640580" y="4086225"/>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検索</a:t>
            </a:r>
          </a:p>
        </p:txBody>
      </p:sp>
      <p:sp>
        <p:nvSpPr>
          <p:cNvPr id="26" name="Rectangle 26"/>
          <p:cNvSpPr/>
          <p:nvPr/>
        </p:nvSpPr>
        <p:spPr>
          <a:xfrm>
            <a:off x="4667250" y="4495800"/>
            <a:ext cx="2095500" cy="247650"/>
          </a:xfrm>
          <a:prstGeom prst="roundRect">
            <a:avLst>
              <a:gd name="adj" fmla="val 23077"/>
            </a:avLst>
          </a:prstGeom>
          <a:solidFill>
            <a:srgbClr val="FFFFFF"/>
          </a:solidFill>
          <a:ln w="14288">
            <a:solidFill>
              <a:srgbClr val="A3DDE3"/>
            </a:solidFill>
          </a:ln>
        </p:spPr>
      </p:sp>
      <p:sp>
        <p:nvSpPr>
          <p:cNvPr id="27" name="Rectangle 27"/>
          <p:cNvSpPr/>
          <p:nvPr/>
        </p:nvSpPr>
        <p:spPr>
          <a:xfrm>
            <a:off x="6877050" y="4495800"/>
            <a:ext cx="647700" cy="247650"/>
          </a:xfrm>
          <a:prstGeom prst="roundRect">
            <a:avLst>
              <a:gd name="adj" fmla="val 23077"/>
            </a:avLst>
          </a:prstGeom>
          <a:solidFill>
            <a:srgbClr val="A3DDE3"/>
          </a:solidFill>
          <a:ln>
            <a:noFill/>
          </a:ln>
        </p:spPr>
      </p:sp>
      <p:sp>
        <p:nvSpPr>
          <p:cNvPr id="28" name="Rectangle 28"/>
          <p:cNvSpPr/>
          <p:nvPr/>
        </p:nvSpPr>
        <p:spPr>
          <a:xfrm>
            <a:off x="4667250" y="4895850"/>
            <a:ext cx="2857500" cy="133350"/>
          </a:xfrm>
          <a:prstGeom prst="roundRect">
            <a:avLst>
              <a:gd name="adj" fmla="val 28571"/>
            </a:avLst>
          </a:prstGeom>
          <a:solidFill>
            <a:srgbClr val="E3E7EA"/>
          </a:solidFill>
          <a:ln>
            <a:noFill/>
          </a:ln>
        </p:spPr>
      </p:sp>
      <p:sp>
        <p:nvSpPr>
          <p:cNvPr id="29" name="Rectangle 29"/>
          <p:cNvSpPr/>
          <p:nvPr/>
        </p:nvSpPr>
        <p:spPr>
          <a:xfrm>
            <a:off x="4667250" y="5143500"/>
            <a:ext cx="2857500" cy="133350"/>
          </a:xfrm>
          <a:prstGeom prst="roundRect">
            <a:avLst>
              <a:gd name="adj" fmla="val 28571"/>
            </a:avLst>
          </a:prstGeom>
          <a:solidFill>
            <a:srgbClr val="E3E7EA"/>
          </a:solidFill>
          <a:ln>
            <a:noFill/>
          </a:ln>
        </p:spPr>
      </p:sp>
      <p:sp>
        <p:nvSpPr>
          <p:cNvPr id="30" name="Rectangle 30"/>
          <p:cNvSpPr/>
          <p:nvPr/>
        </p:nvSpPr>
        <p:spPr>
          <a:xfrm>
            <a:off x="4667250" y="5391150"/>
            <a:ext cx="2857500" cy="133350"/>
          </a:xfrm>
          <a:prstGeom prst="roundRect">
            <a:avLst>
              <a:gd name="adj" fmla="val 28571"/>
            </a:avLst>
          </a:prstGeom>
          <a:solidFill>
            <a:srgbClr val="E3E7EA"/>
          </a:solidFill>
          <a:ln>
            <a:noFill/>
          </a:ln>
        </p:spPr>
      </p:sp>
      <p:sp>
        <p:nvSpPr>
          <p:cNvPr id="31" name="TextBox 31"/>
          <p:cNvSpPr txBox="1"/>
          <p:nvPr/>
        </p:nvSpPr>
        <p:spPr>
          <a:xfrm>
            <a:off x="5147691" y="5885021"/>
            <a:ext cx="189661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備品名で絞り込む</a:t>
            </a:r>
          </a:p>
        </p:txBody>
      </p:sp>
      <p:sp>
        <p:nvSpPr>
          <p:cNvPr id="32" name="Rectangle 32"/>
          <p:cNvSpPr/>
          <p:nvPr/>
        </p:nvSpPr>
        <p:spPr>
          <a:xfrm>
            <a:off x="8343900" y="4000500"/>
            <a:ext cx="3238500" cy="1714500"/>
          </a:xfrm>
          <a:prstGeom prst="roundRect">
            <a:avLst>
              <a:gd name="adj" fmla="val 4444"/>
            </a:avLst>
          </a:prstGeom>
          <a:solidFill>
            <a:srgbClr val="FFFFFF"/>
          </a:solidFill>
          <a:ln w="14288">
            <a:solidFill>
              <a:srgbClr val="E3E7EA"/>
            </a:solidFill>
          </a:ln>
        </p:spPr>
      </p:sp>
      <p:sp>
        <p:nvSpPr>
          <p:cNvPr id="33" name="Rectangle 33"/>
          <p:cNvSpPr/>
          <p:nvPr/>
        </p:nvSpPr>
        <p:spPr>
          <a:xfrm>
            <a:off x="8343900" y="4000500"/>
            <a:ext cx="3238500" cy="342900"/>
          </a:xfrm>
          <a:prstGeom prst="roundRect">
            <a:avLst>
              <a:gd name="adj" fmla="val 22222"/>
            </a:avLst>
          </a:prstGeom>
          <a:solidFill>
            <a:srgbClr val="47BCC6"/>
          </a:solidFill>
          <a:ln>
            <a:noFill/>
          </a:ln>
        </p:spPr>
      </p:sp>
      <p:sp>
        <p:nvSpPr>
          <p:cNvPr id="34" name="TextBox 34"/>
          <p:cNvSpPr txBox="1"/>
          <p:nvPr/>
        </p:nvSpPr>
        <p:spPr>
          <a:xfrm>
            <a:off x="8507730" y="4086225"/>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詳細</a:t>
            </a:r>
          </a:p>
        </p:txBody>
      </p:sp>
      <p:sp>
        <p:nvSpPr>
          <p:cNvPr id="35" name="Rectangle 35"/>
          <p:cNvSpPr/>
          <p:nvPr/>
        </p:nvSpPr>
        <p:spPr>
          <a:xfrm>
            <a:off x="8534400" y="4533900"/>
            <a:ext cx="914400" cy="133350"/>
          </a:xfrm>
          <a:prstGeom prst="roundRect">
            <a:avLst>
              <a:gd name="adj" fmla="val 28571"/>
            </a:avLst>
          </a:prstGeom>
          <a:solidFill>
            <a:srgbClr val="A3DDE3"/>
          </a:solidFill>
          <a:ln>
            <a:noFill/>
          </a:ln>
        </p:spPr>
      </p:sp>
      <p:sp>
        <p:nvSpPr>
          <p:cNvPr id="36" name="Rectangle 36"/>
          <p:cNvSpPr/>
          <p:nvPr/>
        </p:nvSpPr>
        <p:spPr>
          <a:xfrm>
            <a:off x="9563100" y="4533900"/>
            <a:ext cx="1828800" cy="133350"/>
          </a:xfrm>
          <a:prstGeom prst="roundRect">
            <a:avLst>
              <a:gd name="adj" fmla="val 28571"/>
            </a:avLst>
          </a:prstGeom>
          <a:solidFill>
            <a:srgbClr val="E3E7EA"/>
          </a:solidFill>
          <a:ln>
            <a:noFill/>
          </a:ln>
        </p:spPr>
      </p:sp>
      <p:sp>
        <p:nvSpPr>
          <p:cNvPr id="37" name="Rectangle 37"/>
          <p:cNvSpPr/>
          <p:nvPr/>
        </p:nvSpPr>
        <p:spPr>
          <a:xfrm>
            <a:off x="8534400" y="4800600"/>
            <a:ext cx="914400" cy="133350"/>
          </a:xfrm>
          <a:prstGeom prst="roundRect">
            <a:avLst>
              <a:gd name="adj" fmla="val 28571"/>
            </a:avLst>
          </a:prstGeom>
          <a:solidFill>
            <a:srgbClr val="A3DDE3"/>
          </a:solidFill>
          <a:ln>
            <a:noFill/>
          </a:ln>
        </p:spPr>
      </p:sp>
      <p:sp>
        <p:nvSpPr>
          <p:cNvPr id="38" name="Rectangle 38"/>
          <p:cNvSpPr/>
          <p:nvPr/>
        </p:nvSpPr>
        <p:spPr>
          <a:xfrm>
            <a:off x="9563100" y="4800600"/>
            <a:ext cx="1828800" cy="133350"/>
          </a:xfrm>
          <a:prstGeom prst="roundRect">
            <a:avLst>
              <a:gd name="adj" fmla="val 28571"/>
            </a:avLst>
          </a:prstGeom>
          <a:solidFill>
            <a:srgbClr val="E3E7EA"/>
          </a:solidFill>
          <a:ln>
            <a:noFill/>
          </a:ln>
        </p:spPr>
      </p:sp>
      <p:sp>
        <p:nvSpPr>
          <p:cNvPr id="39" name="Rectangle 39"/>
          <p:cNvSpPr/>
          <p:nvPr/>
        </p:nvSpPr>
        <p:spPr>
          <a:xfrm>
            <a:off x="8534400" y="5067300"/>
            <a:ext cx="914400" cy="133350"/>
          </a:xfrm>
          <a:prstGeom prst="roundRect">
            <a:avLst>
              <a:gd name="adj" fmla="val 28571"/>
            </a:avLst>
          </a:prstGeom>
          <a:solidFill>
            <a:srgbClr val="A3DDE3"/>
          </a:solidFill>
          <a:ln>
            <a:noFill/>
          </a:ln>
        </p:spPr>
      </p:sp>
      <p:sp>
        <p:nvSpPr>
          <p:cNvPr id="40" name="Rectangle 40"/>
          <p:cNvSpPr/>
          <p:nvPr/>
        </p:nvSpPr>
        <p:spPr>
          <a:xfrm>
            <a:off x="9563100" y="5067300"/>
            <a:ext cx="1828800" cy="133350"/>
          </a:xfrm>
          <a:prstGeom prst="roundRect">
            <a:avLst>
              <a:gd name="adj" fmla="val 28571"/>
            </a:avLst>
          </a:prstGeom>
          <a:solidFill>
            <a:srgbClr val="E3E7EA"/>
          </a:solidFill>
          <a:ln>
            <a:noFill/>
          </a:ln>
        </p:spPr>
      </p:sp>
      <p:sp>
        <p:nvSpPr>
          <p:cNvPr id="41" name="Rectangle 41"/>
          <p:cNvSpPr/>
          <p:nvPr/>
        </p:nvSpPr>
        <p:spPr>
          <a:xfrm>
            <a:off x="8534400" y="5334000"/>
            <a:ext cx="914400" cy="133350"/>
          </a:xfrm>
          <a:prstGeom prst="roundRect">
            <a:avLst>
              <a:gd name="adj" fmla="val 28571"/>
            </a:avLst>
          </a:prstGeom>
          <a:solidFill>
            <a:srgbClr val="A3DDE3"/>
          </a:solidFill>
          <a:ln>
            <a:noFill/>
          </a:ln>
        </p:spPr>
      </p:sp>
      <p:sp>
        <p:nvSpPr>
          <p:cNvPr id="42" name="Rectangle 42"/>
          <p:cNvSpPr/>
          <p:nvPr/>
        </p:nvSpPr>
        <p:spPr>
          <a:xfrm>
            <a:off x="9563100" y="5334000"/>
            <a:ext cx="1828800" cy="133350"/>
          </a:xfrm>
          <a:prstGeom prst="roundRect">
            <a:avLst>
              <a:gd name="adj" fmla="val 28571"/>
            </a:avLst>
          </a:prstGeom>
          <a:solidFill>
            <a:srgbClr val="E3E7EA"/>
          </a:solidFill>
          <a:ln>
            <a:noFill/>
          </a:ln>
        </p:spPr>
      </p:sp>
      <p:sp>
        <p:nvSpPr>
          <p:cNvPr id="43" name="TextBox 43"/>
          <p:cNvSpPr txBox="1"/>
          <p:nvPr/>
        </p:nvSpPr>
        <p:spPr>
          <a:xfrm>
            <a:off x="8950142" y="5885021"/>
            <a:ext cx="2026015"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1件の全項目を見る</a:t>
            </a:r>
          </a:p>
        </p:txBody>
      </p:sp>
      <p:sp>
        <p:nvSpPr>
          <p:cNvPr id="44" name="TextBox 4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5" name="TextBox 4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42</a:t>
            </a:r>
          </a:p>
        </p:txBody>
      </p:sp>
    </p:spTree>
  </p:cSld>
  <p:clrMapOvr>
    <a:masterClrMapping/>
  </p:clrMapOvr>
  <p:transition xmlns:p14="http://schemas.microsoft.com/office/powerpoint/2010/main" p14:dur="400">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495561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A-1 CRUD業務アプリを作る</a:t>
            </a:r>
          </a:p>
        </p:txBody>
      </p:sp>
      <p:sp>
        <p:nvSpPr>
          <p:cNvPr id="7" name="Rectangle 7"/>
          <p:cNvSpPr/>
          <p:nvPr/>
        </p:nvSpPr>
        <p:spPr>
          <a:xfrm>
            <a:off x="2000250" y="1028700"/>
            <a:ext cx="9582150" cy="19050"/>
          </a:xfrm>
          <a:prstGeom prst="rect">
            <a:avLst/>
          </a:prstGeom>
          <a:solidFill>
            <a:srgbClr val="2F72DC"/>
          </a:solidFill>
          <a:ln>
            <a:noFill/>
          </a:ln>
        </p:spPr>
      </p:sp>
      <p:sp>
        <p:nvSpPr>
          <p:cNvPr id="8" name="Rectangle 8"/>
          <p:cNvSpPr/>
          <p:nvPr/>
        </p:nvSpPr>
        <p:spPr>
          <a:xfrm>
            <a:off x="10287000" y="495300"/>
            <a:ext cx="1295400" cy="419100"/>
          </a:xfrm>
          <a:prstGeom prst="roundRect">
            <a:avLst>
              <a:gd name="adj" fmla="val 18182"/>
            </a:avLst>
          </a:prstGeom>
          <a:solidFill>
            <a:srgbClr val="EEF6F7"/>
          </a:solidFill>
          <a:ln>
            <a:noFill/>
          </a:ln>
        </p:spPr>
      </p:sp>
      <p:sp>
        <p:nvSpPr>
          <p:cNvPr id="9" name="TextBox 9"/>
          <p:cNvSpPr txBox="1"/>
          <p:nvPr/>
        </p:nvSpPr>
        <p:spPr>
          <a:xfrm>
            <a:off x="10382850" y="602932"/>
            <a:ext cx="1103700" cy="322707"/>
          </a:xfrm>
          <a:prstGeom prst="rect">
            <a:avLst/>
          </a:prstGeom>
          <a:noFill/>
          <a:ln>
            <a:noFill/>
          </a:ln>
        </p:spPr>
        <p:txBody>
          <a:bodyPr wrap="none" lIns="0" tIns="0" rIns="0" bIns="0" anchor="t" anchorCtr="0">
            <a:spAutoFit/>
          </a:bodyPr>
          <a:lstStyle/>
          <a:p>
            <a:pPr algn="ctr"/>
            <a:r>
              <a:rPr lang="en-US" sz="1650" b="1" dirty="0">
                <a:solidFill>
                  <a:srgbClr val="264DBF"/>
                </a:solidFill>
                <a:latin typeface="Zen Kaku Gothic New"/>
                <a:ea typeface="Zen Kaku Gothic New"/>
                <a:cs typeface="Zen Kaku Gothic New"/>
              </a:rPr>
              <a:t>[15min]</a:t>
            </a:r>
          </a:p>
        </p:txBody>
      </p:sp>
      <p:sp>
        <p:nvSpPr>
          <p:cNvPr id="10" name="TextBox 10"/>
          <p:cNvSpPr txBox="1"/>
          <p:nvPr/>
        </p:nvSpPr>
        <p:spPr>
          <a:xfrm>
            <a:off x="598170" y="1319212"/>
            <a:ext cx="9423035"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指示を</a:t>
            </a:r>
            <a:r>
              <a:rPr lang="zh-CN" sz="2250" b="1" dirty="0">
                <a:solidFill>
                  <a:srgbClr val="264DBF"/>
                </a:solidFill>
                <a:latin typeface="Zen Kaku Gothic New"/>
                <a:ea typeface="Zen Kaku Gothic New"/>
                <a:cs typeface="Zen Kaku Gothic New"/>
              </a:rPr>
              <a:t>3回に分けて</a:t>
            </a:r>
            <a:r>
              <a:rPr lang="zh-CN" sz="2250" b="1" dirty="0">
                <a:solidFill>
                  <a:srgbClr val="000000"/>
                </a:solidFill>
                <a:latin typeface="Zen Kaku Gothic New"/>
                <a:ea typeface="Zen Kaku Gothic New"/>
                <a:cs typeface="Zen Kaku Gothic New"/>
              </a:rPr>
              <a:t>、動くアプリを1本立ち上げます。</a:t>
            </a:r>
          </a:p>
        </p:txBody>
      </p:sp>
      <p:sp>
        <p:nvSpPr>
          <p:cNvPr id="11" name="Rectangle 11"/>
          <p:cNvSpPr/>
          <p:nvPr/>
        </p:nvSpPr>
        <p:spPr>
          <a:xfrm>
            <a:off x="609600" y="1905000"/>
            <a:ext cx="57150" cy="209550"/>
          </a:xfrm>
          <a:prstGeom prst="rect">
            <a:avLst/>
          </a:prstGeom>
          <a:solidFill>
            <a:srgbClr val="47BCC6"/>
          </a:solidFill>
          <a:ln>
            <a:noFill/>
          </a:ln>
        </p:spPr>
      </p:sp>
      <p:sp>
        <p:nvSpPr>
          <p:cNvPr id="12" name="TextBox 12"/>
          <p:cNvSpPr txBox="1"/>
          <p:nvPr/>
        </p:nvSpPr>
        <p:spPr>
          <a:xfrm>
            <a:off x="753999" y="1906429"/>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操作</a:t>
            </a:r>
          </a:p>
        </p:txBody>
      </p:sp>
      <p:sp>
        <p:nvSpPr>
          <p:cNvPr id="13" name="Ellipse 13"/>
          <p:cNvSpPr/>
          <p:nvPr/>
        </p:nvSpPr>
        <p:spPr>
          <a:xfrm>
            <a:off x="600075" y="2219325"/>
            <a:ext cx="285750" cy="285750"/>
          </a:xfrm>
          <a:prstGeom prst="ellipse">
            <a:avLst/>
          </a:prstGeom>
          <a:solidFill>
            <a:srgbClr val="2F72DC"/>
          </a:solidFill>
          <a:ln>
            <a:noFill/>
          </a:ln>
        </p:spPr>
      </p:sp>
      <p:sp>
        <p:nvSpPr>
          <p:cNvPr id="14" name="TextBox 14"/>
          <p:cNvSpPr txBox="1"/>
          <p:nvPr/>
        </p:nvSpPr>
        <p:spPr>
          <a:xfrm>
            <a:off x="667778" y="22655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983361" y="2265521"/>
            <a:ext cx="804277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1回目の指示で、備品の一覧画面を kadaiA/index.html として作らせます。</a:t>
            </a:r>
          </a:p>
        </p:txBody>
      </p:sp>
      <p:sp>
        <p:nvSpPr>
          <p:cNvPr id="16" name="Ellipse 16"/>
          <p:cNvSpPr/>
          <p:nvPr/>
        </p:nvSpPr>
        <p:spPr>
          <a:xfrm>
            <a:off x="600075" y="2581275"/>
            <a:ext cx="285750" cy="285750"/>
          </a:xfrm>
          <a:prstGeom prst="ellipse">
            <a:avLst/>
          </a:prstGeom>
          <a:solidFill>
            <a:srgbClr val="2F72DC"/>
          </a:solidFill>
          <a:ln>
            <a:noFill/>
          </a:ln>
        </p:spPr>
      </p:sp>
      <p:sp>
        <p:nvSpPr>
          <p:cNvPr id="17" name="TextBox 17"/>
          <p:cNvSpPr txBox="1"/>
          <p:nvPr/>
        </p:nvSpPr>
        <p:spPr>
          <a:xfrm>
            <a:off x="667778" y="26274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983361" y="2627471"/>
            <a:ext cx="8409305"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ブラウザで kadaiA/index.html を開き、一覧に50件が並ぶことを確認します。</a:t>
            </a:r>
          </a:p>
        </p:txBody>
      </p:sp>
      <p:sp>
        <p:nvSpPr>
          <p:cNvPr id="19" name="Ellipse 19"/>
          <p:cNvSpPr/>
          <p:nvPr/>
        </p:nvSpPr>
        <p:spPr>
          <a:xfrm>
            <a:off x="600075" y="2943225"/>
            <a:ext cx="285750" cy="285750"/>
          </a:xfrm>
          <a:prstGeom prst="ellipse">
            <a:avLst/>
          </a:prstGeom>
          <a:solidFill>
            <a:srgbClr val="2F72DC"/>
          </a:solidFill>
          <a:ln>
            <a:noFill/>
          </a:ln>
        </p:spPr>
      </p:sp>
      <p:sp>
        <p:nvSpPr>
          <p:cNvPr id="20" name="TextBox 20"/>
          <p:cNvSpPr txBox="1"/>
          <p:nvPr/>
        </p:nvSpPr>
        <p:spPr>
          <a:xfrm>
            <a:off x="667778" y="29894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983361" y="2989421"/>
            <a:ext cx="720190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2回目の指示で、備品名で絞り込める検索ボックスを付けさせます。</a:t>
            </a:r>
          </a:p>
        </p:txBody>
      </p:sp>
      <p:sp>
        <p:nvSpPr>
          <p:cNvPr id="22" name="Ellipse 22"/>
          <p:cNvSpPr/>
          <p:nvPr/>
        </p:nvSpPr>
        <p:spPr>
          <a:xfrm>
            <a:off x="600075" y="3305175"/>
            <a:ext cx="285750" cy="285750"/>
          </a:xfrm>
          <a:prstGeom prst="ellipse">
            <a:avLst/>
          </a:prstGeom>
          <a:solidFill>
            <a:srgbClr val="2F72DC"/>
          </a:solidFill>
          <a:ln>
            <a:noFill/>
          </a:ln>
        </p:spPr>
      </p:sp>
      <p:sp>
        <p:nvSpPr>
          <p:cNvPr id="23" name="TextBox 23"/>
          <p:cNvSpPr txBox="1"/>
          <p:nvPr/>
        </p:nvSpPr>
        <p:spPr>
          <a:xfrm>
            <a:off x="667778" y="33513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4" name="TextBox 24"/>
          <p:cNvSpPr txBox="1"/>
          <p:nvPr/>
        </p:nvSpPr>
        <p:spPr>
          <a:xfrm>
            <a:off x="983361" y="3351371"/>
            <a:ext cx="7566565"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3回目の指示で、1件クリックの詳細表示と一覧への戻りを足させます。</a:t>
            </a:r>
          </a:p>
        </p:txBody>
      </p:sp>
      <p:sp>
        <p:nvSpPr>
          <p:cNvPr id="25" name="Ellipse 25"/>
          <p:cNvSpPr/>
          <p:nvPr/>
        </p:nvSpPr>
        <p:spPr>
          <a:xfrm>
            <a:off x="600075" y="3667125"/>
            <a:ext cx="285750" cy="285750"/>
          </a:xfrm>
          <a:prstGeom prst="ellipse">
            <a:avLst/>
          </a:prstGeom>
          <a:solidFill>
            <a:srgbClr val="2F72DC"/>
          </a:solidFill>
          <a:ln>
            <a:noFill/>
          </a:ln>
        </p:spPr>
      </p:sp>
      <p:sp>
        <p:nvSpPr>
          <p:cNvPr id="26" name="TextBox 26"/>
          <p:cNvSpPr txBox="1"/>
          <p:nvPr/>
        </p:nvSpPr>
        <p:spPr>
          <a:xfrm>
            <a:off x="667778" y="37133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5</a:t>
            </a:r>
          </a:p>
        </p:txBody>
      </p:sp>
      <p:sp>
        <p:nvSpPr>
          <p:cNvPr id="27" name="TextBox 27"/>
          <p:cNvSpPr txBox="1"/>
          <p:nvPr/>
        </p:nvSpPr>
        <p:spPr>
          <a:xfrm>
            <a:off x="983361" y="3713321"/>
            <a:ext cx="777830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表示が崩れていたら「表を見やすく整えてください」と差分で伝えます。</a:t>
            </a:r>
          </a:p>
        </p:txBody>
      </p:sp>
      <p:sp>
        <p:nvSpPr>
          <p:cNvPr id="28" name="Rectangle 28"/>
          <p:cNvSpPr/>
          <p:nvPr/>
        </p:nvSpPr>
        <p:spPr>
          <a:xfrm>
            <a:off x="609600" y="4038600"/>
            <a:ext cx="10972800" cy="1866900"/>
          </a:xfrm>
          <a:prstGeom prst="roundRect">
            <a:avLst>
              <a:gd name="adj" fmla="val 5102"/>
            </a:avLst>
          </a:prstGeom>
          <a:solidFill>
            <a:srgbClr val="EEF6F7"/>
          </a:solidFill>
          <a:ln>
            <a:noFill/>
          </a:ln>
        </p:spPr>
      </p:sp>
      <p:sp>
        <p:nvSpPr>
          <p:cNvPr id="29" name="Rectangle 29"/>
          <p:cNvSpPr/>
          <p:nvPr/>
        </p:nvSpPr>
        <p:spPr>
          <a:xfrm>
            <a:off x="609600" y="4038600"/>
            <a:ext cx="76200" cy="1866900"/>
          </a:xfrm>
          <a:prstGeom prst="roundRect">
            <a:avLst>
              <a:gd name="adj" fmla="val 50000"/>
            </a:avLst>
          </a:prstGeom>
          <a:solidFill>
            <a:srgbClr val="47BCC6"/>
          </a:solidFill>
          <a:ln>
            <a:noFill/>
          </a:ln>
        </p:spPr>
      </p:sp>
      <p:sp>
        <p:nvSpPr>
          <p:cNvPr id="30" name="TextBox 30"/>
          <p:cNvSpPr txBox="1"/>
          <p:nvPr/>
        </p:nvSpPr>
        <p:spPr>
          <a:xfrm>
            <a:off x="906399" y="4211479"/>
            <a:ext cx="98632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OK基準</a:t>
            </a:r>
          </a:p>
        </p:txBody>
      </p:sp>
      <p:sp>
        <p:nvSpPr>
          <p:cNvPr id="31" name="Ellipse 31"/>
          <p:cNvSpPr/>
          <p:nvPr/>
        </p:nvSpPr>
        <p:spPr>
          <a:xfrm>
            <a:off x="990600" y="4667250"/>
            <a:ext cx="114300" cy="114300"/>
          </a:xfrm>
          <a:prstGeom prst="ellipse">
            <a:avLst/>
          </a:prstGeom>
          <a:solidFill>
            <a:srgbClr val="47BCC6"/>
          </a:solidFill>
          <a:ln>
            <a:noFill/>
          </a:ln>
        </p:spPr>
      </p:sp>
      <p:sp>
        <p:nvSpPr>
          <p:cNvPr id="32" name="TextBox 32"/>
          <p:cNvSpPr txBox="1"/>
          <p:nvPr/>
        </p:nvSpPr>
        <p:spPr>
          <a:xfrm>
            <a:off x="1211961" y="4627721"/>
            <a:ext cx="3096482"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一覧に備品が50件表示される</a:t>
            </a:r>
          </a:p>
        </p:txBody>
      </p:sp>
      <p:sp>
        <p:nvSpPr>
          <p:cNvPr id="33" name="Ellipse 33"/>
          <p:cNvSpPr/>
          <p:nvPr/>
        </p:nvSpPr>
        <p:spPr>
          <a:xfrm>
            <a:off x="990600" y="5010150"/>
            <a:ext cx="114300" cy="114300"/>
          </a:xfrm>
          <a:prstGeom prst="ellipse">
            <a:avLst/>
          </a:prstGeom>
          <a:solidFill>
            <a:srgbClr val="47BCC6"/>
          </a:solidFill>
          <a:ln>
            <a:noFill/>
          </a:ln>
        </p:spPr>
      </p:sp>
      <p:sp>
        <p:nvSpPr>
          <p:cNvPr id="34" name="TextBox 34"/>
          <p:cNvSpPr txBox="1"/>
          <p:nvPr/>
        </p:nvSpPr>
        <p:spPr>
          <a:xfrm>
            <a:off x="1211961" y="4970621"/>
            <a:ext cx="495509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備品名の一部を入力すると件数が絞り込まれる</a:t>
            </a:r>
          </a:p>
        </p:txBody>
      </p:sp>
      <p:sp>
        <p:nvSpPr>
          <p:cNvPr id="35" name="Ellipse 35"/>
          <p:cNvSpPr/>
          <p:nvPr/>
        </p:nvSpPr>
        <p:spPr>
          <a:xfrm>
            <a:off x="990600" y="5353050"/>
            <a:ext cx="114300" cy="114300"/>
          </a:xfrm>
          <a:prstGeom prst="ellipse">
            <a:avLst/>
          </a:prstGeom>
          <a:solidFill>
            <a:srgbClr val="47BCC6"/>
          </a:solidFill>
          <a:ln>
            <a:noFill/>
          </a:ln>
        </p:spPr>
      </p:sp>
      <p:sp>
        <p:nvSpPr>
          <p:cNvPr id="36" name="TextBox 36"/>
          <p:cNvSpPr txBox="1"/>
          <p:nvPr/>
        </p:nvSpPr>
        <p:spPr>
          <a:xfrm>
            <a:off x="1211961" y="5313521"/>
            <a:ext cx="4849225"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1件クリックで詳細が表示され、一覧に戻れる</a:t>
            </a:r>
          </a:p>
        </p:txBody>
      </p:sp>
      <p:sp>
        <p:nvSpPr>
          <p:cNvPr id="37" name="Ellipse 37"/>
          <p:cNvSpPr/>
          <p:nvPr/>
        </p:nvSpPr>
        <p:spPr>
          <a:xfrm>
            <a:off x="990600" y="5695950"/>
            <a:ext cx="114300" cy="114300"/>
          </a:xfrm>
          <a:prstGeom prst="ellipse">
            <a:avLst/>
          </a:prstGeom>
          <a:solidFill>
            <a:srgbClr val="47BCC6"/>
          </a:solidFill>
          <a:ln>
            <a:noFill/>
          </a:ln>
        </p:spPr>
      </p:sp>
      <p:sp>
        <p:nvSpPr>
          <p:cNvPr id="38" name="TextBox 38"/>
          <p:cNvSpPr txBox="1"/>
          <p:nvPr/>
        </p:nvSpPr>
        <p:spPr>
          <a:xfrm>
            <a:off x="1211961" y="5656421"/>
            <a:ext cx="4837462"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index.html をダブルクリックするだけで動く</a:t>
            </a:r>
          </a:p>
        </p:txBody>
      </p:sp>
      <p:sp>
        <p:nvSpPr>
          <p:cNvPr id="39" name="Rectangle 39"/>
          <p:cNvSpPr/>
          <p:nvPr/>
        </p:nvSpPr>
        <p:spPr>
          <a:xfrm>
            <a:off x="609600" y="6057900"/>
            <a:ext cx="10972800" cy="514350"/>
          </a:xfrm>
          <a:prstGeom prst="roundRect">
            <a:avLst>
              <a:gd name="adj" fmla="val 14815"/>
            </a:avLst>
          </a:prstGeom>
          <a:solidFill>
            <a:srgbClr val="F3F3F3"/>
          </a:solidFill>
          <a:ln>
            <a:noFill/>
          </a:ln>
        </p:spPr>
      </p:sp>
      <p:sp>
        <p:nvSpPr>
          <p:cNvPr id="40" name="TextBox 40"/>
          <p:cNvSpPr txBox="1"/>
          <p:nvPr/>
        </p:nvSpPr>
        <p:spPr>
          <a:xfrm>
            <a:off x="830961" y="6218396"/>
            <a:ext cx="755571" cy="278702"/>
          </a:xfrm>
          <a:prstGeom prst="rect">
            <a:avLst/>
          </a:prstGeom>
          <a:noFill/>
          <a:ln>
            <a:noFill/>
          </a:ln>
        </p:spPr>
        <p:txBody>
          <a:bodyPr wrap="none" lIns="0" tIns="0" rIns="0" bIns="0" anchor="t" anchorCtr="0">
            <a:spAutoFit/>
          </a:bodyPr>
          <a:lstStyle/>
          <a:p>
            <a:pPr algn="l"/>
            <a:r>
              <a:rPr lang="zh-CN" sz="1420" b="1" dirty="0">
                <a:solidFill>
                  <a:srgbClr val="484848"/>
                </a:solidFill>
                <a:latin typeface="Zen Kaku Gothic New"/>
                <a:ea typeface="Zen Kaku Gothic New"/>
                <a:cs typeface="Zen Kaku Gothic New"/>
              </a:rPr>
              <a:t>生成物</a:t>
            </a:r>
          </a:p>
        </p:txBody>
      </p:sp>
      <p:sp>
        <p:nvSpPr>
          <p:cNvPr id="41" name="TextBox 41"/>
          <p:cNvSpPr txBox="1"/>
          <p:nvPr/>
        </p:nvSpPr>
        <p:spPr>
          <a:xfrm>
            <a:off x="1592961" y="6218396"/>
            <a:ext cx="3130867"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handson/kadaiA/index.html</a:t>
            </a:r>
          </a:p>
        </p:txBody>
      </p:sp>
      <p:sp>
        <p:nvSpPr>
          <p:cNvPr id="42" name="TextBox 4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3" name="TextBox 4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43</a:t>
            </a:r>
          </a:p>
        </p:txBody>
      </p:sp>
    </p:spTree>
  </p:cSld>
  <p:clrMapOvr>
    <a:masterClrMapping/>
  </p:clrMapOvr>
  <p:transition xmlns:p14="http://schemas.microsoft.com/office/powerpoint/2010/main" p14:dur="400">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86880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3回に分けた指示</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141652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1回で全部を頼まず、</a:t>
            </a:r>
            <a:r>
              <a:rPr lang="zh-CN" sz="2480" b="1" dirty="0">
                <a:solidFill>
                  <a:srgbClr val="264DBF"/>
                </a:solidFill>
                <a:latin typeface="Zen Kaku Gothic New"/>
                <a:ea typeface="Zen Kaku Gothic New"/>
                <a:cs typeface="Zen Kaku Gothic New"/>
              </a:rPr>
              <a:t>途中で自分の意図</a:t>
            </a:r>
            <a:r>
              <a:rPr lang="zh-CN" sz="2480" b="1" dirty="0">
                <a:solidFill>
                  <a:srgbClr val="000000"/>
                </a:solidFill>
                <a:latin typeface="Zen Kaku Gothic New"/>
                <a:ea typeface="Zen Kaku Gothic New"/>
                <a:cs typeface="Zen Kaku Gothic New"/>
              </a:rPr>
              <a:t>を足していきます。</a:t>
            </a:r>
          </a:p>
        </p:txBody>
      </p:sp>
      <p:sp>
        <p:nvSpPr>
          <p:cNvPr id="7" name="Rectangle 7"/>
          <p:cNvSpPr/>
          <p:nvPr/>
        </p:nvSpPr>
        <p:spPr>
          <a:xfrm>
            <a:off x="609600" y="2114550"/>
            <a:ext cx="10972800" cy="1181100"/>
          </a:xfrm>
          <a:prstGeom prst="roundRect">
            <a:avLst>
              <a:gd name="adj" fmla="val 6452"/>
            </a:avLst>
          </a:prstGeom>
          <a:solidFill>
            <a:srgbClr val="1E1E1E"/>
          </a:solidFill>
          <a:ln>
            <a:noFill/>
          </a:ln>
        </p:spPr>
      </p:sp>
      <p:sp>
        <p:nvSpPr>
          <p:cNvPr id="8" name="TextBox 8"/>
          <p:cNvSpPr txBox="1"/>
          <p:nvPr/>
        </p:nvSpPr>
        <p:spPr>
          <a:xfrm>
            <a:off x="907161" y="2265521"/>
            <a:ext cx="644407" cy="278702"/>
          </a:xfrm>
          <a:prstGeom prst="rect">
            <a:avLst/>
          </a:prstGeom>
          <a:noFill/>
          <a:ln>
            <a:noFill/>
          </a:ln>
        </p:spPr>
        <p:txBody>
          <a:bodyPr wrap="none" lIns="0" tIns="0" rIns="0" bIns="0" anchor="t" anchorCtr="0">
            <a:spAutoFit/>
          </a:bodyPr>
          <a:lstStyle/>
          <a:p>
            <a:pPr algn="l"/>
            <a:r>
              <a:rPr lang="zh-CN" sz="1420" b="1" dirty="0">
                <a:solidFill>
                  <a:srgbClr val="A3DDE3"/>
                </a:solidFill>
                <a:latin typeface="Zen Kaku Gothic New"/>
                <a:ea typeface="Zen Kaku Gothic New"/>
                <a:cs typeface="Zen Kaku Gothic New"/>
              </a:rPr>
              <a:t>1回目</a:t>
            </a:r>
          </a:p>
        </p:txBody>
      </p:sp>
      <p:sp>
        <p:nvSpPr>
          <p:cNvPr id="9" name="TextBox 9"/>
          <p:cNvSpPr txBox="1"/>
          <p:nvPr/>
        </p:nvSpPr>
        <p:spPr>
          <a:xfrm>
            <a:off x="907161" y="2627471"/>
            <a:ext cx="9683972" cy="564452"/>
          </a:xfrm>
          <a:prstGeom prst="rect">
            <a:avLst/>
          </a:prstGeom>
          <a:noFill/>
          <a:ln>
            <a:noFill/>
          </a:ln>
        </p:spPr>
        <p:txBody>
          <a:bodyPr wrap="square" lIns="0" tIns="0" rIns="0" bIns="0" anchor="t" anchorCtr="0"/>
          <a:lstStyle/>
          <a:p>
            <a:pPr algn="l">
              <a:lnSpc>
                <a:spcPts val="2250"/>
              </a:lnSpc>
            </a:pPr>
            <a:r>
              <a:rPr lang="zh-CN" sz="1420" dirty="0">
                <a:solidFill>
                  <a:srgbClr val="E6E6E6"/>
                </a:solidFill>
                <a:latin typeface="Source Code Pro"/>
                <a:ea typeface="Microsoft YaHei"/>
                <a:cs typeface="Source Code Pro"/>
              </a:rPr>
              <a:t>@kadaiA/dummy_data.csv を読み込んで、備品の一覧を表示する画面を</a:t>
            </a:r>
          </a:p>
          <a:p>
            <a:pPr algn="l">
              <a:lnSpc>
                <a:spcPts val="2250"/>
              </a:lnSpc>
            </a:pPr>
            <a:r>
              <a:rPr lang="zh-CN" sz="1420" dirty="0">
                <a:solidFill>
                  <a:srgbClr val="E6E6E6"/>
                </a:solidFill>
                <a:latin typeface="Source Code Pro"/>
                <a:ea typeface="Microsoft YaHei"/>
                <a:cs typeface="Source Code Pro"/>
              </a:rPr>
              <a:t>kadaiA/index.html として作ってください。ブラウザで開くだけで動く形にしてください。</a:t>
            </a:r>
          </a:p>
        </p:txBody>
      </p:sp>
      <p:sp>
        <p:nvSpPr>
          <p:cNvPr id="10" name="Rectangle 10"/>
          <p:cNvSpPr/>
          <p:nvPr/>
        </p:nvSpPr>
        <p:spPr>
          <a:xfrm>
            <a:off x="609600" y="3467100"/>
            <a:ext cx="10972800" cy="914400"/>
          </a:xfrm>
          <a:prstGeom prst="roundRect">
            <a:avLst>
              <a:gd name="adj" fmla="val 8333"/>
            </a:avLst>
          </a:prstGeom>
          <a:solidFill>
            <a:srgbClr val="1E1E1E"/>
          </a:solidFill>
          <a:ln>
            <a:noFill/>
          </a:ln>
        </p:spPr>
      </p:sp>
      <p:sp>
        <p:nvSpPr>
          <p:cNvPr id="11" name="TextBox 11"/>
          <p:cNvSpPr txBox="1"/>
          <p:nvPr/>
        </p:nvSpPr>
        <p:spPr>
          <a:xfrm>
            <a:off x="907161" y="3618071"/>
            <a:ext cx="644407" cy="278702"/>
          </a:xfrm>
          <a:prstGeom prst="rect">
            <a:avLst/>
          </a:prstGeom>
          <a:noFill/>
          <a:ln>
            <a:noFill/>
          </a:ln>
        </p:spPr>
        <p:txBody>
          <a:bodyPr wrap="none" lIns="0" tIns="0" rIns="0" bIns="0" anchor="t" anchorCtr="0">
            <a:spAutoFit/>
          </a:bodyPr>
          <a:lstStyle/>
          <a:p>
            <a:pPr algn="l"/>
            <a:r>
              <a:rPr lang="zh-CN" sz="1420" b="1" dirty="0">
                <a:solidFill>
                  <a:srgbClr val="A3DDE3"/>
                </a:solidFill>
                <a:latin typeface="Zen Kaku Gothic New"/>
                <a:ea typeface="Zen Kaku Gothic New"/>
                <a:cs typeface="Zen Kaku Gothic New"/>
              </a:rPr>
              <a:t>2回目</a:t>
            </a:r>
          </a:p>
        </p:txBody>
      </p:sp>
      <p:sp>
        <p:nvSpPr>
          <p:cNvPr id="12" name="TextBox 12"/>
          <p:cNvSpPr txBox="1"/>
          <p:nvPr/>
        </p:nvSpPr>
        <p:spPr>
          <a:xfrm>
            <a:off x="907161" y="3980021"/>
            <a:ext cx="5660898" cy="278702"/>
          </a:xfrm>
          <a:prstGeom prst="rect">
            <a:avLst/>
          </a:prstGeom>
          <a:noFill/>
          <a:ln>
            <a:noFill/>
          </a:ln>
        </p:spPr>
        <p:txBody>
          <a:bodyPr wrap="none" lIns="0" tIns="0" rIns="0" bIns="0" anchor="t" anchorCtr="0">
            <a:spAutoFit/>
          </a:bodyPr>
          <a:lstStyle/>
          <a:p>
            <a:pPr algn="l"/>
            <a:r>
              <a:rPr lang="zh-CN" sz="1420" dirty="0">
                <a:solidFill>
                  <a:srgbClr val="E6E6E6"/>
                </a:solidFill>
                <a:latin typeface="Source Code Pro"/>
                <a:ea typeface="Microsoft YaHei"/>
                <a:cs typeface="Source Code Pro"/>
              </a:rPr>
              <a:t>備品名で絞り込める検索ボックスを付けてください。</a:t>
            </a:r>
          </a:p>
        </p:txBody>
      </p:sp>
      <p:sp>
        <p:nvSpPr>
          <p:cNvPr id="13" name="Rectangle 13"/>
          <p:cNvSpPr/>
          <p:nvPr/>
        </p:nvSpPr>
        <p:spPr>
          <a:xfrm>
            <a:off x="609600" y="4552950"/>
            <a:ext cx="10972800" cy="1181100"/>
          </a:xfrm>
          <a:prstGeom prst="roundRect">
            <a:avLst>
              <a:gd name="adj" fmla="val 6452"/>
            </a:avLst>
          </a:prstGeom>
          <a:solidFill>
            <a:srgbClr val="1E1E1E"/>
          </a:solidFill>
          <a:ln>
            <a:noFill/>
          </a:ln>
        </p:spPr>
      </p:sp>
      <p:sp>
        <p:nvSpPr>
          <p:cNvPr id="14" name="TextBox 14"/>
          <p:cNvSpPr txBox="1"/>
          <p:nvPr/>
        </p:nvSpPr>
        <p:spPr>
          <a:xfrm>
            <a:off x="907161" y="4703921"/>
            <a:ext cx="644407" cy="278702"/>
          </a:xfrm>
          <a:prstGeom prst="rect">
            <a:avLst/>
          </a:prstGeom>
          <a:noFill/>
          <a:ln>
            <a:noFill/>
          </a:ln>
        </p:spPr>
        <p:txBody>
          <a:bodyPr wrap="none" lIns="0" tIns="0" rIns="0" bIns="0" anchor="t" anchorCtr="0">
            <a:spAutoFit/>
          </a:bodyPr>
          <a:lstStyle/>
          <a:p>
            <a:pPr algn="l"/>
            <a:r>
              <a:rPr lang="zh-CN" sz="1420" b="1" dirty="0">
                <a:solidFill>
                  <a:srgbClr val="A3DDE3"/>
                </a:solidFill>
                <a:latin typeface="Zen Kaku Gothic New"/>
                <a:ea typeface="Zen Kaku Gothic New"/>
                <a:cs typeface="Zen Kaku Gothic New"/>
              </a:rPr>
              <a:t>3回目</a:t>
            </a:r>
          </a:p>
        </p:txBody>
      </p:sp>
      <p:sp>
        <p:nvSpPr>
          <p:cNvPr id="15" name="TextBox 15"/>
          <p:cNvSpPr txBox="1"/>
          <p:nvPr/>
        </p:nvSpPr>
        <p:spPr>
          <a:xfrm>
            <a:off x="907161" y="5065871"/>
            <a:ext cx="8484108" cy="564452"/>
          </a:xfrm>
          <a:prstGeom prst="rect">
            <a:avLst/>
          </a:prstGeom>
          <a:noFill/>
          <a:ln>
            <a:noFill/>
          </a:ln>
        </p:spPr>
        <p:txBody>
          <a:bodyPr wrap="square" lIns="0" tIns="0" rIns="0" bIns="0" anchor="t" anchorCtr="0"/>
          <a:lstStyle/>
          <a:p>
            <a:pPr algn="l">
              <a:lnSpc>
                <a:spcPts val="2250"/>
              </a:lnSpc>
            </a:pPr>
            <a:r>
              <a:rPr lang="zh-CN" sz="1420" dirty="0">
                <a:solidFill>
                  <a:srgbClr val="E6E6E6"/>
                </a:solidFill>
                <a:latin typeface="Source Code Pro"/>
                <a:ea typeface="Microsoft YaHei"/>
                <a:cs typeface="Source Code Pro"/>
              </a:rPr>
              <a:t>一覧の1件をクリックすると、その備品の全項目が見える詳細表示に</a:t>
            </a:r>
          </a:p>
          <a:p>
            <a:pPr algn="l">
              <a:lnSpc>
                <a:spcPts val="2250"/>
              </a:lnSpc>
            </a:pPr>
            <a:r>
              <a:rPr lang="zh-CN" sz="1420" dirty="0">
                <a:solidFill>
                  <a:srgbClr val="E6E6E6"/>
                </a:solidFill>
                <a:latin typeface="Source Code Pro"/>
                <a:ea typeface="Microsoft YaHei"/>
                <a:cs typeface="Source Code Pro"/>
              </a:rPr>
              <a:t>切り替わるようにしてください。詳細から一覧に戻れるようにもしてください。</a:t>
            </a:r>
          </a:p>
        </p:txBody>
      </p:sp>
      <p:sp>
        <p:nvSpPr>
          <p:cNvPr id="16" name="TextBox 16"/>
          <p:cNvSpPr txBox="1"/>
          <p:nvPr/>
        </p:nvSpPr>
        <p:spPr>
          <a:xfrm>
            <a:off x="601599" y="5964079"/>
            <a:ext cx="10040255"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1回目に添えた「ブラウザで開くだけで動く形」の一文が、実装のやり方を決めます。</a:t>
            </a:r>
          </a:p>
        </p:txBody>
      </p:sp>
      <p:sp>
        <p:nvSpPr>
          <p:cNvPr id="17" name="TextBox 1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8" name="TextBox 1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44</a:t>
            </a:r>
          </a:p>
        </p:txBody>
      </p:sp>
    </p:spTree>
  </p:cSld>
  <p:clrMapOvr>
    <a:masterClrMapping/>
  </p:clrMapOvr>
  <p:transition xmlns:p14="http://schemas.microsoft.com/office/powerpoint/2010/main" p14:dur="400">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877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課題Aの画面遷移</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142524"/>
            <a:ext cx="6696930" cy="846010"/>
          </a:xfrm>
          <a:prstGeom prst="rect">
            <a:avLst/>
          </a:prstGeom>
          <a:noFill/>
          <a:ln>
            <a:noFill/>
          </a:ln>
        </p:spPr>
        <p:txBody>
          <a:bodyPr wrap="square" lIns="0" tIns="0" rIns="0" bIns="0" anchor="t" anchorCtr="0"/>
          <a:lstStyle/>
          <a:p>
            <a:pPr algn="l">
              <a:lnSpc>
                <a:spcPts val="2850"/>
              </a:lnSpc>
            </a:pPr>
            <a:r>
              <a:rPr lang="zh-CN" sz="2480" b="1" dirty="0">
                <a:solidFill>
                  <a:srgbClr val="000000"/>
                </a:solidFill>
                <a:latin typeface="Zen Kaku Gothic New"/>
                <a:ea typeface="Zen Kaku Gothic New"/>
                <a:cs typeface="Zen Kaku Gothic New"/>
              </a:rPr>
              <a:t>一覧から検索で絞り、1件を開いて</a:t>
            </a:r>
          </a:p>
          <a:p>
            <a:pPr algn="l">
              <a:lnSpc>
                <a:spcPts val="2850"/>
              </a:lnSpc>
            </a:pPr>
            <a:r>
              <a:rPr lang="zh-CN" sz="2480" b="1" dirty="0">
                <a:solidFill>
                  <a:srgbClr val="264DBF"/>
                </a:solidFill>
                <a:latin typeface="Zen Kaku Gothic New"/>
                <a:ea typeface="Zen Kaku Gothic New"/>
                <a:cs typeface="Zen Kaku Gothic New"/>
              </a:rPr>
              <a:t>一覧へ戻れれば</a:t>
            </a:r>
            <a:r>
              <a:rPr lang="zh-CN" sz="2480" b="1" dirty="0">
                <a:solidFill>
                  <a:srgbClr val="000000"/>
                </a:solidFill>
                <a:latin typeface="Zen Kaku Gothic New"/>
                <a:ea typeface="Zen Kaku Gothic New"/>
                <a:cs typeface="Zen Kaku Gothic New"/>
              </a:rPr>
              <a:t>到達です。</a:t>
            </a:r>
          </a:p>
        </p:txBody>
      </p:sp>
      <p:sp>
        <p:nvSpPr>
          <p:cNvPr id="7" name="Rectangle 7"/>
          <p:cNvSpPr/>
          <p:nvPr/>
        </p:nvSpPr>
        <p:spPr>
          <a:xfrm>
            <a:off x="609600" y="2762250"/>
            <a:ext cx="2286000" cy="1047750"/>
          </a:xfrm>
          <a:prstGeom prst="roundRect">
            <a:avLst>
              <a:gd name="adj" fmla="val 10909"/>
            </a:avLst>
          </a:prstGeom>
          <a:solidFill>
            <a:srgbClr val="EEF6F7"/>
          </a:solidFill>
          <a:ln w="14288">
            <a:solidFill>
              <a:srgbClr val="47BCC6"/>
            </a:solidFill>
          </a:ln>
        </p:spPr>
      </p:sp>
      <p:sp>
        <p:nvSpPr>
          <p:cNvPr id="8" name="TextBox 8"/>
          <p:cNvSpPr txBox="1"/>
          <p:nvPr/>
        </p:nvSpPr>
        <p:spPr>
          <a:xfrm>
            <a:off x="1145762" y="3185636"/>
            <a:ext cx="1213676" cy="337376"/>
          </a:xfrm>
          <a:prstGeom prst="rect">
            <a:avLst/>
          </a:prstGeom>
          <a:noFill/>
          <a:ln>
            <a:noFill/>
          </a:ln>
        </p:spPr>
        <p:txBody>
          <a:bodyPr wrap="none" lIns="0" tIns="0" rIns="0" bIns="0" anchor="t" anchorCtr="0">
            <a:spAutoFit/>
          </a:bodyPr>
          <a:lstStyle/>
          <a:p>
            <a:pPr algn="ctr"/>
            <a:r>
              <a:rPr lang="zh-CN" sz="1720" b="1" dirty="0">
                <a:solidFill>
                  <a:srgbClr val="000000"/>
                </a:solidFill>
                <a:latin typeface="Zen Kaku Gothic New"/>
                <a:ea typeface="Zen Kaku Gothic New"/>
                <a:cs typeface="Zen Kaku Gothic New"/>
              </a:rPr>
              <a:t>一覧表示</a:t>
            </a:r>
          </a:p>
        </p:txBody>
      </p:sp>
      <p:sp>
        <p:nvSpPr>
          <p:cNvPr id="9" name="TextBox 9"/>
          <p:cNvSpPr txBox="1"/>
          <p:nvPr/>
        </p:nvSpPr>
        <p:spPr>
          <a:xfrm>
            <a:off x="910161" y="3999071"/>
            <a:ext cx="1684877"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50件がそのまま</a:t>
            </a:r>
          </a:p>
          <a:p>
            <a:pPr algn="ctr">
              <a:lnSpc>
                <a:spcPts val="2100"/>
              </a:lnSpc>
            </a:pPr>
            <a:r>
              <a:rPr lang="zh-CN" sz="1420" dirty="0">
                <a:solidFill>
                  <a:srgbClr val="484848"/>
                </a:solidFill>
                <a:latin typeface="Zen Kaku Gothic New"/>
                <a:ea typeface="Zen Kaku Gothic New"/>
                <a:cs typeface="Zen Kaku Gothic New"/>
              </a:rPr>
              <a:t>並んで見えます</a:t>
            </a:r>
          </a:p>
        </p:txBody>
      </p:sp>
      <p:sp>
        <p:nvSpPr>
          <p:cNvPr id="10" name="Rectangle 10"/>
          <p:cNvSpPr/>
          <p:nvPr/>
        </p:nvSpPr>
        <p:spPr>
          <a:xfrm>
            <a:off x="3505200" y="2762250"/>
            <a:ext cx="2286000" cy="1047750"/>
          </a:xfrm>
          <a:prstGeom prst="roundRect">
            <a:avLst>
              <a:gd name="adj" fmla="val 10909"/>
            </a:avLst>
          </a:prstGeom>
          <a:solidFill>
            <a:srgbClr val="EEF6F7"/>
          </a:solidFill>
          <a:ln w="14288">
            <a:solidFill>
              <a:srgbClr val="47BCC6"/>
            </a:solidFill>
          </a:ln>
        </p:spPr>
      </p:sp>
      <p:sp>
        <p:nvSpPr>
          <p:cNvPr id="11" name="TextBox 11"/>
          <p:cNvSpPr txBox="1"/>
          <p:nvPr/>
        </p:nvSpPr>
        <p:spPr>
          <a:xfrm>
            <a:off x="4041362" y="3185636"/>
            <a:ext cx="1213676" cy="337376"/>
          </a:xfrm>
          <a:prstGeom prst="rect">
            <a:avLst/>
          </a:prstGeom>
          <a:noFill/>
          <a:ln>
            <a:noFill/>
          </a:ln>
        </p:spPr>
        <p:txBody>
          <a:bodyPr wrap="none" lIns="0" tIns="0" rIns="0" bIns="0" anchor="t" anchorCtr="0">
            <a:spAutoFit/>
          </a:bodyPr>
          <a:lstStyle/>
          <a:p>
            <a:pPr algn="ctr"/>
            <a:r>
              <a:rPr lang="zh-CN" sz="1720" b="1" dirty="0">
                <a:solidFill>
                  <a:srgbClr val="000000"/>
                </a:solidFill>
                <a:latin typeface="Zen Kaku Gothic New"/>
                <a:ea typeface="Zen Kaku Gothic New"/>
                <a:cs typeface="Zen Kaku Gothic New"/>
              </a:rPr>
              <a:t>絞り込み</a:t>
            </a:r>
          </a:p>
        </p:txBody>
      </p:sp>
      <p:sp>
        <p:nvSpPr>
          <p:cNvPr id="12" name="TextBox 12"/>
          <p:cNvSpPr txBox="1"/>
          <p:nvPr/>
        </p:nvSpPr>
        <p:spPr>
          <a:xfrm>
            <a:off x="3817525" y="3999071"/>
            <a:ext cx="1661351"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備品名の一部で</a:t>
            </a:r>
          </a:p>
          <a:p>
            <a:pPr algn="ctr">
              <a:lnSpc>
                <a:spcPts val="2100"/>
              </a:lnSpc>
            </a:pPr>
            <a:r>
              <a:rPr lang="zh-CN" sz="1420" dirty="0">
                <a:solidFill>
                  <a:srgbClr val="484848"/>
                </a:solidFill>
                <a:latin typeface="Zen Kaku Gothic New"/>
                <a:ea typeface="Zen Kaku Gothic New"/>
                <a:cs typeface="Zen Kaku Gothic New"/>
              </a:rPr>
              <a:t>件数が減ります</a:t>
            </a:r>
          </a:p>
        </p:txBody>
      </p:sp>
      <p:sp>
        <p:nvSpPr>
          <p:cNvPr id="13" name="Rectangle 13"/>
          <p:cNvSpPr/>
          <p:nvPr/>
        </p:nvSpPr>
        <p:spPr>
          <a:xfrm>
            <a:off x="6400800" y="2762250"/>
            <a:ext cx="2286000" cy="1047750"/>
          </a:xfrm>
          <a:prstGeom prst="roundRect">
            <a:avLst>
              <a:gd name="adj" fmla="val 10909"/>
            </a:avLst>
          </a:prstGeom>
          <a:solidFill>
            <a:srgbClr val="EEF6F7"/>
          </a:solidFill>
          <a:ln w="14288">
            <a:solidFill>
              <a:srgbClr val="47BCC6"/>
            </a:solidFill>
          </a:ln>
        </p:spPr>
      </p:sp>
      <p:sp>
        <p:nvSpPr>
          <p:cNvPr id="14" name="TextBox 14"/>
          <p:cNvSpPr txBox="1"/>
          <p:nvPr/>
        </p:nvSpPr>
        <p:spPr>
          <a:xfrm>
            <a:off x="6936962" y="3185636"/>
            <a:ext cx="1213676" cy="337376"/>
          </a:xfrm>
          <a:prstGeom prst="rect">
            <a:avLst/>
          </a:prstGeom>
          <a:noFill/>
          <a:ln>
            <a:noFill/>
          </a:ln>
        </p:spPr>
        <p:txBody>
          <a:bodyPr wrap="none" lIns="0" tIns="0" rIns="0" bIns="0" anchor="t" anchorCtr="0">
            <a:spAutoFit/>
          </a:bodyPr>
          <a:lstStyle/>
          <a:p>
            <a:pPr algn="ctr"/>
            <a:r>
              <a:rPr lang="zh-CN" sz="1720" b="1" dirty="0">
                <a:solidFill>
                  <a:srgbClr val="000000"/>
                </a:solidFill>
                <a:latin typeface="Zen Kaku Gothic New"/>
                <a:ea typeface="Zen Kaku Gothic New"/>
                <a:cs typeface="Zen Kaku Gothic New"/>
              </a:rPr>
              <a:t>詳細表示</a:t>
            </a:r>
          </a:p>
        </p:txBody>
      </p:sp>
      <p:sp>
        <p:nvSpPr>
          <p:cNvPr id="15" name="TextBox 15"/>
          <p:cNvSpPr txBox="1"/>
          <p:nvPr/>
        </p:nvSpPr>
        <p:spPr>
          <a:xfrm>
            <a:off x="6595491" y="3999071"/>
            <a:ext cx="1896618"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1件の全項目が</a:t>
            </a:r>
          </a:p>
          <a:p>
            <a:pPr algn="ctr">
              <a:lnSpc>
                <a:spcPts val="2100"/>
              </a:lnSpc>
            </a:pPr>
            <a:r>
              <a:rPr lang="zh-CN" sz="1420" dirty="0">
                <a:solidFill>
                  <a:srgbClr val="484848"/>
                </a:solidFill>
                <a:latin typeface="Zen Kaku Gothic New"/>
                <a:ea typeface="Zen Kaku Gothic New"/>
                <a:cs typeface="Zen Kaku Gothic New"/>
              </a:rPr>
              <a:t>そのまま見えます</a:t>
            </a:r>
          </a:p>
        </p:txBody>
      </p:sp>
      <p:sp>
        <p:nvSpPr>
          <p:cNvPr id="16" name="Rectangle 16"/>
          <p:cNvSpPr/>
          <p:nvPr/>
        </p:nvSpPr>
        <p:spPr>
          <a:xfrm>
            <a:off x="9296400" y="2762250"/>
            <a:ext cx="2286000" cy="1047750"/>
          </a:xfrm>
          <a:prstGeom prst="roundRect">
            <a:avLst>
              <a:gd name="adj" fmla="val 10909"/>
            </a:avLst>
          </a:prstGeom>
          <a:solidFill>
            <a:srgbClr val="EEF6F7"/>
          </a:solidFill>
          <a:ln w="14288">
            <a:solidFill>
              <a:srgbClr val="47BCC6"/>
            </a:solidFill>
          </a:ln>
        </p:spPr>
      </p:sp>
      <p:sp>
        <p:nvSpPr>
          <p:cNvPr id="17" name="TextBox 17"/>
          <p:cNvSpPr txBox="1"/>
          <p:nvPr/>
        </p:nvSpPr>
        <p:spPr>
          <a:xfrm>
            <a:off x="9683044" y="3185636"/>
            <a:ext cx="1512713" cy="337376"/>
          </a:xfrm>
          <a:prstGeom prst="rect">
            <a:avLst/>
          </a:prstGeom>
          <a:noFill/>
          <a:ln>
            <a:noFill/>
          </a:ln>
        </p:spPr>
        <p:txBody>
          <a:bodyPr wrap="none" lIns="0" tIns="0" rIns="0" bIns="0" anchor="t" anchorCtr="0">
            <a:spAutoFit/>
          </a:bodyPr>
          <a:lstStyle/>
          <a:p>
            <a:pPr algn="ctr"/>
            <a:r>
              <a:rPr lang="zh-CN" sz="1720" b="1" dirty="0">
                <a:solidFill>
                  <a:srgbClr val="000000"/>
                </a:solidFill>
                <a:latin typeface="Zen Kaku Gothic New"/>
                <a:ea typeface="Zen Kaku Gothic New"/>
                <a:cs typeface="Zen Kaku Gothic New"/>
              </a:rPr>
              <a:t>一覧へ戻る</a:t>
            </a:r>
          </a:p>
        </p:txBody>
      </p:sp>
      <p:sp>
        <p:nvSpPr>
          <p:cNvPr id="18" name="TextBox 18"/>
          <p:cNvSpPr txBox="1"/>
          <p:nvPr/>
        </p:nvSpPr>
        <p:spPr>
          <a:xfrm>
            <a:off x="9491091" y="3999071"/>
            <a:ext cx="1896618"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同じ一覧画面に</a:t>
            </a:r>
          </a:p>
          <a:p>
            <a:pPr algn="ctr">
              <a:lnSpc>
                <a:spcPts val="2100"/>
              </a:lnSpc>
            </a:pPr>
            <a:r>
              <a:rPr lang="zh-CN" sz="1420" dirty="0">
                <a:solidFill>
                  <a:srgbClr val="484848"/>
                </a:solidFill>
                <a:latin typeface="Zen Kaku Gothic New"/>
                <a:ea typeface="Zen Kaku Gothic New"/>
                <a:cs typeface="Zen Kaku Gothic New"/>
              </a:rPr>
              <a:t>戻ってこられます</a:t>
            </a:r>
          </a:p>
        </p:txBody>
      </p:sp>
      <p:sp>
        <p:nvSpPr>
          <p:cNvPr id="19" name="Line 19"/>
          <p:cNvSpPr/>
          <p:nvPr/>
        </p:nvSpPr>
        <p:spPr>
          <a:xfrm>
            <a:off x="2895600" y="3286125"/>
            <a:ext cx="400050" cy="9525"/>
          </a:xfrm>
          <a:custGeom>
            <a:avLst/>
            <a:gdLst/>
            <a:ahLst/>
            <a:cxnLst/>
            <a:rect l="l" t="t" r="r" b="b"/>
            <a:pathLst>
              <a:path w="400050" h="9525">
                <a:moveTo>
                  <a:pt x="0" y="0"/>
                </a:moveTo>
                <a:lnTo>
                  <a:pt x="400050" y="0"/>
                </a:lnTo>
              </a:path>
            </a:pathLst>
          </a:custGeom>
          <a:noFill/>
          <a:ln w="19050">
            <a:solidFill>
              <a:srgbClr val="264DBF"/>
            </a:solidFill>
          </a:ln>
        </p:spPr>
      </p:sp>
      <p:sp>
        <p:nvSpPr>
          <p:cNvPr id="20" name="Polygon 20"/>
          <p:cNvSpPr/>
          <p:nvPr/>
        </p:nvSpPr>
        <p:spPr>
          <a:xfrm>
            <a:off x="3295650" y="3209925"/>
            <a:ext cx="209550" cy="152400"/>
          </a:xfrm>
          <a:custGeom>
            <a:avLst/>
            <a:gdLst/>
            <a:ahLst/>
            <a:cxnLst/>
            <a:rect l="l" t="t" r="r" b="b"/>
            <a:pathLst>
              <a:path w="209550" h="152400">
                <a:moveTo>
                  <a:pt x="0" y="0"/>
                </a:moveTo>
                <a:lnTo>
                  <a:pt x="209550" y="76200"/>
                </a:lnTo>
                <a:lnTo>
                  <a:pt x="0" y="152400"/>
                </a:lnTo>
                <a:close/>
              </a:path>
            </a:pathLst>
          </a:custGeom>
          <a:solidFill>
            <a:srgbClr val="264DBF"/>
          </a:solidFill>
          <a:ln>
            <a:noFill/>
          </a:ln>
        </p:spPr>
      </p:sp>
      <p:sp>
        <p:nvSpPr>
          <p:cNvPr id="21" name="Line 21"/>
          <p:cNvSpPr/>
          <p:nvPr/>
        </p:nvSpPr>
        <p:spPr>
          <a:xfrm>
            <a:off x="5791200" y="3286125"/>
            <a:ext cx="400050" cy="9525"/>
          </a:xfrm>
          <a:custGeom>
            <a:avLst/>
            <a:gdLst/>
            <a:ahLst/>
            <a:cxnLst/>
            <a:rect l="l" t="t" r="r" b="b"/>
            <a:pathLst>
              <a:path w="400050" h="9525">
                <a:moveTo>
                  <a:pt x="0" y="0"/>
                </a:moveTo>
                <a:lnTo>
                  <a:pt x="400050" y="0"/>
                </a:lnTo>
              </a:path>
            </a:pathLst>
          </a:custGeom>
          <a:noFill/>
          <a:ln w="19050">
            <a:solidFill>
              <a:srgbClr val="264DBF"/>
            </a:solidFill>
          </a:ln>
        </p:spPr>
      </p:sp>
      <p:sp>
        <p:nvSpPr>
          <p:cNvPr id="22" name="Polygon 22"/>
          <p:cNvSpPr/>
          <p:nvPr/>
        </p:nvSpPr>
        <p:spPr>
          <a:xfrm>
            <a:off x="6191250" y="3209925"/>
            <a:ext cx="209550" cy="152400"/>
          </a:xfrm>
          <a:custGeom>
            <a:avLst/>
            <a:gdLst/>
            <a:ahLst/>
            <a:cxnLst/>
            <a:rect l="l" t="t" r="r" b="b"/>
            <a:pathLst>
              <a:path w="209550" h="152400">
                <a:moveTo>
                  <a:pt x="0" y="0"/>
                </a:moveTo>
                <a:lnTo>
                  <a:pt x="209550" y="76200"/>
                </a:lnTo>
                <a:lnTo>
                  <a:pt x="0" y="152400"/>
                </a:lnTo>
                <a:close/>
              </a:path>
            </a:pathLst>
          </a:custGeom>
          <a:solidFill>
            <a:srgbClr val="264DBF"/>
          </a:solidFill>
          <a:ln>
            <a:noFill/>
          </a:ln>
        </p:spPr>
      </p:sp>
      <p:sp>
        <p:nvSpPr>
          <p:cNvPr id="23" name="Line 23"/>
          <p:cNvSpPr/>
          <p:nvPr/>
        </p:nvSpPr>
        <p:spPr>
          <a:xfrm>
            <a:off x="8686800" y="3286125"/>
            <a:ext cx="400050" cy="9525"/>
          </a:xfrm>
          <a:custGeom>
            <a:avLst/>
            <a:gdLst/>
            <a:ahLst/>
            <a:cxnLst/>
            <a:rect l="l" t="t" r="r" b="b"/>
            <a:pathLst>
              <a:path w="400050" h="9525">
                <a:moveTo>
                  <a:pt x="0" y="0"/>
                </a:moveTo>
                <a:lnTo>
                  <a:pt x="400050" y="0"/>
                </a:lnTo>
              </a:path>
            </a:pathLst>
          </a:custGeom>
          <a:noFill/>
          <a:ln w="19050">
            <a:solidFill>
              <a:srgbClr val="264DBF"/>
            </a:solidFill>
          </a:ln>
        </p:spPr>
      </p:sp>
      <p:sp>
        <p:nvSpPr>
          <p:cNvPr id="24" name="Polygon 24"/>
          <p:cNvSpPr/>
          <p:nvPr/>
        </p:nvSpPr>
        <p:spPr>
          <a:xfrm>
            <a:off x="9086850" y="3209925"/>
            <a:ext cx="209550" cy="152400"/>
          </a:xfrm>
          <a:custGeom>
            <a:avLst/>
            <a:gdLst/>
            <a:ahLst/>
            <a:cxnLst/>
            <a:rect l="l" t="t" r="r" b="b"/>
            <a:pathLst>
              <a:path w="209550" h="152400">
                <a:moveTo>
                  <a:pt x="0" y="0"/>
                </a:moveTo>
                <a:lnTo>
                  <a:pt x="209550" y="76200"/>
                </a:lnTo>
                <a:lnTo>
                  <a:pt x="0" y="152400"/>
                </a:lnTo>
                <a:close/>
              </a:path>
            </a:pathLst>
          </a:custGeom>
          <a:solidFill>
            <a:srgbClr val="264DBF"/>
          </a:solidFill>
          <a:ln>
            <a:noFill/>
          </a:ln>
        </p:spPr>
      </p:sp>
      <p:sp>
        <p:nvSpPr>
          <p:cNvPr id="25" name="Polyline 25"/>
          <p:cNvSpPr/>
          <p:nvPr/>
        </p:nvSpPr>
        <p:spPr>
          <a:xfrm>
            <a:off x="1752600" y="4552950"/>
            <a:ext cx="8686800" cy="742950"/>
          </a:xfrm>
          <a:custGeom>
            <a:avLst/>
            <a:gdLst/>
            <a:ahLst/>
            <a:cxnLst/>
            <a:rect l="l" t="t" r="r" b="b"/>
            <a:pathLst>
              <a:path w="8686800" h="742950">
                <a:moveTo>
                  <a:pt x="8686800" y="0"/>
                </a:moveTo>
                <a:lnTo>
                  <a:pt x="8686800" y="742950"/>
                </a:lnTo>
                <a:lnTo>
                  <a:pt x="0" y="742950"/>
                </a:lnTo>
                <a:lnTo>
                  <a:pt x="0" y="171450"/>
                </a:lnTo>
              </a:path>
            </a:pathLst>
          </a:custGeom>
          <a:noFill/>
          <a:ln w="19050">
            <a:solidFill>
              <a:srgbClr val="47BCC6"/>
            </a:solidFill>
            <a:custDash>
              <a:ds d="300000" sp="250000"/>
            </a:custDash>
          </a:ln>
        </p:spPr>
      </p:sp>
      <p:sp>
        <p:nvSpPr>
          <p:cNvPr id="26" name="Polygon 26"/>
          <p:cNvSpPr/>
          <p:nvPr/>
        </p:nvSpPr>
        <p:spPr>
          <a:xfrm>
            <a:off x="1676400" y="4552950"/>
            <a:ext cx="152400" cy="190500"/>
          </a:xfrm>
          <a:custGeom>
            <a:avLst/>
            <a:gdLst/>
            <a:ahLst/>
            <a:cxnLst/>
            <a:rect l="l" t="t" r="r" b="b"/>
            <a:pathLst>
              <a:path w="152400" h="190500">
                <a:moveTo>
                  <a:pt x="0" y="190500"/>
                </a:moveTo>
                <a:lnTo>
                  <a:pt x="152400" y="190500"/>
                </a:lnTo>
                <a:lnTo>
                  <a:pt x="76200" y="0"/>
                </a:lnTo>
                <a:close/>
              </a:path>
            </a:pathLst>
          </a:custGeom>
          <a:solidFill>
            <a:srgbClr val="47BCC6"/>
          </a:solidFill>
          <a:ln>
            <a:noFill/>
          </a:ln>
        </p:spPr>
      </p:sp>
      <p:sp>
        <p:nvSpPr>
          <p:cNvPr id="27" name="TextBox 27"/>
          <p:cNvSpPr txBox="1"/>
          <p:nvPr/>
        </p:nvSpPr>
        <p:spPr>
          <a:xfrm>
            <a:off x="3383185" y="5465921"/>
            <a:ext cx="5425630"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戻ったあとに、別のキーワードで絞り込み直せます</a:t>
            </a:r>
          </a:p>
        </p:txBody>
      </p:sp>
      <p:sp>
        <p:nvSpPr>
          <p:cNvPr id="28" name="TextBox 28"/>
          <p:cNvSpPr txBox="1"/>
          <p:nvPr/>
        </p:nvSpPr>
        <p:spPr>
          <a:xfrm>
            <a:off x="601599" y="6059329"/>
            <a:ext cx="6036754" cy="308039"/>
          </a:xfrm>
          <a:prstGeom prst="rect">
            <a:avLst/>
          </a:prstGeom>
          <a:noFill/>
          <a:ln>
            <a:noFill/>
          </a:ln>
        </p:spPr>
        <p:txBody>
          <a:bodyPr wrap="none" lIns="0" tIns="0" rIns="0" bIns="0" anchor="t" anchorCtr="0">
            <a:spAutoFit/>
          </a:bodyPr>
          <a:lstStyle/>
          <a:p>
            <a:pPr algn="l"/>
            <a:r>
              <a:rPr lang="zh-CN" sz="1580" dirty="0">
                <a:solidFill>
                  <a:srgbClr val="000000"/>
                </a:solidFill>
                <a:latin typeface="Zen Kaku Gothic New"/>
                <a:ea typeface="Zen Kaku Gothic New"/>
                <a:cs typeface="Zen Kaku Gothic New"/>
              </a:rPr>
              <a:t>この4つがつながって動けば、A-1 は到達です。</a:t>
            </a:r>
          </a:p>
        </p:txBody>
      </p:sp>
      <p:sp>
        <p:nvSpPr>
          <p:cNvPr id="29" name="TextBox 2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0" name="TextBox 30"/>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45</a:t>
            </a:r>
          </a:p>
        </p:txBody>
      </p:sp>
    </p:spTree>
  </p:cSld>
  <p:clrMapOvr>
    <a:masterClrMapping/>
  </p:clrMapOvr>
  <p:transition xmlns:p14="http://schemas.microsoft.com/office/powerpoint/2010/main" p14:dur="400">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392018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Q3 指示に添えた一文</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291590"/>
            <a:ext cx="8131302" cy="675894"/>
          </a:xfrm>
          <a:prstGeom prst="rect">
            <a:avLst/>
          </a:prstGeom>
          <a:noFill/>
          <a:ln>
            <a:noFill/>
          </a:ln>
        </p:spPr>
        <p:txBody>
          <a:bodyPr wrap="square" lIns="0" tIns="0" rIns="0" bIns="0" anchor="t" anchorCtr="0"/>
          <a:lstStyle/>
          <a:p>
            <a:pPr algn="l">
              <a:lnSpc>
                <a:spcPts val="2550"/>
              </a:lnSpc>
            </a:pPr>
            <a:r>
              <a:rPr lang="zh-CN" sz="1800" b="1" dirty="0">
                <a:solidFill>
                  <a:srgbClr val="000000"/>
                </a:solidFill>
                <a:latin typeface="Zen Kaku Gothic New"/>
                <a:ea typeface="Zen Kaku Gothic New"/>
                <a:cs typeface="Zen Kaku Gothic New"/>
              </a:rPr>
              <a:t>Q. 1回目の指示に添えた</a:t>
            </a:r>
          </a:p>
          <a:p>
            <a:pPr algn="l">
              <a:lnSpc>
                <a:spcPts val="2550"/>
              </a:lnSpc>
            </a:pPr>
            <a:r>
              <a:rPr lang="zh-CN" sz="1800" b="1" dirty="0">
                <a:solidFill>
                  <a:srgbClr val="000000"/>
                </a:solidFill>
                <a:latin typeface="Zen Kaku Gothic New"/>
                <a:ea typeface="Zen Kaku Gothic New"/>
                <a:cs typeface="Zen Kaku Gothic New"/>
              </a:rPr>
              <a:t>「ブラウザで開くだけで動く形に」の役割はどれですか。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386619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生成するファイルを1つに限定する</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4834304"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CSSとJavaScriptを外部ファイルに分ける</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4497705"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読み込むデータの件数を50件に固定する</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44729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サーバー起動が要らない実装を選ばせる</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46</a:t>
            </a:r>
          </a:p>
        </p:txBody>
      </p:sp>
    </p:spTree>
  </p:cSld>
  <p:clrMapOvr>
    <a:masterClrMapping/>
  </p:clrMapOvr>
  <p:transition xmlns:p14="http://schemas.microsoft.com/office/powerpoint/2010/main" p14:dur="400">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146357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正解はD</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10335149"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D</a:t>
            </a:r>
            <a:r>
              <a:rPr lang="zh-CN" sz="2250" b="1" dirty="0">
                <a:solidFill>
                  <a:srgbClr val="000000"/>
                </a:solidFill>
                <a:latin typeface="Zen Kaku Gothic New"/>
                <a:ea typeface="Zen Kaku Gothic New"/>
                <a:cs typeface="Zen Kaku Gothic New"/>
              </a:rPr>
              <a:t>。サーバー起動が要らない実装を選ばせます。</a:t>
            </a:r>
          </a:p>
        </p:txBody>
      </p:sp>
      <p:sp>
        <p:nvSpPr>
          <p:cNvPr id="9" name="Rectangle 9"/>
          <p:cNvSpPr/>
          <p:nvPr/>
        </p:nvSpPr>
        <p:spPr>
          <a:xfrm>
            <a:off x="609600" y="1828800"/>
            <a:ext cx="10972800" cy="952500"/>
          </a:xfrm>
          <a:prstGeom prst="roundRect">
            <a:avLst>
              <a:gd name="adj" fmla="val 10000"/>
            </a:avLst>
          </a:prstGeom>
          <a:solidFill>
            <a:srgbClr val="EEF6F7"/>
          </a:solidFill>
          <a:ln>
            <a:noFill/>
          </a:ln>
        </p:spPr>
      </p:sp>
      <p:sp>
        <p:nvSpPr>
          <p:cNvPr id="10" name="Rectangle 10"/>
          <p:cNvSpPr/>
          <p:nvPr/>
        </p:nvSpPr>
        <p:spPr>
          <a:xfrm>
            <a:off x="609600" y="1828800"/>
            <a:ext cx="76200" cy="952500"/>
          </a:xfrm>
          <a:prstGeom prst="roundRect">
            <a:avLst>
              <a:gd name="adj" fmla="val 50000"/>
            </a:avLst>
          </a:prstGeom>
          <a:solidFill>
            <a:srgbClr val="47BCC6"/>
          </a:solidFill>
          <a:ln>
            <a:noFill/>
          </a:ln>
        </p:spPr>
      </p:sp>
      <p:sp>
        <p:nvSpPr>
          <p:cNvPr id="11" name="Ellipse 11"/>
          <p:cNvSpPr/>
          <p:nvPr/>
        </p:nvSpPr>
        <p:spPr>
          <a:xfrm>
            <a:off x="914400" y="2076450"/>
            <a:ext cx="457200" cy="457200"/>
          </a:xfrm>
          <a:prstGeom prst="ellipse">
            <a:avLst/>
          </a:prstGeom>
          <a:solidFill>
            <a:srgbClr val="47BCC6"/>
          </a:solidFill>
          <a:ln>
            <a:noFill/>
          </a:ln>
        </p:spPr>
      </p:sp>
      <p:sp>
        <p:nvSpPr>
          <p:cNvPr id="12" name="TextBox 12"/>
          <p:cNvSpPr txBox="1"/>
          <p:nvPr/>
        </p:nvSpPr>
        <p:spPr>
          <a:xfrm>
            <a:off x="1049907" y="220313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D</a:t>
            </a:r>
          </a:p>
        </p:txBody>
      </p:sp>
      <p:sp>
        <p:nvSpPr>
          <p:cNvPr id="13" name="TextBox 13"/>
          <p:cNvSpPr txBox="1"/>
          <p:nvPr/>
        </p:nvSpPr>
        <p:spPr>
          <a:xfrm>
            <a:off x="1554480" y="2066925"/>
            <a:ext cx="469582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サーバー起動が要らない実装を選ばせる</a:t>
            </a:r>
          </a:p>
        </p:txBody>
      </p:sp>
      <p:sp>
        <p:nvSpPr>
          <p:cNvPr id="14" name="TextBox 14"/>
          <p:cNvSpPr txBox="1"/>
          <p:nvPr/>
        </p:nvSpPr>
        <p:spPr>
          <a:xfrm>
            <a:off x="1554861" y="2398871"/>
            <a:ext cx="847083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ローカルのHTMLから fetch でCSVを読むと、ブラウザの制限で失敗します。</a:t>
            </a:r>
          </a:p>
        </p:txBody>
      </p:sp>
      <p:sp>
        <p:nvSpPr>
          <p:cNvPr id="15" name="Rectangle 15"/>
          <p:cNvSpPr/>
          <p:nvPr/>
        </p:nvSpPr>
        <p:spPr>
          <a:xfrm>
            <a:off x="609600" y="2952750"/>
            <a:ext cx="10972800" cy="819150"/>
          </a:xfrm>
          <a:prstGeom prst="roundRect">
            <a:avLst>
              <a:gd name="adj" fmla="val 9302"/>
            </a:avLst>
          </a:prstGeom>
          <a:solidFill>
            <a:srgbClr val="F5F7F8"/>
          </a:solidFill>
          <a:ln>
            <a:noFill/>
          </a:ln>
        </p:spPr>
      </p:sp>
      <p:sp>
        <p:nvSpPr>
          <p:cNvPr id="16" name="Ellipse 16"/>
          <p:cNvSpPr/>
          <p:nvPr/>
        </p:nvSpPr>
        <p:spPr>
          <a:xfrm>
            <a:off x="847725" y="3181350"/>
            <a:ext cx="361950" cy="361950"/>
          </a:xfrm>
          <a:prstGeom prst="ellipse">
            <a:avLst/>
          </a:prstGeom>
          <a:solidFill>
            <a:srgbClr val="E6ECEE"/>
          </a:solidFill>
          <a:ln>
            <a:noFill/>
          </a:ln>
        </p:spPr>
      </p:sp>
      <p:sp>
        <p:nvSpPr>
          <p:cNvPr id="17" name="TextBox 17"/>
          <p:cNvSpPr txBox="1"/>
          <p:nvPr/>
        </p:nvSpPr>
        <p:spPr>
          <a:xfrm>
            <a:off x="948302" y="32751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83411" y="3141821"/>
            <a:ext cx="3672888"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生成するファイルを1つに限定する</a:t>
            </a:r>
          </a:p>
        </p:txBody>
      </p:sp>
      <p:sp>
        <p:nvSpPr>
          <p:cNvPr id="19" name="TextBox 19"/>
          <p:cNvSpPr txBox="1"/>
          <p:nvPr/>
        </p:nvSpPr>
        <p:spPr>
          <a:xfrm>
            <a:off x="1383411" y="3427571"/>
            <a:ext cx="7672435"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1ファイルになることはありますが、指示が求めているのは動く形です。</a:t>
            </a:r>
          </a:p>
        </p:txBody>
      </p:sp>
      <p:sp>
        <p:nvSpPr>
          <p:cNvPr id="20" name="Rectangle 20"/>
          <p:cNvSpPr/>
          <p:nvPr/>
        </p:nvSpPr>
        <p:spPr>
          <a:xfrm>
            <a:off x="609600" y="3886200"/>
            <a:ext cx="10972800" cy="819150"/>
          </a:xfrm>
          <a:prstGeom prst="roundRect">
            <a:avLst>
              <a:gd name="adj" fmla="val 9302"/>
            </a:avLst>
          </a:prstGeom>
          <a:solidFill>
            <a:srgbClr val="F5F7F8"/>
          </a:solidFill>
          <a:ln>
            <a:noFill/>
          </a:ln>
        </p:spPr>
      </p:sp>
      <p:sp>
        <p:nvSpPr>
          <p:cNvPr id="21" name="Ellipse 21"/>
          <p:cNvSpPr/>
          <p:nvPr/>
        </p:nvSpPr>
        <p:spPr>
          <a:xfrm>
            <a:off x="847725" y="4114800"/>
            <a:ext cx="361950" cy="361950"/>
          </a:xfrm>
          <a:prstGeom prst="ellipse">
            <a:avLst/>
          </a:prstGeom>
          <a:solidFill>
            <a:srgbClr val="E6ECEE"/>
          </a:solidFill>
          <a:ln>
            <a:noFill/>
          </a:ln>
        </p:spPr>
      </p:sp>
      <p:sp>
        <p:nvSpPr>
          <p:cNvPr id="22" name="TextBox 22"/>
          <p:cNvSpPr txBox="1"/>
          <p:nvPr/>
        </p:nvSpPr>
        <p:spPr>
          <a:xfrm>
            <a:off x="948302" y="420862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23" name="TextBox 23"/>
          <p:cNvSpPr txBox="1"/>
          <p:nvPr/>
        </p:nvSpPr>
        <p:spPr>
          <a:xfrm>
            <a:off x="1383411" y="4075271"/>
            <a:ext cx="4592589"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CSSとJavaScriptを外部ファイルに分ける</a:t>
            </a:r>
          </a:p>
        </p:txBody>
      </p:sp>
      <p:sp>
        <p:nvSpPr>
          <p:cNvPr id="24" name="TextBox 24"/>
          <p:cNvSpPr txBox="1"/>
          <p:nvPr/>
        </p:nvSpPr>
        <p:spPr>
          <a:xfrm>
            <a:off x="1383411" y="4361021"/>
            <a:ext cx="7778306"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分けても、ダブルクリックで開いたときに動くかどうかは変わりません。</a:t>
            </a:r>
          </a:p>
        </p:txBody>
      </p:sp>
      <p:sp>
        <p:nvSpPr>
          <p:cNvPr id="25" name="Rectangle 25"/>
          <p:cNvSpPr/>
          <p:nvPr/>
        </p:nvSpPr>
        <p:spPr>
          <a:xfrm>
            <a:off x="609600" y="4819650"/>
            <a:ext cx="10972800" cy="819150"/>
          </a:xfrm>
          <a:prstGeom prst="roundRect">
            <a:avLst>
              <a:gd name="adj" fmla="val 9302"/>
            </a:avLst>
          </a:prstGeom>
          <a:solidFill>
            <a:srgbClr val="F5F7F8"/>
          </a:solidFill>
          <a:ln>
            <a:noFill/>
          </a:ln>
        </p:spPr>
      </p:sp>
      <p:sp>
        <p:nvSpPr>
          <p:cNvPr id="26" name="Ellipse 26"/>
          <p:cNvSpPr/>
          <p:nvPr/>
        </p:nvSpPr>
        <p:spPr>
          <a:xfrm>
            <a:off x="847725" y="5048250"/>
            <a:ext cx="361950" cy="361950"/>
          </a:xfrm>
          <a:prstGeom prst="ellipse">
            <a:avLst/>
          </a:prstGeom>
          <a:solidFill>
            <a:srgbClr val="E6ECEE"/>
          </a:solidFill>
          <a:ln>
            <a:noFill/>
          </a:ln>
        </p:spPr>
      </p:sp>
      <p:sp>
        <p:nvSpPr>
          <p:cNvPr id="27" name="TextBox 27"/>
          <p:cNvSpPr txBox="1"/>
          <p:nvPr/>
        </p:nvSpPr>
        <p:spPr>
          <a:xfrm>
            <a:off x="948302" y="51420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8" name="TextBox 28"/>
          <p:cNvSpPr txBox="1"/>
          <p:nvPr/>
        </p:nvSpPr>
        <p:spPr>
          <a:xfrm>
            <a:off x="1383411" y="5008721"/>
            <a:ext cx="4272820"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読み込むデータの件数を50件に固定する</a:t>
            </a:r>
          </a:p>
        </p:txBody>
      </p:sp>
      <p:sp>
        <p:nvSpPr>
          <p:cNvPr id="29" name="TextBox 29"/>
          <p:cNvSpPr txBox="1"/>
          <p:nvPr/>
        </p:nvSpPr>
        <p:spPr>
          <a:xfrm>
            <a:off x="1383411" y="5294471"/>
            <a:ext cx="8178260"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件数は dummy_data.csv 側で決まっていて、指示の一文では変わりません。</a:t>
            </a:r>
          </a:p>
        </p:txBody>
      </p:sp>
      <p:sp>
        <p:nvSpPr>
          <p:cNvPr id="30" name="Rectangle 30"/>
          <p:cNvSpPr/>
          <p:nvPr/>
        </p:nvSpPr>
        <p:spPr>
          <a:xfrm>
            <a:off x="609600" y="5848350"/>
            <a:ext cx="10972800" cy="666750"/>
          </a:xfrm>
          <a:prstGeom prst="roundRect">
            <a:avLst>
              <a:gd name="adj" fmla="val 11429"/>
            </a:avLst>
          </a:prstGeom>
          <a:solidFill>
            <a:srgbClr val="F7F9FA"/>
          </a:solidFill>
          <a:ln>
            <a:noFill/>
          </a:ln>
        </p:spPr>
      </p:sp>
      <p:sp>
        <p:nvSpPr>
          <p:cNvPr id="31" name="Rectangle 31"/>
          <p:cNvSpPr/>
          <p:nvPr/>
        </p:nvSpPr>
        <p:spPr>
          <a:xfrm>
            <a:off x="609600" y="5848350"/>
            <a:ext cx="76200" cy="666750"/>
          </a:xfrm>
          <a:prstGeom prst="roundRect">
            <a:avLst>
              <a:gd name="adj" fmla="val 50000"/>
            </a:avLst>
          </a:prstGeom>
          <a:solidFill>
            <a:srgbClr val="47BCC6"/>
          </a:solidFill>
          <a:ln>
            <a:noFill/>
          </a:ln>
        </p:spPr>
      </p:sp>
      <p:sp>
        <p:nvSpPr>
          <p:cNvPr id="32" name="TextBox 32"/>
          <p:cNvSpPr txBox="1"/>
          <p:nvPr/>
        </p:nvSpPr>
        <p:spPr>
          <a:xfrm>
            <a:off x="907161" y="6018371"/>
            <a:ext cx="174369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実務のポイント</a:t>
            </a:r>
          </a:p>
        </p:txBody>
      </p:sp>
      <p:sp>
        <p:nvSpPr>
          <p:cNvPr id="33" name="TextBox 33"/>
          <p:cNvSpPr txBox="1"/>
          <p:nvPr/>
        </p:nvSpPr>
        <p:spPr>
          <a:xfrm>
            <a:off x="907161" y="6266021"/>
            <a:ext cx="76534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動かす条件を一文添えるだけで、AI が選ぶ実装方式が変わります。</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47</a:t>
            </a:r>
          </a:p>
        </p:txBody>
      </p:sp>
    </p:spTree>
  </p:cSld>
  <p:clrMapOvr>
    <a:masterClrMapping/>
  </p:clrMapOvr>
  <p:transition xmlns:p14="http://schemas.microsoft.com/office/powerpoint/2010/main" p14:dur="400">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54666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バイブコーディングの実感</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376362"/>
            <a:ext cx="10554176"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速さはすぐ手に入りますが、</a:t>
            </a:r>
            <a:r>
              <a:rPr lang="zh-CN" sz="2250" b="1" dirty="0">
                <a:solidFill>
                  <a:srgbClr val="264DBF"/>
                </a:solidFill>
                <a:latin typeface="Zen Kaku Gothic New"/>
                <a:ea typeface="Zen Kaku Gothic New"/>
                <a:cs typeface="Zen Kaku Gothic New"/>
              </a:rPr>
              <a:t>抜け</a:t>
            </a:r>
            <a:r>
              <a:rPr lang="zh-CN" sz="2250" b="1" dirty="0">
                <a:solidFill>
                  <a:srgbClr val="000000"/>
                </a:solidFill>
                <a:latin typeface="Zen Kaku Gothic New"/>
                <a:ea typeface="Zen Kaku Gothic New"/>
                <a:cs typeface="Zen Kaku Gothic New"/>
              </a:rPr>
              <a:t>は画面には出てきません。</a:t>
            </a:r>
          </a:p>
        </p:txBody>
      </p:sp>
      <p:sp>
        <p:nvSpPr>
          <p:cNvPr id="7" name="Rectangle 7"/>
          <p:cNvSpPr/>
          <p:nvPr/>
        </p:nvSpPr>
        <p:spPr>
          <a:xfrm>
            <a:off x="609600" y="2286000"/>
            <a:ext cx="95250" cy="1428750"/>
          </a:xfrm>
          <a:prstGeom prst="rect">
            <a:avLst/>
          </a:prstGeom>
          <a:solidFill>
            <a:srgbClr val="47BCC6"/>
          </a:solidFill>
          <a:ln>
            <a:noFill/>
          </a:ln>
        </p:spPr>
      </p:sp>
      <p:sp>
        <p:nvSpPr>
          <p:cNvPr id="8" name="TextBox 8"/>
          <p:cNvSpPr txBox="1"/>
          <p:nvPr/>
        </p:nvSpPr>
        <p:spPr>
          <a:xfrm>
            <a:off x="976884" y="2566035"/>
            <a:ext cx="9388602" cy="1042416"/>
          </a:xfrm>
          <a:prstGeom prst="rect">
            <a:avLst/>
          </a:prstGeom>
          <a:noFill/>
          <a:ln>
            <a:noFill/>
          </a:ln>
        </p:spPr>
        <p:txBody>
          <a:bodyPr wrap="square" lIns="0" tIns="0" rIns="0" bIns="0" anchor="t" anchorCtr="0"/>
          <a:lstStyle/>
          <a:p>
            <a:pPr algn="l">
              <a:lnSpc>
                <a:spcPts val="4050"/>
              </a:lnSpc>
            </a:pPr>
            <a:r>
              <a:rPr lang="zh-CN" sz="2700" b="1" dirty="0">
                <a:solidFill>
                  <a:srgbClr val="000000"/>
                </a:solidFill>
                <a:latin typeface="Zen Kaku Gothic New"/>
                <a:ea typeface="Zen Kaku Gothic New"/>
                <a:cs typeface="Zen Kaku Gothic New"/>
              </a:rPr>
              <a:t>画面が動いていても、データの取りこぼしや</a:t>
            </a:r>
          </a:p>
          <a:p>
            <a:pPr algn="l">
              <a:lnSpc>
                <a:spcPts val="4050"/>
              </a:lnSpc>
            </a:pPr>
            <a:r>
              <a:rPr lang="zh-CN" sz="2700" b="1" dirty="0">
                <a:solidFill>
                  <a:srgbClr val="000000"/>
                </a:solidFill>
                <a:latin typeface="Zen Kaku Gothic New"/>
                <a:ea typeface="Zen Kaku Gothic New"/>
                <a:cs typeface="Zen Kaku Gothic New"/>
              </a:rPr>
              <a:t>入力の想定漏れは、そのまま残ります。</a:t>
            </a:r>
          </a:p>
        </p:txBody>
      </p:sp>
      <p:sp>
        <p:nvSpPr>
          <p:cNvPr id="9" name="Rectangle 9"/>
          <p:cNvSpPr/>
          <p:nvPr/>
        </p:nvSpPr>
        <p:spPr>
          <a:xfrm>
            <a:off x="990600" y="4314825"/>
            <a:ext cx="190500" cy="38100"/>
          </a:xfrm>
          <a:prstGeom prst="rect">
            <a:avLst/>
          </a:prstGeom>
          <a:solidFill>
            <a:srgbClr val="47BCC6"/>
          </a:solidFill>
          <a:ln>
            <a:noFill/>
          </a:ln>
        </p:spPr>
      </p:sp>
      <p:sp>
        <p:nvSpPr>
          <p:cNvPr id="10" name="TextBox 10"/>
          <p:cNvSpPr txBox="1"/>
          <p:nvPr/>
        </p:nvSpPr>
        <p:spPr>
          <a:xfrm>
            <a:off x="1325499" y="4230529"/>
            <a:ext cx="4436554"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入力に想定外の値が入ったときの動き</a:t>
            </a:r>
          </a:p>
        </p:txBody>
      </p:sp>
      <p:sp>
        <p:nvSpPr>
          <p:cNvPr id="11" name="Rectangle 11"/>
          <p:cNvSpPr/>
          <p:nvPr/>
        </p:nvSpPr>
        <p:spPr>
          <a:xfrm>
            <a:off x="990600" y="4733925"/>
            <a:ext cx="190500" cy="38100"/>
          </a:xfrm>
          <a:prstGeom prst="rect">
            <a:avLst/>
          </a:prstGeom>
          <a:solidFill>
            <a:srgbClr val="47BCC6"/>
          </a:solidFill>
          <a:ln>
            <a:noFill/>
          </a:ln>
        </p:spPr>
      </p:sp>
      <p:sp>
        <p:nvSpPr>
          <p:cNvPr id="12" name="TextBox 12"/>
          <p:cNvSpPr txBox="1"/>
          <p:nvPr/>
        </p:nvSpPr>
        <p:spPr>
          <a:xfrm>
            <a:off x="1325499" y="4649629"/>
            <a:ext cx="5242655"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50件が本当に全部そろって出ているかどうか</a:t>
            </a:r>
          </a:p>
        </p:txBody>
      </p:sp>
      <p:sp>
        <p:nvSpPr>
          <p:cNvPr id="13" name="Rectangle 13"/>
          <p:cNvSpPr/>
          <p:nvPr/>
        </p:nvSpPr>
        <p:spPr>
          <a:xfrm>
            <a:off x="990600" y="5153025"/>
            <a:ext cx="190500" cy="38100"/>
          </a:xfrm>
          <a:prstGeom prst="rect">
            <a:avLst/>
          </a:prstGeom>
          <a:solidFill>
            <a:srgbClr val="47BCC6"/>
          </a:solidFill>
          <a:ln>
            <a:noFill/>
          </a:ln>
        </p:spPr>
      </p:sp>
      <p:sp>
        <p:nvSpPr>
          <p:cNvPr id="14" name="TextBox 14"/>
          <p:cNvSpPr txBox="1"/>
          <p:nvPr/>
        </p:nvSpPr>
        <p:spPr>
          <a:xfrm>
            <a:off x="1325499" y="5068729"/>
            <a:ext cx="4436554"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半年後の自分が読んで直せるかどうか</a:t>
            </a:r>
          </a:p>
        </p:txBody>
      </p:sp>
      <p:sp>
        <p:nvSpPr>
          <p:cNvPr id="15" name="TextBox 15"/>
          <p:cNvSpPr txBox="1"/>
          <p:nvPr/>
        </p:nvSpPr>
        <p:spPr>
          <a:xfrm>
            <a:off x="602361" y="6056471"/>
            <a:ext cx="7210044"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この続きは A-2 で、AI に聞く前に自分の言葉で書き出します。</a:t>
            </a:r>
          </a:p>
        </p:txBody>
      </p:sp>
      <p:sp>
        <p:nvSpPr>
          <p:cNvPr id="16" name="TextBox 1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7" name="TextBox 1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48</a:t>
            </a:r>
          </a:p>
        </p:txBody>
      </p:sp>
    </p:spTree>
  </p:cSld>
  <p:clrMapOvr>
    <a:masterClrMapping/>
  </p:clrMapOvr>
  <p:transition xmlns:p14="http://schemas.microsoft.com/office/powerpoint/2010/main" p14:dur="400">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528045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A-2 懸念点を自分で洗い出す</a:t>
            </a:r>
          </a:p>
        </p:txBody>
      </p:sp>
      <p:sp>
        <p:nvSpPr>
          <p:cNvPr id="7" name="Rectangle 7"/>
          <p:cNvSpPr/>
          <p:nvPr/>
        </p:nvSpPr>
        <p:spPr>
          <a:xfrm>
            <a:off x="2000250" y="1028700"/>
            <a:ext cx="9582150" cy="19050"/>
          </a:xfrm>
          <a:prstGeom prst="rect">
            <a:avLst/>
          </a:prstGeom>
          <a:solidFill>
            <a:srgbClr val="2F72DC"/>
          </a:solidFill>
          <a:ln>
            <a:noFill/>
          </a:ln>
        </p:spPr>
      </p:sp>
      <p:sp>
        <p:nvSpPr>
          <p:cNvPr id="8" name="Rectangle 8"/>
          <p:cNvSpPr/>
          <p:nvPr/>
        </p:nvSpPr>
        <p:spPr>
          <a:xfrm>
            <a:off x="10287000" y="495300"/>
            <a:ext cx="1295400" cy="419100"/>
          </a:xfrm>
          <a:prstGeom prst="roundRect">
            <a:avLst>
              <a:gd name="adj" fmla="val 18182"/>
            </a:avLst>
          </a:prstGeom>
          <a:solidFill>
            <a:srgbClr val="EEF6F7"/>
          </a:solidFill>
          <a:ln>
            <a:noFill/>
          </a:ln>
        </p:spPr>
      </p:sp>
      <p:sp>
        <p:nvSpPr>
          <p:cNvPr id="9" name="TextBox 9"/>
          <p:cNvSpPr txBox="1"/>
          <p:nvPr/>
        </p:nvSpPr>
        <p:spPr>
          <a:xfrm>
            <a:off x="10461510" y="602932"/>
            <a:ext cx="946380" cy="322707"/>
          </a:xfrm>
          <a:prstGeom prst="rect">
            <a:avLst/>
          </a:prstGeom>
          <a:noFill/>
          <a:ln>
            <a:noFill/>
          </a:ln>
        </p:spPr>
        <p:txBody>
          <a:bodyPr wrap="none" lIns="0" tIns="0" rIns="0" bIns="0" anchor="t" anchorCtr="0">
            <a:spAutoFit/>
          </a:bodyPr>
          <a:lstStyle/>
          <a:p>
            <a:pPr algn="ctr"/>
            <a:r>
              <a:rPr lang="en-US" sz="1650" b="1" dirty="0">
                <a:solidFill>
                  <a:srgbClr val="264DBF"/>
                </a:solidFill>
                <a:latin typeface="Zen Kaku Gothic New"/>
                <a:ea typeface="Zen Kaku Gothic New"/>
                <a:cs typeface="Zen Kaku Gothic New"/>
              </a:rPr>
              <a:t>[8min]</a:t>
            </a:r>
          </a:p>
        </p:txBody>
      </p:sp>
      <p:sp>
        <p:nvSpPr>
          <p:cNvPr id="10" name="TextBox 10"/>
          <p:cNvSpPr txBox="1"/>
          <p:nvPr/>
        </p:nvSpPr>
        <p:spPr>
          <a:xfrm>
            <a:off x="598170" y="1319212"/>
            <a:ext cx="9137999"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AI に聞く前に、</a:t>
            </a:r>
            <a:r>
              <a:rPr lang="zh-CN" sz="2250" b="1" dirty="0">
                <a:solidFill>
                  <a:srgbClr val="264DBF"/>
                </a:solidFill>
                <a:latin typeface="Zen Kaku Gothic New"/>
                <a:ea typeface="Zen Kaku Gothic New"/>
                <a:cs typeface="Zen Kaku Gothic New"/>
              </a:rPr>
              <a:t>自分の言葉</a:t>
            </a:r>
            <a:r>
              <a:rPr lang="zh-CN" sz="2250" b="1" dirty="0">
                <a:solidFill>
                  <a:srgbClr val="000000"/>
                </a:solidFill>
                <a:latin typeface="Zen Kaku Gothic New"/>
                <a:ea typeface="Zen Kaku Gothic New"/>
                <a:cs typeface="Zen Kaku Gothic New"/>
              </a:rPr>
              <a:t>で5個書き出します。</a:t>
            </a:r>
          </a:p>
        </p:txBody>
      </p:sp>
      <p:sp>
        <p:nvSpPr>
          <p:cNvPr id="11" name="Rectangle 11"/>
          <p:cNvSpPr/>
          <p:nvPr/>
        </p:nvSpPr>
        <p:spPr>
          <a:xfrm>
            <a:off x="609600" y="1905000"/>
            <a:ext cx="57150" cy="209550"/>
          </a:xfrm>
          <a:prstGeom prst="rect">
            <a:avLst/>
          </a:prstGeom>
          <a:solidFill>
            <a:srgbClr val="47BCC6"/>
          </a:solidFill>
          <a:ln>
            <a:noFill/>
          </a:ln>
        </p:spPr>
      </p:sp>
      <p:sp>
        <p:nvSpPr>
          <p:cNvPr id="12" name="TextBox 12"/>
          <p:cNvSpPr txBox="1"/>
          <p:nvPr/>
        </p:nvSpPr>
        <p:spPr>
          <a:xfrm>
            <a:off x="753999" y="1906429"/>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操作</a:t>
            </a:r>
          </a:p>
        </p:txBody>
      </p:sp>
      <p:sp>
        <p:nvSpPr>
          <p:cNvPr id="13" name="Ellipse 13"/>
          <p:cNvSpPr/>
          <p:nvPr/>
        </p:nvSpPr>
        <p:spPr>
          <a:xfrm>
            <a:off x="600075" y="2219325"/>
            <a:ext cx="285750" cy="285750"/>
          </a:xfrm>
          <a:prstGeom prst="ellipse">
            <a:avLst/>
          </a:prstGeom>
          <a:solidFill>
            <a:srgbClr val="2F72DC"/>
          </a:solidFill>
          <a:ln>
            <a:noFill/>
          </a:ln>
        </p:spPr>
      </p:sp>
      <p:sp>
        <p:nvSpPr>
          <p:cNvPr id="14" name="TextBox 14"/>
          <p:cNvSpPr txBox="1"/>
          <p:nvPr/>
        </p:nvSpPr>
        <p:spPr>
          <a:xfrm>
            <a:off x="667778" y="22655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983361" y="2265521"/>
            <a:ext cx="940966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memo.md の ## A-2 に、いま作ったアプリで不安な点を5分間で5個以上書き出します。</a:t>
            </a:r>
          </a:p>
        </p:txBody>
      </p:sp>
      <p:sp>
        <p:nvSpPr>
          <p:cNvPr id="16" name="Ellipse 16"/>
          <p:cNvSpPr/>
          <p:nvPr/>
        </p:nvSpPr>
        <p:spPr>
          <a:xfrm>
            <a:off x="600075" y="2581275"/>
            <a:ext cx="285750" cy="285750"/>
          </a:xfrm>
          <a:prstGeom prst="ellipse">
            <a:avLst/>
          </a:prstGeom>
          <a:solidFill>
            <a:srgbClr val="2F72DC"/>
          </a:solidFill>
          <a:ln>
            <a:noFill/>
          </a:ln>
        </p:spPr>
      </p:sp>
      <p:sp>
        <p:nvSpPr>
          <p:cNvPr id="17" name="TextBox 17"/>
          <p:cNvSpPr txBox="1"/>
          <p:nvPr/>
        </p:nvSpPr>
        <p:spPr>
          <a:xfrm>
            <a:off x="667778" y="26274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983361" y="2627471"/>
            <a:ext cx="962714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書き終えてから、@kadaiA/index.html の危険な点と曖昧な点を深刻な順に指摘させます。</a:t>
            </a:r>
          </a:p>
        </p:txBody>
      </p:sp>
      <p:sp>
        <p:nvSpPr>
          <p:cNvPr id="19" name="Ellipse 19"/>
          <p:cNvSpPr/>
          <p:nvPr/>
        </p:nvSpPr>
        <p:spPr>
          <a:xfrm>
            <a:off x="600075" y="2943225"/>
            <a:ext cx="285750" cy="285750"/>
          </a:xfrm>
          <a:prstGeom prst="ellipse">
            <a:avLst/>
          </a:prstGeom>
          <a:solidFill>
            <a:srgbClr val="2F72DC"/>
          </a:solidFill>
          <a:ln>
            <a:noFill/>
          </a:ln>
        </p:spPr>
      </p:sp>
      <p:sp>
        <p:nvSpPr>
          <p:cNvPr id="20" name="TextBox 20"/>
          <p:cNvSpPr txBox="1"/>
          <p:nvPr/>
        </p:nvSpPr>
        <p:spPr>
          <a:xfrm>
            <a:off x="667778" y="29894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983361" y="2989421"/>
            <a:ext cx="7172039"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AI の指摘と自分の5個を突き合わせ、差分を1行書き足します。</a:t>
            </a:r>
          </a:p>
        </p:txBody>
      </p:sp>
      <p:sp>
        <p:nvSpPr>
          <p:cNvPr id="22" name="Rectangle 22"/>
          <p:cNvSpPr/>
          <p:nvPr/>
        </p:nvSpPr>
        <p:spPr>
          <a:xfrm>
            <a:off x="609600" y="3409950"/>
            <a:ext cx="57150" cy="209550"/>
          </a:xfrm>
          <a:prstGeom prst="rect">
            <a:avLst/>
          </a:prstGeom>
          <a:solidFill>
            <a:srgbClr val="47BCC6"/>
          </a:solidFill>
          <a:ln>
            <a:noFill/>
          </a:ln>
        </p:spPr>
      </p:sp>
      <p:sp>
        <p:nvSpPr>
          <p:cNvPr id="23" name="TextBox 23"/>
          <p:cNvSpPr txBox="1"/>
          <p:nvPr/>
        </p:nvSpPr>
        <p:spPr>
          <a:xfrm>
            <a:off x="753999" y="3411379"/>
            <a:ext cx="383848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手が止まったときに眺める観点</a:t>
            </a:r>
          </a:p>
        </p:txBody>
      </p:sp>
      <p:sp>
        <p:nvSpPr>
          <p:cNvPr id="24" name="Rectangle 24"/>
          <p:cNvSpPr/>
          <p:nvPr/>
        </p:nvSpPr>
        <p:spPr>
          <a:xfrm>
            <a:off x="609600" y="3733800"/>
            <a:ext cx="1428750" cy="438150"/>
          </a:xfrm>
          <a:prstGeom prst="roundRect">
            <a:avLst>
              <a:gd name="adj" fmla="val 21739"/>
            </a:avLst>
          </a:prstGeom>
          <a:solidFill>
            <a:srgbClr val="F3F3F3"/>
          </a:solidFill>
          <a:ln>
            <a:noFill/>
          </a:ln>
        </p:spPr>
      </p:sp>
      <p:sp>
        <p:nvSpPr>
          <p:cNvPr id="25" name="TextBox 25"/>
          <p:cNvSpPr txBox="1"/>
          <p:nvPr/>
        </p:nvSpPr>
        <p:spPr>
          <a:xfrm>
            <a:off x="610933" y="3856196"/>
            <a:ext cx="1426083" cy="278702"/>
          </a:xfrm>
          <a:prstGeom prst="rect">
            <a:avLst/>
          </a:prstGeom>
          <a:noFill/>
          <a:ln>
            <a:noFill/>
          </a:ln>
        </p:spPr>
        <p:txBody>
          <a:bodyPr wrap="none" lIns="0" tIns="0" rIns="0" bIns="0" anchor="t" anchorCtr="0">
            <a:spAutoFit/>
          </a:bodyPr>
          <a:lstStyle/>
          <a:p>
            <a:pPr algn="ctr"/>
            <a:r>
              <a:rPr lang="zh-CN" sz="1420" dirty="0">
                <a:solidFill>
                  <a:srgbClr val="000000"/>
                </a:solidFill>
                <a:latin typeface="Zen Kaku Gothic New"/>
                <a:ea typeface="Zen Kaku Gothic New"/>
                <a:cs typeface="Zen Kaku Gothic New"/>
              </a:rPr>
              <a:t>データの扱い</a:t>
            </a:r>
          </a:p>
        </p:txBody>
      </p:sp>
      <p:sp>
        <p:nvSpPr>
          <p:cNvPr id="26" name="Rectangle 26"/>
          <p:cNvSpPr/>
          <p:nvPr/>
        </p:nvSpPr>
        <p:spPr>
          <a:xfrm>
            <a:off x="2190750" y="3733800"/>
            <a:ext cx="885825" cy="438150"/>
          </a:xfrm>
          <a:prstGeom prst="roundRect">
            <a:avLst>
              <a:gd name="adj" fmla="val 21739"/>
            </a:avLst>
          </a:prstGeom>
          <a:solidFill>
            <a:srgbClr val="F3F3F3"/>
          </a:solidFill>
          <a:ln>
            <a:noFill/>
          </a:ln>
        </p:spPr>
      </p:sp>
      <p:sp>
        <p:nvSpPr>
          <p:cNvPr id="27" name="TextBox 27"/>
          <p:cNvSpPr txBox="1"/>
          <p:nvPr/>
        </p:nvSpPr>
        <p:spPr>
          <a:xfrm>
            <a:off x="2268760" y="3856196"/>
            <a:ext cx="720280" cy="278702"/>
          </a:xfrm>
          <a:prstGeom prst="rect">
            <a:avLst/>
          </a:prstGeom>
          <a:noFill/>
          <a:ln>
            <a:noFill/>
          </a:ln>
        </p:spPr>
        <p:txBody>
          <a:bodyPr wrap="none" lIns="0" tIns="0" rIns="0" bIns="0" anchor="t" anchorCtr="0">
            <a:spAutoFit/>
          </a:bodyPr>
          <a:lstStyle/>
          <a:p>
            <a:pPr algn="ctr"/>
            <a:r>
              <a:rPr lang="zh-CN" sz="1420" dirty="0">
                <a:solidFill>
                  <a:srgbClr val="000000"/>
                </a:solidFill>
                <a:latin typeface="Zen Kaku Gothic New"/>
                <a:ea typeface="Zen Kaku Gothic New"/>
                <a:cs typeface="Zen Kaku Gothic New"/>
              </a:rPr>
              <a:t>入力値</a:t>
            </a:r>
          </a:p>
        </p:txBody>
      </p:sp>
      <p:sp>
        <p:nvSpPr>
          <p:cNvPr id="28" name="Rectangle 28"/>
          <p:cNvSpPr/>
          <p:nvPr/>
        </p:nvSpPr>
        <p:spPr>
          <a:xfrm>
            <a:off x="3228975" y="3733800"/>
            <a:ext cx="1609725" cy="438150"/>
          </a:xfrm>
          <a:prstGeom prst="roundRect">
            <a:avLst>
              <a:gd name="adj" fmla="val 21739"/>
            </a:avLst>
          </a:prstGeom>
          <a:solidFill>
            <a:srgbClr val="F3F3F3"/>
          </a:solidFill>
          <a:ln>
            <a:noFill/>
          </a:ln>
        </p:spPr>
      </p:sp>
      <p:sp>
        <p:nvSpPr>
          <p:cNvPr id="29" name="TextBox 29"/>
          <p:cNvSpPr txBox="1"/>
          <p:nvPr/>
        </p:nvSpPr>
        <p:spPr>
          <a:xfrm>
            <a:off x="3198400" y="3856196"/>
            <a:ext cx="1661351" cy="278702"/>
          </a:xfrm>
          <a:prstGeom prst="rect">
            <a:avLst/>
          </a:prstGeom>
          <a:noFill/>
          <a:ln>
            <a:noFill/>
          </a:ln>
        </p:spPr>
        <p:txBody>
          <a:bodyPr wrap="none" lIns="0" tIns="0" rIns="0" bIns="0" anchor="t" anchorCtr="0">
            <a:spAutoFit/>
          </a:bodyPr>
          <a:lstStyle/>
          <a:p>
            <a:pPr algn="ctr"/>
            <a:r>
              <a:rPr lang="zh-CN" sz="1420" dirty="0">
                <a:solidFill>
                  <a:srgbClr val="000000"/>
                </a:solidFill>
                <a:latin typeface="Zen Kaku Gothic New"/>
                <a:ea typeface="Zen Kaku Gothic New"/>
                <a:cs typeface="Zen Kaku Gothic New"/>
              </a:rPr>
              <a:t>エラー時の挙動</a:t>
            </a:r>
          </a:p>
        </p:txBody>
      </p:sp>
      <p:sp>
        <p:nvSpPr>
          <p:cNvPr id="30" name="Rectangle 30"/>
          <p:cNvSpPr/>
          <p:nvPr/>
        </p:nvSpPr>
        <p:spPr>
          <a:xfrm>
            <a:off x="4991100" y="3733800"/>
            <a:ext cx="1609725" cy="438150"/>
          </a:xfrm>
          <a:prstGeom prst="roundRect">
            <a:avLst>
              <a:gd name="adj" fmla="val 21739"/>
            </a:avLst>
          </a:prstGeom>
          <a:solidFill>
            <a:srgbClr val="F3F3F3"/>
          </a:solidFill>
          <a:ln>
            <a:noFill/>
          </a:ln>
        </p:spPr>
      </p:sp>
      <p:sp>
        <p:nvSpPr>
          <p:cNvPr id="31" name="TextBox 31"/>
          <p:cNvSpPr txBox="1"/>
          <p:nvPr/>
        </p:nvSpPr>
        <p:spPr>
          <a:xfrm>
            <a:off x="4960525" y="3856196"/>
            <a:ext cx="1661351" cy="278702"/>
          </a:xfrm>
          <a:prstGeom prst="rect">
            <a:avLst/>
          </a:prstGeom>
          <a:noFill/>
          <a:ln>
            <a:noFill/>
          </a:ln>
        </p:spPr>
        <p:txBody>
          <a:bodyPr wrap="none" lIns="0" tIns="0" rIns="0" bIns="0" anchor="t" anchorCtr="0">
            <a:spAutoFit/>
          </a:bodyPr>
          <a:lstStyle/>
          <a:p>
            <a:pPr algn="ctr"/>
            <a:r>
              <a:rPr lang="zh-CN" sz="1420" dirty="0">
                <a:solidFill>
                  <a:srgbClr val="000000"/>
                </a:solidFill>
                <a:latin typeface="Zen Kaku Gothic New"/>
                <a:ea typeface="Zen Kaku Gothic New"/>
                <a:cs typeface="Zen Kaku Gothic New"/>
              </a:rPr>
              <a:t>他人が読めるか</a:t>
            </a:r>
          </a:p>
        </p:txBody>
      </p:sp>
      <p:sp>
        <p:nvSpPr>
          <p:cNvPr id="32" name="Rectangle 32"/>
          <p:cNvSpPr/>
          <p:nvPr/>
        </p:nvSpPr>
        <p:spPr>
          <a:xfrm>
            <a:off x="6753225" y="3733800"/>
            <a:ext cx="2152650" cy="438150"/>
          </a:xfrm>
          <a:prstGeom prst="roundRect">
            <a:avLst>
              <a:gd name="adj" fmla="val 21739"/>
            </a:avLst>
          </a:prstGeom>
          <a:solidFill>
            <a:srgbClr val="F3F3F3"/>
          </a:solidFill>
          <a:ln>
            <a:noFill/>
          </a:ln>
        </p:spPr>
      </p:sp>
      <p:sp>
        <p:nvSpPr>
          <p:cNvPr id="33" name="TextBox 33"/>
          <p:cNvSpPr txBox="1"/>
          <p:nvPr/>
        </p:nvSpPr>
        <p:spPr>
          <a:xfrm>
            <a:off x="6645974" y="3856196"/>
            <a:ext cx="2367153" cy="278702"/>
          </a:xfrm>
          <a:prstGeom prst="rect">
            <a:avLst/>
          </a:prstGeom>
          <a:noFill/>
          <a:ln>
            <a:noFill/>
          </a:ln>
        </p:spPr>
        <p:txBody>
          <a:bodyPr wrap="none" lIns="0" tIns="0" rIns="0" bIns="0" anchor="t" anchorCtr="0">
            <a:spAutoFit/>
          </a:bodyPr>
          <a:lstStyle/>
          <a:p>
            <a:pPr algn="ctr"/>
            <a:r>
              <a:rPr lang="zh-CN" sz="1420" dirty="0">
                <a:solidFill>
                  <a:srgbClr val="000000"/>
                </a:solidFill>
                <a:latin typeface="Zen Kaku Gothic New"/>
                <a:ea typeface="Zen Kaku Gothic New"/>
                <a:cs typeface="Zen Kaku Gothic New"/>
              </a:rPr>
              <a:t>明日の自分が直せるか</a:t>
            </a:r>
          </a:p>
        </p:txBody>
      </p:sp>
      <p:sp>
        <p:nvSpPr>
          <p:cNvPr id="34" name="Rectangle 34"/>
          <p:cNvSpPr/>
          <p:nvPr/>
        </p:nvSpPr>
        <p:spPr>
          <a:xfrm>
            <a:off x="609600" y="4343400"/>
            <a:ext cx="10972800" cy="1600200"/>
          </a:xfrm>
          <a:prstGeom prst="roundRect">
            <a:avLst>
              <a:gd name="adj" fmla="val 5952"/>
            </a:avLst>
          </a:prstGeom>
          <a:solidFill>
            <a:srgbClr val="EEF6F7"/>
          </a:solidFill>
          <a:ln>
            <a:noFill/>
          </a:ln>
        </p:spPr>
      </p:sp>
      <p:sp>
        <p:nvSpPr>
          <p:cNvPr id="35" name="Rectangle 35"/>
          <p:cNvSpPr/>
          <p:nvPr/>
        </p:nvSpPr>
        <p:spPr>
          <a:xfrm>
            <a:off x="609600" y="4343400"/>
            <a:ext cx="76200" cy="1600200"/>
          </a:xfrm>
          <a:prstGeom prst="roundRect">
            <a:avLst>
              <a:gd name="adj" fmla="val 50000"/>
            </a:avLst>
          </a:prstGeom>
          <a:solidFill>
            <a:srgbClr val="47BCC6"/>
          </a:solidFill>
          <a:ln>
            <a:noFill/>
          </a:ln>
        </p:spPr>
      </p:sp>
      <p:sp>
        <p:nvSpPr>
          <p:cNvPr id="36" name="TextBox 36"/>
          <p:cNvSpPr txBox="1"/>
          <p:nvPr/>
        </p:nvSpPr>
        <p:spPr>
          <a:xfrm>
            <a:off x="906399" y="4516279"/>
            <a:ext cx="98632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OK基準</a:t>
            </a:r>
          </a:p>
        </p:txBody>
      </p:sp>
      <p:sp>
        <p:nvSpPr>
          <p:cNvPr id="37" name="Ellipse 37"/>
          <p:cNvSpPr/>
          <p:nvPr/>
        </p:nvSpPr>
        <p:spPr>
          <a:xfrm>
            <a:off x="990600" y="4972050"/>
            <a:ext cx="114300" cy="114300"/>
          </a:xfrm>
          <a:prstGeom prst="ellipse">
            <a:avLst/>
          </a:prstGeom>
          <a:solidFill>
            <a:srgbClr val="47BCC6"/>
          </a:solidFill>
          <a:ln>
            <a:noFill/>
          </a:ln>
        </p:spPr>
      </p:sp>
      <p:sp>
        <p:nvSpPr>
          <p:cNvPr id="38" name="TextBox 38"/>
          <p:cNvSpPr txBox="1"/>
          <p:nvPr/>
        </p:nvSpPr>
        <p:spPr>
          <a:xfrm>
            <a:off x="1211961" y="4932521"/>
            <a:ext cx="2967085"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自分の言葉で5個以上書けた</a:t>
            </a:r>
          </a:p>
        </p:txBody>
      </p:sp>
      <p:sp>
        <p:nvSpPr>
          <p:cNvPr id="39" name="Ellipse 39"/>
          <p:cNvSpPr/>
          <p:nvPr/>
        </p:nvSpPr>
        <p:spPr>
          <a:xfrm>
            <a:off x="990600" y="5314950"/>
            <a:ext cx="114300" cy="114300"/>
          </a:xfrm>
          <a:prstGeom prst="ellipse">
            <a:avLst/>
          </a:prstGeom>
          <a:solidFill>
            <a:srgbClr val="47BCC6"/>
          </a:solidFill>
          <a:ln>
            <a:noFill/>
          </a:ln>
        </p:spPr>
      </p:sp>
      <p:sp>
        <p:nvSpPr>
          <p:cNvPr id="40" name="TextBox 40"/>
          <p:cNvSpPr txBox="1"/>
          <p:nvPr/>
        </p:nvSpPr>
        <p:spPr>
          <a:xfrm>
            <a:off x="1211961" y="5275421"/>
            <a:ext cx="348557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AI の指摘が3件以上返ってきた</a:t>
            </a:r>
          </a:p>
        </p:txBody>
      </p:sp>
      <p:sp>
        <p:nvSpPr>
          <p:cNvPr id="41" name="Ellipse 41"/>
          <p:cNvSpPr/>
          <p:nvPr/>
        </p:nvSpPr>
        <p:spPr>
          <a:xfrm>
            <a:off x="990600" y="5657850"/>
            <a:ext cx="114300" cy="114300"/>
          </a:xfrm>
          <a:prstGeom prst="ellipse">
            <a:avLst/>
          </a:prstGeom>
          <a:solidFill>
            <a:srgbClr val="47BCC6"/>
          </a:solidFill>
          <a:ln>
            <a:noFill/>
          </a:ln>
        </p:spPr>
      </p:sp>
      <p:sp>
        <p:nvSpPr>
          <p:cNvPr id="42" name="TextBox 42"/>
          <p:cNvSpPr txBox="1"/>
          <p:nvPr/>
        </p:nvSpPr>
        <p:spPr>
          <a:xfrm>
            <a:off x="1211961" y="5618321"/>
            <a:ext cx="381495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自分と AI の差分を1行以上書けた</a:t>
            </a:r>
          </a:p>
        </p:txBody>
      </p:sp>
      <p:sp>
        <p:nvSpPr>
          <p:cNvPr id="43" name="Rectangle 43"/>
          <p:cNvSpPr/>
          <p:nvPr/>
        </p:nvSpPr>
        <p:spPr>
          <a:xfrm>
            <a:off x="609600" y="6057900"/>
            <a:ext cx="10972800" cy="514350"/>
          </a:xfrm>
          <a:prstGeom prst="roundRect">
            <a:avLst>
              <a:gd name="adj" fmla="val 14815"/>
            </a:avLst>
          </a:prstGeom>
          <a:solidFill>
            <a:srgbClr val="F3F3F3"/>
          </a:solidFill>
          <a:ln>
            <a:noFill/>
          </a:ln>
        </p:spPr>
      </p:sp>
      <p:sp>
        <p:nvSpPr>
          <p:cNvPr id="44" name="TextBox 44"/>
          <p:cNvSpPr txBox="1"/>
          <p:nvPr/>
        </p:nvSpPr>
        <p:spPr>
          <a:xfrm>
            <a:off x="830961" y="6218396"/>
            <a:ext cx="755571" cy="278702"/>
          </a:xfrm>
          <a:prstGeom prst="rect">
            <a:avLst/>
          </a:prstGeom>
          <a:noFill/>
          <a:ln>
            <a:noFill/>
          </a:ln>
        </p:spPr>
        <p:txBody>
          <a:bodyPr wrap="none" lIns="0" tIns="0" rIns="0" bIns="0" anchor="t" anchorCtr="0">
            <a:spAutoFit/>
          </a:bodyPr>
          <a:lstStyle/>
          <a:p>
            <a:pPr algn="l"/>
            <a:r>
              <a:rPr lang="zh-CN" sz="1420" b="1" dirty="0">
                <a:solidFill>
                  <a:srgbClr val="484848"/>
                </a:solidFill>
                <a:latin typeface="Zen Kaku Gothic New"/>
                <a:ea typeface="Zen Kaku Gothic New"/>
                <a:cs typeface="Zen Kaku Gothic New"/>
              </a:rPr>
              <a:t>生成物</a:t>
            </a:r>
          </a:p>
        </p:txBody>
      </p:sp>
      <p:sp>
        <p:nvSpPr>
          <p:cNvPr id="45" name="TextBox 45"/>
          <p:cNvSpPr txBox="1"/>
          <p:nvPr/>
        </p:nvSpPr>
        <p:spPr>
          <a:xfrm>
            <a:off x="1592961" y="6218396"/>
            <a:ext cx="4461809"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Source Code Pro"/>
                <a:ea typeface="Microsoft YaHei"/>
                <a:cs typeface="Source Code Pro"/>
              </a:rPr>
              <a:t>handson/memo.md の ## A-2 見出しの下</a:t>
            </a:r>
          </a:p>
        </p:txBody>
      </p:sp>
      <p:sp>
        <p:nvSpPr>
          <p:cNvPr id="46" name="TextBox 4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7" name="TextBox 4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49</a:t>
            </a:r>
          </a:p>
        </p:txBody>
      </p:sp>
    </p:spTree>
  </p:cSld>
  <p:clrMapOvr>
    <a:masterClrMapping/>
  </p:clrMapOvr>
  <p:transition xmlns:p14="http://schemas.microsoft.com/office/powerpoint/2010/main" p14:dur="400">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本日の流れ</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357312"/>
            <a:ext cx="10495669"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240分を6区切りで進めます。手を動かす時間が</a:t>
            </a:r>
            <a:r>
              <a:rPr lang="zh-CN" sz="2250" b="1" dirty="0">
                <a:solidFill>
                  <a:srgbClr val="264DBF"/>
                </a:solidFill>
                <a:latin typeface="Zen Kaku Gothic New"/>
                <a:ea typeface="Zen Kaku Gothic New"/>
                <a:cs typeface="Zen Kaku Gothic New"/>
              </a:rPr>
              <a:t>140分</a:t>
            </a:r>
            <a:r>
              <a:rPr lang="zh-CN" sz="2250" b="1" dirty="0">
                <a:solidFill>
                  <a:srgbClr val="000000"/>
                </a:solidFill>
                <a:latin typeface="Zen Kaku Gothic New"/>
                <a:ea typeface="Zen Kaku Gothic New"/>
                <a:cs typeface="Zen Kaku Gothic New"/>
              </a:rPr>
              <a:t>です。</a:t>
            </a:r>
          </a:p>
        </p:txBody>
      </p:sp>
      <p:sp>
        <p:nvSpPr>
          <p:cNvPr id="7" name="Rectangle 7"/>
          <p:cNvSpPr/>
          <p:nvPr/>
        </p:nvSpPr>
        <p:spPr>
          <a:xfrm>
            <a:off x="609600" y="2019300"/>
            <a:ext cx="914400" cy="400050"/>
          </a:xfrm>
          <a:prstGeom prst="rect">
            <a:avLst/>
          </a:prstGeom>
          <a:solidFill>
            <a:srgbClr val="DCE3E5"/>
          </a:solidFill>
          <a:ln>
            <a:noFill/>
          </a:ln>
        </p:spPr>
      </p:sp>
      <p:sp>
        <p:nvSpPr>
          <p:cNvPr id="8" name="Rectangle 8"/>
          <p:cNvSpPr/>
          <p:nvPr/>
        </p:nvSpPr>
        <p:spPr>
          <a:xfrm>
            <a:off x="1524000" y="2019300"/>
            <a:ext cx="1828800" cy="400050"/>
          </a:xfrm>
          <a:prstGeom prst="rect">
            <a:avLst/>
          </a:prstGeom>
          <a:solidFill>
            <a:srgbClr val="C4CFD2"/>
          </a:solidFill>
          <a:ln>
            <a:noFill/>
          </a:ln>
        </p:spPr>
      </p:sp>
      <p:sp>
        <p:nvSpPr>
          <p:cNvPr id="9" name="Rectangle 9"/>
          <p:cNvSpPr/>
          <p:nvPr/>
        </p:nvSpPr>
        <p:spPr>
          <a:xfrm>
            <a:off x="3352800" y="2019300"/>
            <a:ext cx="3200400" cy="400050"/>
          </a:xfrm>
          <a:prstGeom prst="rect">
            <a:avLst/>
          </a:prstGeom>
          <a:solidFill>
            <a:srgbClr val="47BCC6"/>
          </a:solidFill>
          <a:ln>
            <a:noFill/>
          </a:ln>
        </p:spPr>
      </p:sp>
      <p:sp>
        <p:nvSpPr>
          <p:cNvPr id="10" name="Rectangle 10"/>
          <p:cNvSpPr/>
          <p:nvPr/>
        </p:nvSpPr>
        <p:spPr>
          <a:xfrm>
            <a:off x="6553200" y="2019300"/>
            <a:ext cx="3200400" cy="400050"/>
          </a:xfrm>
          <a:prstGeom prst="rect">
            <a:avLst/>
          </a:prstGeom>
          <a:solidFill>
            <a:srgbClr val="2E9AA4"/>
          </a:solidFill>
          <a:ln>
            <a:noFill/>
          </a:ln>
        </p:spPr>
      </p:sp>
      <p:sp>
        <p:nvSpPr>
          <p:cNvPr id="11" name="Rectangle 11"/>
          <p:cNvSpPr/>
          <p:nvPr/>
        </p:nvSpPr>
        <p:spPr>
          <a:xfrm>
            <a:off x="9753600" y="2019300"/>
            <a:ext cx="914400" cy="400050"/>
          </a:xfrm>
          <a:prstGeom prst="rect">
            <a:avLst/>
          </a:prstGeom>
          <a:solidFill>
            <a:srgbClr val="C4CFD2"/>
          </a:solidFill>
          <a:ln>
            <a:noFill/>
          </a:ln>
        </p:spPr>
      </p:sp>
      <p:sp>
        <p:nvSpPr>
          <p:cNvPr id="12" name="Rectangle 12"/>
          <p:cNvSpPr/>
          <p:nvPr/>
        </p:nvSpPr>
        <p:spPr>
          <a:xfrm>
            <a:off x="10668000" y="2019300"/>
            <a:ext cx="914400" cy="400050"/>
          </a:xfrm>
          <a:prstGeom prst="rect">
            <a:avLst/>
          </a:prstGeom>
          <a:solidFill>
            <a:srgbClr val="DCE3E5"/>
          </a:solidFill>
          <a:ln>
            <a:noFill/>
          </a:ln>
        </p:spPr>
      </p:sp>
      <p:sp>
        <p:nvSpPr>
          <p:cNvPr id="13" name="Line 13"/>
          <p:cNvSpPr/>
          <p:nvPr/>
        </p:nvSpPr>
        <p:spPr>
          <a:xfrm>
            <a:off x="3352800" y="2552700"/>
            <a:ext cx="9525" cy="152400"/>
          </a:xfrm>
          <a:custGeom>
            <a:avLst/>
            <a:gdLst/>
            <a:ahLst/>
            <a:cxnLst/>
            <a:rect l="l" t="t" r="r" b="b"/>
            <a:pathLst>
              <a:path w="9525" h="152400">
                <a:moveTo>
                  <a:pt x="0" y="0"/>
                </a:moveTo>
                <a:lnTo>
                  <a:pt x="0" y="152400"/>
                </a:lnTo>
              </a:path>
            </a:pathLst>
          </a:custGeom>
          <a:noFill/>
          <a:ln w="19050">
            <a:solidFill>
              <a:srgbClr val="2E9AA4"/>
            </a:solidFill>
          </a:ln>
        </p:spPr>
      </p:sp>
      <p:sp>
        <p:nvSpPr>
          <p:cNvPr id="14" name="Line 14"/>
          <p:cNvSpPr/>
          <p:nvPr/>
        </p:nvSpPr>
        <p:spPr>
          <a:xfrm>
            <a:off x="9753600" y="2552700"/>
            <a:ext cx="9525" cy="152400"/>
          </a:xfrm>
          <a:custGeom>
            <a:avLst/>
            <a:gdLst/>
            <a:ahLst/>
            <a:cxnLst/>
            <a:rect l="l" t="t" r="r" b="b"/>
            <a:pathLst>
              <a:path w="9525" h="152400">
                <a:moveTo>
                  <a:pt x="0" y="0"/>
                </a:moveTo>
                <a:lnTo>
                  <a:pt x="0" y="152400"/>
                </a:lnTo>
              </a:path>
            </a:pathLst>
          </a:custGeom>
          <a:noFill/>
          <a:ln w="19050">
            <a:solidFill>
              <a:srgbClr val="2E9AA4"/>
            </a:solidFill>
          </a:ln>
        </p:spPr>
      </p:sp>
      <p:sp>
        <p:nvSpPr>
          <p:cNvPr id="15" name="Line 15"/>
          <p:cNvSpPr/>
          <p:nvPr/>
        </p:nvSpPr>
        <p:spPr>
          <a:xfrm>
            <a:off x="3352800" y="2705100"/>
            <a:ext cx="6400800" cy="9525"/>
          </a:xfrm>
          <a:custGeom>
            <a:avLst/>
            <a:gdLst/>
            <a:ahLst/>
            <a:cxnLst/>
            <a:rect l="l" t="t" r="r" b="b"/>
            <a:pathLst>
              <a:path w="6400800" h="9525">
                <a:moveTo>
                  <a:pt x="0" y="0"/>
                </a:moveTo>
                <a:lnTo>
                  <a:pt x="6400800" y="0"/>
                </a:lnTo>
              </a:path>
            </a:pathLst>
          </a:custGeom>
          <a:noFill/>
          <a:ln w="19050">
            <a:solidFill>
              <a:srgbClr val="2E9AA4"/>
            </a:solidFill>
          </a:ln>
        </p:spPr>
      </p:sp>
      <p:sp>
        <p:nvSpPr>
          <p:cNvPr id="16" name="TextBox 16"/>
          <p:cNvSpPr txBox="1"/>
          <p:nvPr/>
        </p:nvSpPr>
        <p:spPr>
          <a:xfrm>
            <a:off x="5104944" y="2801779"/>
            <a:ext cx="2896512" cy="308039"/>
          </a:xfrm>
          <a:prstGeom prst="rect">
            <a:avLst/>
          </a:prstGeom>
          <a:noFill/>
          <a:ln>
            <a:noFill/>
          </a:ln>
        </p:spPr>
        <p:txBody>
          <a:bodyPr wrap="none" lIns="0" tIns="0" rIns="0" bIns="0" anchor="t" anchorCtr="0">
            <a:spAutoFit/>
          </a:bodyPr>
          <a:lstStyle/>
          <a:p>
            <a:pPr algn="ctr"/>
            <a:r>
              <a:rPr lang="zh-CN" sz="1580" b="1" dirty="0">
                <a:solidFill>
                  <a:srgbClr val="2E9AA4"/>
                </a:solidFill>
                <a:latin typeface="Zen Kaku Gothic New"/>
                <a:ea typeface="Zen Kaku Gothic New"/>
                <a:cs typeface="Zen Kaku Gothic New"/>
              </a:rPr>
              <a:t>手を動かす時間 140min</a:t>
            </a:r>
          </a:p>
        </p:txBody>
      </p:sp>
      <p:sp>
        <p:nvSpPr>
          <p:cNvPr id="17" name="Rectangle 17"/>
          <p:cNvSpPr/>
          <p:nvPr/>
        </p:nvSpPr>
        <p:spPr>
          <a:xfrm>
            <a:off x="609600" y="3409950"/>
            <a:ext cx="133350" cy="133350"/>
          </a:xfrm>
          <a:prstGeom prst="rect">
            <a:avLst/>
          </a:prstGeom>
          <a:solidFill>
            <a:srgbClr val="C4CFD2"/>
          </a:solidFill>
          <a:ln>
            <a:noFill/>
          </a:ln>
        </p:spPr>
      </p:sp>
      <p:sp>
        <p:nvSpPr>
          <p:cNvPr id="18" name="TextBox 18"/>
          <p:cNvSpPr txBox="1"/>
          <p:nvPr/>
        </p:nvSpPr>
        <p:spPr>
          <a:xfrm>
            <a:off x="944118" y="3355658"/>
            <a:ext cx="4109275" cy="322707"/>
          </a:xfrm>
          <a:prstGeom prst="rect">
            <a:avLst/>
          </a:prstGeom>
          <a:noFill/>
          <a:ln>
            <a:noFill/>
          </a:ln>
        </p:spPr>
        <p:txBody>
          <a:bodyPr wrap="none" lIns="0" tIns="0" rIns="0" bIns="0" anchor="t" anchorCtr="0">
            <a:spAutoFit/>
          </a:bodyPr>
          <a:lstStyle/>
          <a:p>
            <a:pPr algn="l"/>
            <a:r>
              <a:rPr lang="zh-CN" sz="1650" dirty="0">
                <a:solidFill>
                  <a:srgbClr val="000000"/>
                </a:solidFill>
                <a:latin typeface="Zen Kaku Gothic New"/>
                <a:ea typeface="Zen Kaku Gothic New"/>
                <a:cs typeface="Zen Kaku Gothic New"/>
              </a:rPr>
              <a:t>S01 オリエンと支援の段階遷移</a:t>
            </a:r>
          </a:p>
        </p:txBody>
      </p:sp>
      <p:sp>
        <p:nvSpPr>
          <p:cNvPr id="19" name="TextBox 19"/>
          <p:cNvSpPr txBox="1"/>
          <p:nvPr/>
        </p:nvSpPr>
        <p:spPr>
          <a:xfrm>
            <a:off x="10536869" y="3363754"/>
            <a:ext cx="1053532" cy="308039"/>
          </a:xfrm>
          <a:prstGeom prst="rect">
            <a:avLst/>
          </a:prstGeom>
          <a:noFill/>
          <a:ln>
            <a:noFill/>
          </a:ln>
        </p:spPr>
        <p:txBody>
          <a:bodyPr wrap="none" lIns="0" tIns="0" rIns="0" bIns="0" anchor="t" anchorCtr="0">
            <a:spAutoFit/>
          </a:bodyPr>
          <a:lstStyle/>
          <a:p>
            <a:pPr algn="r"/>
            <a:r>
              <a:rPr lang="en-US" sz="1580" b="1" dirty="0">
                <a:solidFill>
                  <a:srgbClr val="484848"/>
                </a:solidFill>
                <a:latin typeface="Zen Kaku Gothic New"/>
                <a:ea typeface="Zen Kaku Gothic New"/>
                <a:cs typeface="Zen Kaku Gothic New"/>
              </a:rPr>
              <a:t>[20min]</a:t>
            </a:r>
          </a:p>
        </p:txBody>
      </p:sp>
      <p:sp>
        <p:nvSpPr>
          <p:cNvPr id="20" name="Line 20"/>
          <p:cNvSpPr/>
          <p:nvPr/>
        </p:nvSpPr>
        <p:spPr>
          <a:xfrm>
            <a:off x="609600" y="37528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1" name="Rectangle 21"/>
          <p:cNvSpPr/>
          <p:nvPr/>
        </p:nvSpPr>
        <p:spPr>
          <a:xfrm>
            <a:off x="609600" y="3905250"/>
            <a:ext cx="133350" cy="133350"/>
          </a:xfrm>
          <a:prstGeom prst="rect">
            <a:avLst/>
          </a:prstGeom>
          <a:solidFill>
            <a:srgbClr val="C4CFD2"/>
          </a:solidFill>
          <a:ln>
            <a:noFill/>
          </a:ln>
        </p:spPr>
      </p:sp>
      <p:sp>
        <p:nvSpPr>
          <p:cNvPr id="22" name="TextBox 22"/>
          <p:cNvSpPr txBox="1"/>
          <p:nvPr/>
        </p:nvSpPr>
        <p:spPr>
          <a:xfrm>
            <a:off x="944118" y="3850958"/>
            <a:ext cx="2055686" cy="322707"/>
          </a:xfrm>
          <a:prstGeom prst="rect">
            <a:avLst/>
          </a:prstGeom>
          <a:noFill/>
          <a:ln>
            <a:noFill/>
          </a:ln>
        </p:spPr>
        <p:txBody>
          <a:bodyPr wrap="none" lIns="0" tIns="0" rIns="0" bIns="0" anchor="t" anchorCtr="0">
            <a:spAutoFit/>
          </a:bodyPr>
          <a:lstStyle/>
          <a:p>
            <a:pPr algn="l"/>
            <a:r>
              <a:rPr lang="zh-CN" sz="1650" dirty="0">
                <a:solidFill>
                  <a:srgbClr val="000000"/>
                </a:solidFill>
                <a:latin typeface="Zen Kaku Gothic New"/>
                <a:ea typeface="Zen Kaku Gothic New"/>
                <a:cs typeface="Zen Kaku Gothic New"/>
              </a:rPr>
              <a:t>S02 座学とデモ</a:t>
            </a:r>
          </a:p>
        </p:txBody>
      </p:sp>
      <p:sp>
        <p:nvSpPr>
          <p:cNvPr id="23" name="TextBox 23"/>
          <p:cNvSpPr txBox="1"/>
          <p:nvPr/>
        </p:nvSpPr>
        <p:spPr>
          <a:xfrm>
            <a:off x="10536869" y="3859054"/>
            <a:ext cx="1053532" cy="308039"/>
          </a:xfrm>
          <a:prstGeom prst="rect">
            <a:avLst/>
          </a:prstGeom>
          <a:noFill/>
          <a:ln>
            <a:noFill/>
          </a:ln>
        </p:spPr>
        <p:txBody>
          <a:bodyPr wrap="none" lIns="0" tIns="0" rIns="0" bIns="0" anchor="t" anchorCtr="0">
            <a:spAutoFit/>
          </a:bodyPr>
          <a:lstStyle/>
          <a:p>
            <a:pPr algn="r"/>
            <a:r>
              <a:rPr lang="en-US" sz="1580" b="1" dirty="0">
                <a:solidFill>
                  <a:srgbClr val="484848"/>
                </a:solidFill>
                <a:latin typeface="Zen Kaku Gothic New"/>
                <a:ea typeface="Zen Kaku Gothic New"/>
                <a:cs typeface="Zen Kaku Gothic New"/>
              </a:rPr>
              <a:t>[40min]</a:t>
            </a:r>
          </a:p>
        </p:txBody>
      </p:sp>
      <p:sp>
        <p:nvSpPr>
          <p:cNvPr id="24" name="Line 24"/>
          <p:cNvSpPr/>
          <p:nvPr/>
        </p:nvSpPr>
        <p:spPr>
          <a:xfrm>
            <a:off x="609600" y="42481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5" name="Rectangle 25"/>
          <p:cNvSpPr/>
          <p:nvPr/>
        </p:nvSpPr>
        <p:spPr>
          <a:xfrm>
            <a:off x="609600" y="4400550"/>
            <a:ext cx="133350" cy="133350"/>
          </a:xfrm>
          <a:prstGeom prst="rect">
            <a:avLst/>
          </a:prstGeom>
          <a:solidFill>
            <a:srgbClr val="47BCC6"/>
          </a:solidFill>
          <a:ln>
            <a:noFill/>
          </a:ln>
        </p:spPr>
      </p:sp>
      <p:sp>
        <p:nvSpPr>
          <p:cNvPr id="26" name="TextBox 26"/>
          <p:cNvSpPr txBox="1"/>
          <p:nvPr/>
        </p:nvSpPr>
        <p:spPr>
          <a:xfrm>
            <a:off x="944118" y="4346258"/>
            <a:ext cx="5191811"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S03 演習A 素の状態からハーネスまで</a:t>
            </a:r>
          </a:p>
        </p:txBody>
      </p:sp>
      <p:sp>
        <p:nvSpPr>
          <p:cNvPr id="27" name="TextBox 27"/>
          <p:cNvSpPr txBox="1"/>
          <p:nvPr/>
        </p:nvSpPr>
        <p:spPr>
          <a:xfrm>
            <a:off x="10536869" y="4354354"/>
            <a:ext cx="1053532" cy="308039"/>
          </a:xfrm>
          <a:prstGeom prst="rect">
            <a:avLst/>
          </a:prstGeom>
          <a:noFill/>
          <a:ln>
            <a:noFill/>
          </a:ln>
        </p:spPr>
        <p:txBody>
          <a:bodyPr wrap="none" lIns="0" tIns="0" rIns="0" bIns="0" anchor="t" anchorCtr="0">
            <a:spAutoFit/>
          </a:bodyPr>
          <a:lstStyle/>
          <a:p>
            <a:pPr algn="r"/>
            <a:r>
              <a:rPr lang="en-US" sz="1580" b="1" dirty="0">
                <a:solidFill>
                  <a:srgbClr val="2E9AA4"/>
                </a:solidFill>
                <a:latin typeface="Zen Kaku Gothic New"/>
                <a:ea typeface="Zen Kaku Gothic New"/>
                <a:cs typeface="Zen Kaku Gothic New"/>
              </a:rPr>
              <a:t>[70min]</a:t>
            </a:r>
          </a:p>
        </p:txBody>
      </p:sp>
      <p:sp>
        <p:nvSpPr>
          <p:cNvPr id="28" name="Line 28"/>
          <p:cNvSpPr/>
          <p:nvPr/>
        </p:nvSpPr>
        <p:spPr>
          <a:xfrm>
            <a:off x="609600" y="47434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9" name="Rectangle 29"/>
          <p:cNvSpPr/>
          <p:nvPr/>
        </p:nvSpPr>
        <p:spPr>
          <a:xfrm>
            <a:off x="609600" y="4895850"/>
            <a:ext cx="133350" cy="133350"/>
          </a:xfrm>
          <a:prstGeom prst="rect">
            <a:avLst/>
          </a:prstGeom>
          <a:solidFill>
            <a:srgbClr val="2E9AA4"/>
          </a:solidFill>
          <a:ln>
            <a:noFill/>
          </a:ln>
        </p:spPr>
      </p:sp>
      <p:sp>
        <p:nvSpPr>
          <p:cNvPr id="30" name="TextBox 30"/>
          <p:cNvSpPr txBox="1"/>
          <p:nvPr/>
        </p:nvSpPr>
        <p:spPr>
          <a:xfrm>
            <a:off x="944118" y="4841558"/>
            <a:ext cx="3503257"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S04 演習B Skillとバグ修正</a:t>
            </a:r>
          </a:p>
        </p:txBody>
      </p:sp>
      <p:sp>
        <p:nvSpPr>
          <p:cNvPr id="31" name="TextBox 31"/>
          <p:cNvSpPr txBox="1"/>
          <p:nvPr/>
        </p:nvSpPr>
        <p:spPr>
          <a:xfrm>
            <a:off x="10536869" y="4849654"/>
            <a:ext cx="1053532" cy="308039"/>
          </a:xfrm>
          <a:prstGeom prst="rect">
            <a:avLst/>
          </a:prstGeom>
          <a:noFill/>
          <a:ln>
            <a:noFill/>
          </a:ln>
        </p:spPr>
        <p:txBody>
          <a:bodyPr wrap="none" lIns="0" tIns="0" rIns="0" bIns="0" anchor="t" anchorCtr="0">
            <a:spAutoFit/>
          </a:bodyPr>
          <a:lstStyle/>
          <a:p>
            <a:pPr algn="r"/>
            <a:r>
              <a:rPr lang="en-US" sz="1580" b="1" dirty="0">
                <a:solidFill>
                  <a:srgbClr val="2E9AA4"/>
                </a:solidFill>
                <a:latin typeface="Zen Kaku Gothic New"/>
                <a:ea typeface="Zen Kaku Gothic New"/>
                <a:cs typeface="Zen Kaku Gothic New"/>
              </a:rPr>
              <a:t>[70min]</a:t>
            </a:r>
          </a:p>
        </p:txBody>
      </p:sp>
      <p:sp>
        <p:nvSpPr>
          <p:cNvPr id="32" name="Line 32"/>
          <p:cNvSpPr/>
          <p:nvPr/>
        </p:nvSpPr>
        <p:spPr>
          <a:xfrm>
            <a:off x="609600" y="52387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3" name="Rectangle 33"/>
          <p:cNvSpPr/>
          <p:nvPr/>
        </p:nvSpPr>
        <p:spPr>
          <a:xfrm>
            <a:off x="609600" y="5391150"/>
            <a:ext cx="133350" cy="133350"/>
          </a:xfrm>
          <a:prstGeom prst="rect">
            <a:avLst/>
          </a:prstGeom>
          <a:solidFill>
            <a:srgbClr val="C4CFD2"/>
          </a:solidFill>
          <a:ln>
            <a:noFill/>
          </a:ln>
        </p:spPr>
      </p:sp>
      <p:sp>
        <p:nvSpPr>
          <p:cNvPr id="34" name="TextBox 34"/>
          <p:cNvSpPr txBox="1"/>
          <p:nvPr/>
        </p:nvSpPr>
        <p:spPr>
          <a:xfrm>
            <a:off x="944118" y="5336858"/>
            <a:ext cx="2613088" cy="322707"/>
          </a:xfrm>
          <a:prstGeom prst="rect">
            <a:avLst/>
          </a:prstGeom>
          <a:noFill/>
          <a:ln>
            <a:noFill/>
          </a:ln>
        </p:spPr>
        <p:txBody>
          <a:bodyPr wrap="none" lIns="0" tIns="0" rIns="0" bIns="0" anchor="t" anchorCtr="0">
            <a:spAutoFit/>
          </a:bodyPr>
          <a:lstStyle/>
          <a:p>
            <a:pPr algn="l"/>
            <a:r>
              <a:rPr lang="zh-CN" sz="1650" dirty="0">
                <a:solidFill>
                  <a:srgbClr val="000000"/>
                </a:solidFill>
                <a:latin typeface="Zen Kaku Gothic New"/>
                <a:ea typeface="Zen Kaku Gothic New"/>
                <a:cs typeface="Zen Kaku Gothic New"/>
              </a:rPr>
              <a:t>まとめとAI設計デモ</a:t>
            </a:r>
          </a:p>
        </p:txBody>
      </p:sp>
      <p:sp>
        <p:nvSpPr>
          <p:cNvPr id="35" name="TextBox 35"/>
          <p:cNvSpPr txBox="1"/>
          <p:nvPr/>
        </p:nvSpPr>
        <p:spPr>
          <a:xfrm>
            <a:off x="10536869" y="5344954"/>
            <a:ext cx="1053532" cy="308039"/>
          </a:xfrm>
          <a:prstGeom prst="rect">
            <a:avLst/>
          </a:prstGeom>
          <a:noFill/>
          <a:ln>
            <a:noFill/>
          </a:ln>
        </p:spPr>
        <p:txBody>
          <a:bodyPr wrap="none" lIns="0" tIns="0" rIns="0" bIns="0" anchor="t" anchorCtr="0">
            <a:spAutoFit/>
          </a:bodyPr>
          <a:lstStyle/>
          <a:p>
            <a:pPr algn="r"/>
            <a:r>
              <a:rPr lang="en-US" sz="1580" b="1" dirty="0">
                <a:solidFill>
                  <a:srgbClr val="484848"/>
                </a:solidFill>
                <a:latin typeface="Zen Kaku Gothic New"/>
                <a:ea typeface="Zen Kaku Gothic New"/>
                <a:cs typeface="Zen Kaku Gothic New"/>
              </a:rPr>
              <a:t>[20min]</a:t>
            </a:r>
          </a:p>
        </p:txBody>
      </p:sp>
      <p:sp>
        <p:nvSpPr>
          <p:cNvPr id="36" name="Line 36"/>
          <p:cNvSpPr/>
          <p:nvPr/>
        </p:nvSpPr>
        <p:spPr>
          <a:xfrm>
            <a:off x="609600" y="573405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7" name="Rectangle 37"/>
          <p:cNvSpPr/>
          <p:nvPr/>
        </p:nvSpPr>
        <p:spPr>
          <a:xfrm>
            <a:off x="609600" y="5886450"/>
            <a:ext cx="133350" cy="133350"/>
          </a:xfrm>
          <a:prstGeom prst="rect">
            <a:avLst/>
          </a:prstGeom>
          <a:solidFill>
            <a:srgbClr val="DCE3E5"/>
          </a:solidFill>
          <a:ln>
            <a:noFill/>
          </a:ln>
        </p:spPr>
      </p:sp>
      <p:sp>
        <p:nvSpPr>
          <p:cNvPr id="38" name="TextBox 38"/>
          <p:cNvSpPr txBox="1"/>
          <p:nvPr/>
        </p:nvSpPr>
        <p:spPr>
          <a:xfrm>
            <a:off x="944118" y="5832158"/>
            <a:ext cx="2642425" cy="322707"/>
          </a:xfrm>
          <a:prstGeom prst="rect">
            <a:avLst/>
          </a:prstGeom>
          <a:noFill/>
          <a:ln>
            <a:noFill/>
          </a:ln>
        </p:spPr>
        <p:txBody>
          <a:bodyPr wrap="none" lIns="0" tIns="0" rIns="0" bIns="0" anchor="t" anchorCtr="0">
            <a:spAutoFit/>
          </a:bodyPr>
          <a:lstStyle/>
          <a:p>
            <a:pPr algn="l"/>
            <a:r>
              <a:rPr lang="zh-CN" sz="1650" dirty="0">
                <a:solidFill>
                  <a:srgbClr val="000000"/>
                </a:solidFill>
                <a:latin typeface="Zen Kaku Gothic New"/>
                <a:ea typeface="Zen Kaku Gothic New"/>
                <a:cs typeface="Zen Kaku Gothic New"/>
              </a:rPr>
              <a:t>S05 振り返りと質疑</a:t>
            </a:r>
          </a:p>
        </p:txBody>
      </p:sp>
      <p:sp>
        <p:nvSpPr>
          <p:cNvPr id="39" name="TextBox 39"/>
          <p:cNvSpPr txBox="1"/>
          <p:nvPr/>
        </p:nvSpPr>
        <p:spPr>
          <a:xfrm>
            <a:off x="10536869" y="5840254"/>
            <a:ext cx="1053532" cy="308039"/>
          </a:xfrm>
          <a:prstGeom prst="rect">
            <a:avLst/>
          </a:prstGeom>
          <a:noFill/>
          <a:ln>
            <a:noFill/>
          </a:ln>
        </p:spPr>
        <p:txBody>
          <a:bodyPr wrap="none" lIns="0" tIns="0" rIns="0" bIns="0" anchor="t" anchorCtr="0">
            <a:spAutoFit/>
          </a:bodyPr>
          <a:lstStyle/>
          <a:p>
            <a:pPr algn="r"/>
            <a:r>
              <a:rPr lang="en-US" sz="1580" b="1" dirty="0">
                <a:solidFill>
                  <a:srgbClr val="484848"/>
                </a:solidFill>
                <a:latin typeface="Zen Kaku Gothic New"/>
                <a:ea typeface="Zen Kaku Gothic New"/>
                <a:cs typeface="Zen Kaku Gothic New"/>
              </a:rPr>
              <a:t>[20min]</a:t>
            </a:r>
          </a:p>
        </p:txBody>
      </p:sp>
      <p:sp>
        <p:nvSpPr>
          <p:cNvPr id="40" name="TextBox 4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1" name="TextBox 41"/>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a:t>
            </a:r>
          </a:p>
        </p:txBody>
      </p:sp>
    </p:spTree>
  </p:cSld>
  <p:clrMapOvr>
    <a:masterClrMapping/>
  </p:clrMapOvr>
  <p:transition xmlns:p14="http://schemas.microsoft.com/office/powerpoint/2010/main" p14:dur="400">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6A432"/>
          </a:solidFill>
          <a:ln>
            <a:noFill/>
          </a:ln>
        </p:spPr>
      </p:sp>
      <p:sp>
        <p:nvSpPr>
          <p:cNvPr id="4" name="Rectangle 4"/>
          <p:cNvSpPr/>
          <p:nvPr/>
        </p:nvSpPr>
        <p:spPr>
          <a:xfrm>
            <a:off x="457200" y="495300"/>
            <a:ext cx="1143000" cy="457200"/>
          </a:xfrm>
          <a:prstGeom prst="roundRect">
            <a:avLst>
              <a:gd name="adj" fmla="val 16667"/>
            </a:avLst>
          </a:prstGeom>
          <a:solidFill>
            <a:srgbClr val="26A432"/>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発展</a:t>
            </a:r>
          </a:p>
        </p:txBody>
      </p:sp>
      <p:sp>
        <p:nvSpPr>
          <p:cNvPr id="6" name="TextBox 6"/>
          <p:cNvSpPr txBox="1"/>
          <p:nvPr/>
        </p:nvSpPr>
        <p:spPr>
          <a:xfrm>
            <a:off x="1989201" y="641509"/>
            <a:ext cx="402169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自分の指摘とAIの指摘</a:t>
            </a:r>
          </a:p>
        </p:txBody>
      </p:sp>
      <p:sp>
        <p:nvSpPr>
          <p:cNvPr id="7" name="Rectangle 7"/>
          <p:cNvSpPr/>
          <p:nvPr/>
        </p:nvSpPr>
        <p:spPr>
          <a:xfrm>
            <a:off x="2000250" y="1028700"/>
            <a:ext cx="9582150" cy="19050"/>
          </a:xfrm>
          <a:prstGeom prst="rect">
            <a:avLst/>
          </a:prstGeom>
          <a:solidFill>
            <a:srgbClr val="26A432"/>
          </a:solidFill>
          <a:ln>
            <a:noFill/>
          </a:ln>
        </p:spPr>
      </p:sp>
      <p:sp>
        <p:nvSpPr>
          <p:cNvPr id="8" name="TextBox 8"/>
          <p:cNvSpPr txBox="1"/>
          <p:nvPr/>
        </p:nvSpPr>
        <p:spPr>
          <a:xfrm>
            <a:off x="598170" y="1319212"/>
            <a:ext cx="8066865"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自分が気づいて</a:t>
            </a:r>
            <a:r>
              <a:rPr lang="zh-CN" sz="2250" b="1" dirty="0">
                <a:solidFill>
                  <a:srgbClr val="264DBF"/>
                </a:solidFill>
                <a:latin typeface="Zen Kaku Gothic New"/>
                <a:ea typeface="Zen Kaku Gothic New"/>
                <a:cs typeface="Zen Kaku Gothic New"/>
              </a:rPr>
              <a:t>AI が触れなかった項目</a:t>
            </a:r>
            <a:r>
              <a:rPr lang="zh-CN" sz="2250" b="1" dirty="0">
                <a:solidFill>
                  <a:srgbClr val="000000"/>
                </a:solidFill>
                <a:latin typeface="Zen Kaku Gothic New"/>
                <a:ea typeface="Zen Kaku Gothic New"/>
                <a:cs typeface="Zen Kaku Gothic New"/>
              </a:rPr>
              <a:t>が、</a:t>
            </a:r>
          </a:p>
        </p:txBody>
      </p:sp>
      <p:sp>
        <p:nvSpPr>
          <p:cNvPr id="9" name="TextBox 9"/>
          <p:cNvSpPr txBox="1"/>
          <p:nvPr/>
        </p:nvSpPr>
        <p:spPr>
          <a:xfrm>
            <a:off x="598170" y="1681162"/>
            <a:ext cx="7043738"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文脈を知る人にしか出せない指摘です。</a:t>
            </a:r>
          </a:p>
        </p:txBody>
      </p:sp>
      <p:sp>
        <p:nvSpPr>
          <p:cNvPr id="10" name="Rectangle 10"/>
          <p:cNvSpPr/>
          <p:nvPr/>
        </p:nvSpPr>
        <p:spPr>
          <a:xfrm>
            <a:off x="609600" y="2400300"/>
            <a:ext cx="5105400" cy="3105150"/>
          </a:xfrm>
          <a:prstGeom prst="roundRect">
            <a:avLst>
              <a:gd name="adj" fmla="val 3067"/>
            </a:avLst>
          </a:prstGeom>
          <a:solidFill>
            <a:srgbClr val="F3F3F3"/>
          </a:solidFill>
          <a:ln>
            <a:noFill/>
          </a:ln>
        </p:spPr>
      </p:sp>
      <p:sp>
        <p:nvSpPr>
          <p:cNvPr id="11" name="Rectangle 11"/>
          <p:cNvSpPr/>
          <p:nvPr/>
        </p:nvSpPr>
        <p:spPr>
          <a:xfrm>
            <a:off x="609600" y="2400300"/>
            <a:ext cx="5105400" cy="495300"/>
          </a:xfrm>
          <a:prstGeom prst="roundRect">
            <a:avLst>
              <a:gd name="adj" fmla="val 19231"/>
            </a:avLst>
          </a:prstGeom>
          <a:solidFill>
            <a:srgbClr val="999999"/>
          </a:solidFill>
          <a:ln>
            <a:noFill/>
          </a:ln>
        </p:spPr>
      </p:sp>
      <p:sp>
        <p:nvSpPr>
          <p:cNvPr id="12" name="TextBox 12"/>
          <p:cNvSpPr txBox="1"/>
          <p:nvPr/>
        </p:nvSpPr>
        <p:spPr>
          <a:xfrm>
            <a:off x="868299" y="2563654"/>
            <a:ext cx="2077410"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自分が書いた5個</a:t>
            </a:r>
          </a:p>
        </p:txBody>
      </p:sp>
      <p:sp>
        <p:nvSpPr>
          <p:cNvPr id="13" name="Rectangle 13"/>
          <p:cNvSpPr/>
          <p:nvPr/>
        </p:nvSpPr>
        <p:spPr>
          <a:xfrm>
            <a:off x="6477000" y="2400300"/>
            <a:ext cx="5105400" cy="3105150"/>
          </a:xfrm>
          <a:prstGeom prst="roundRect">
            <a:avLst>
              <a:gd name="adj" fmla="val 3067"/>
            </a:avLst>
          </a:prstGeom>
          <a:solidFill>
            <a:srgbClr val="EEF6F7"/>
          </a:solidFill>
          <a:ln>
            <a:noFill/>
          </a:ln>
        </p:spPr>
      </p:sp>
      <p:sp>
        <p:nvSpPr>
          <p:cNvPr id="14" name="Rectangle 14"/>
          <p:cNvSpPr/>
          <p:nvPr/>
        </p:nvSpPr>
        <p:spPr>
          <a:xfrm>
            <a:off x="6477000" y="2400300"/>
            <a:ext cx="5105400" cy="495300"/>
          </a:xfrm>
          <a:prstGeom prst="roundRect">
            <a:avLst>
              <a:gd name="adj" fmla="val 19231"/>
            </a:avLst>
          </a:prstGeom>
          <a:solidFill>
            <a:srgbClr val="47BCC6"/>
          </a:solidFill>
          <a:ln>
            <a:noFill/>
          </a:ln>
        </p:spPr>
      </p:sp>
      <p:sp>
        <p:nvSpPr>
          <p:cNvPr id="15" name="TextBox 15"/>
          <p:cNvSpPr txBox="1"/>
          <p:nvPr/>
        </p:nvSpPr>
        <p:spPr>
          <a:xfrm>
            <a:off x="6735699" y="2563654"/>
            <a:ext cx="2118365"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AI が返した指摘</a:t>
            </a:r>
          </a:p>
        </p:txBody>
      </p:sp>
      <p:sp>
        <p:nvSpPr>
          <p:cNvPr id="16" name="Ellipse 16"/>
          <p:cNvSpPr/>
          <p:nvPr/>
        </p:nvSpPr>
        <p:spPr>
          <a:xfrm>
            <a:off x="942975" y="3286125"/>
            <a:ext cx="95250" cy="95250"/>
          </a:xfrm>
          <a:prstGeom prst="ellipse">
            <a:avLst/>
          </a:prstGeom>
          <a:solidFill>
            <a:srgbClr val="999999"/>
          </a:solidFill>
          <a:ln>
            <a:noFill/>
          </a:ln>
        </p:spPr>
      </p:sp>
      <p:sp>
        <p:nvSpPr>
          <p:cNvPr id="17" name="TextBox 17"/>
          <p:cNvSpPr txBox="1"/>
          <p:nvPr/>
        </p:nvSpPr>
        <p:spPr>
          <a:xfrm>
            <a:off x="1192911" y="3237071"/>
            <a:ext cx="354349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そのプロジェクトの事情から出る</a:t>
            </a:r>
          </a:p>
        </p:txBody>
      </p:sp>
      <p:sp>
        <p:nvSpPr>
          <p:cNvPr id="18" name="Ellipse 18"/>
          <p:cNvSpPr/>
          <p:nvPr/>
        </p:nvSpPr>
        <p:spPr>
          <a:xfrm>
            <a:off x="942975" y="3781425"/>
            <a:ext cx="95250" cy="95250"/>
          </a:xfrm>
          <a:prstGeom prst="ellipse">
            <a:avLst/>
          </a:prstGeom>
          <a:solidFill>
            <a:srgbClr val="999999"/>
          </a:solidFill>
          <a:ln>
            <a:noFill/>
          </a:ln>
        </p:spPr>
      </p:sp>
      <p:sp>
        <p:nvSpPr>
          <p:cNvPr id="19" name="TextBox 19"/>
          <p:cNvSpPr txBox="1"/>
          <p:nvPr/>
        </p:nvSpPr>
        <p:spPr>
          <a:xfrm>
            <a:off x="1192911" y="3732371"/>
            <a:ext cx="330822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運用の都合や過去の失敗が入る</a:t>
            </a:r>
          </a:p>
        </p:txBody>
      </p:sp>
      <p:sp>
        <p:nvSpPr>
          <p:cNvPr id="20" name="Ellipse 20"/>
          <p:cNvSpPr/>
          <p:nvPr/>
        </p:nvSpPr>
        <p:spPr>
          <a:xfrm>
            <a:off x="942975" y="4276725"/>
            <a:ext cx="95250" cy="95250"/>
          </a:xfrm>
          <a:prstGeom prst="ellipse">
            <a:avLst/>
          </a:prstGeom>
          <a:solidFill>
            <a:srgbClr val="999999"/>
          </a:solidFill>
          <a:ln>
            <a:noFill/>
          </a:ln>
        </p:spPr>
      </p:sp>
      <p:sp>
        <p:nvSpPr>
          <p:cNvPr id="21" name="TextBox 21"/>
          <p:cNvSpPr txBox="1"/>
          <p:nvPr/>
        </p:nvSpPr>
        <p:spPr>
          <a:xfrm>
            <a:off x="1192911" y="4227671"/>
            <a:ext cx="330822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数は少なく、粒度もそろわない</a:t>
            </a:r>
          </a:p>
        </p:txBody>
      </p:sp>
      <p:sp>
        <p:nvSpPr>
          <p:cNvPr id="22" name="Ellipse 22"/>
          <p:cNvSpPr/>
          <p:nvPr/>
        </p:nvSpPr>
        <p:spPr>
          <a:xfrm>
            <a:off x="942975" y="4772025"/>
            <a:ext cx="95250" cy="95250"/>
          </a:xfrm>
          <a:prstGeom prst="ellipse">
            <a:avLst/>
          </a:prstGeom>
          <a:solidFill>
            <a:srgbClr val="999999"/>
          </a:solidFill>
          <a:ln>
            <a:noFill/>
          </a:ln>
        </p:spPr>
      </p:sp>
      <p:sp>
        <p:nvSpPr>
          <p:cNvPr id="23" name="TextBox 23"/>
          <p:cNvSpPr txBox="1"/>
          <p:nvPr/>
        </p:nvSpPr>
        <p:spPr>
          <a:xfrm>
            <a:off x="1192911" y="4722971"/>
            <a:ext cx="283768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業務側の前提を織り込める</a:t>
            </a:r>
          </a:p>
        </p:txBody>
      </p:sp>
      <p:sp>
        <p:nvSpPr>
          <p:cNvPr id="24" name="Ellipse 24"/>
          <p:cNvSpPr/>
          <p:nvPr/>
        </p:nvSpPr>
        <p:spPr>
          <a:xfrm>
            <a:off x="6810375" y="3286125"/>
            <a:ext cx="95250" cy="95250"/>
          </a:xfrm>
          <a:prstGeom prst="ellipse">
            <a:avLst/>
          </a:prstGeom>
          <a:solidFill>
            <a:srgbClr val="47BCC6"/>
          </a:solidFill>
          <a:ln>
            <a:noFill/>
          </a:ln>
        </p:spPr>
      </p:sp>
      <p:sp>
        <p:nvSpPr>
          <p:cNvPr id="25" name="TextBox 25"/>
          <p:cNvSpPr txBox="1"/>
          <p:nvPr/>
        </p:nvSpPr>
        <p:spPr>
          <a:xfrm>
            <a:off x="7060311" y="3237071"/>
            <a:ext cx="354349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コードから読み取れる範囲は速い</a:t>
            </a:r>
          </a:p>
        </p:txBody>
      </p:sp>
      <p:sp>
        <p:nvSpPr>
          <p:cNvPr id="26" name="Ellipse 26"/>
          <p:cNvSpPr/>
          <p:nvPr/>
        </p:nvSpPr>
        <p:spPr>
          <a:xfrm>
            <a:off x="6810375" y="3781425"/>
            <a:ext cx="95250" cy="95250"/>
          </a:xfrm>
          <a:prstGeom prst="ellipse">
            <a:avLst/>
          </a:prstGeom>
          <a:solidFill>
            <a:srgbClr val="47BCC6"/>
          </a:solidFill>
          <a:ln>
            <a:noFill/>
          </a:ln>
        </p:spPr>
      </p:sp>
      <p:sp>
        <p:nvSpPr>
          <p:cNvPr id="27" name="TextBox 27"/>
          <p:cNvSpPr txBox="1"/>
          <p:nvPr/>
        </p:nvSpPr>
        <p:spPr>
          <a:xfrm>
            <a:off x="7060311" y="3732371"/>
            <a:ext cx="377875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件数は多いが、毎回同じにならない</a:t>
            </a:r>
          </a:p>
        </p:txBody>
      </p:sp>
      <p:sp>
        <p:nvSpPr>
          <p:cNvPr id="28" name="Ellipse 28"/>
          <p:cNvSpPr/>
          <p:nvPr/>
        </p:nvSpPr>
        <p:spPr>
          <a:xfrm>
            <a:off x="6810375" y="4276725"/>
            <a:ext cx="95250" cy="95250"/>
          </a:xfrm>
          <a:prstGeom prst="ellipse">
            <a:avLst/>
          </a:prstGeom>
          <a:solidFill>
            <a:srgbClr val="47BCC6"/>
          </a:solidFill>
          <a:ln>
            <a:noFill/>
          </a:ln>
        </p:spPr>
      </p:sp>
      <p:sp>
        <p:nvSpPr>
          <p:cNvPr id="29" name="TextBox 29"/>
          <p:cNvSpPr txBox="1"/>
          <p:nvPr/>
        </p:nvSpPr>
        <p:spPr>
          <a:xfrm>
            <a:off x="7060311" y="4227671"/>
            <a:ext cx="307295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業務上の前提は入っていない</a:t>
            </a:r>
          </a:p>
        </p:txBody>
      </p:sp>
      <p:sp>
        <p:nvSpPr>
          <p:cNvPr id="30" name="Ellipse 30"/>
          <p:cNvSpPr/>
          <p:nvPr/>
        </p:nvSpPr>
        <p:spPr>
          <a:xfrm>
            <a:off x="6810375" y="4772025"/>
            <a:ext cx="95250" cy="95250"/>
          </a:xfrm>
          <a:prstGeom prst="ellipse">
            <a:avLst/>
          </a:prstGeom>
          <a:solidFill>
            <a:srgbClr val="47BCC6"/>
          </a:solidFill>
          <a:ln>
            <a:noFill/>
          </a:ln>
        </p:spPr>
      </p:sp>
      <p:sp>
        <p:nvSpPr>
          <p:cNvPr id="31" name="TextBox 31"/>
          <p:cNvSpPr txBox="1"/>
          <p:nvPr/>
        </p:nvSpPr>
        <p:spPr>
          <a:xfrm>
            <a:off x="7060311" y="4722971"/>
            <a:ext cx="283768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深刻な順に並べ替えられる</a:t>
            </a:r>
          </a:p>
        </p:txBody>
      </p:sp>
      <p:sp>
        <p:nvSpPr>
          <p:cNvPr id="32" name="Ellipse 32"/>
          <p:cNvSpPr/>
          <p:nvPr/>
        </p:nvSpPr>
        <p:spPr>
          <a:xfrm>
            <a:off x="5791200" y="2419350"/>
            <a:ext cx="609600" cy="609600"/>
          </a:xfrm>
          <a:prstGeom prst="ellipse">
            <a:avLst/>
          </a:prstGeom>
          <a:solidFill>
            <a:srgbClr val="FFFFFF"/>
          </a:solidFill>
          <a:ln w="19050">
            <a:solidFill>
              <a:srgbClr val="47BCC6"/>
            </a:solidFill>
          </a:ln>
        </p:spPr>
      </p:sp>
      <p:sp>
        <p:nvSpPr>
          <p:cNvPr id="33" name="TextBox 33"/>
          <p:cNvSpPr txBox="1"/>
          <p:nvPr/>
        </p:nvSpPr>
        <p:spPr>
          <a:xfrm>
            <a:off x="5814965" y="2630329"/>
            <a:ext cx="562070" cy="308039"/>
          </a:xfrm>
          <a:prstGeom prst="rect">
            <a:avLst/>
          </a:prstGeom>
          <a:noFill/>
          <a:ln>
            <a:noFill/>
          </a:ln>
        </p:spPr>
        <p:txBody>
          <a:bodyPr wrap="none" lIns="0" tIns="0" rIns="0" bIns="0" anchor="t" anchorCtr="0">
            <a:spAutoFit/>
          </a:bodyPr>
          <a:lstStyle/>
          <a:p>
            <a:pPr algn="ctr"/>
            <a:r>
              <a:rPr lang="zh-CN" sz="1580" b="1" dirty="0">
                <a:solidFill>
                  <a:srgbClr val="264DBF"/>
                </a:solidFill>
                <a:latin typeface="Zen Kaku Gothic New"/>
                <a:ea typeface="Zen Kaku Gothic New"/>
                <a:cs typeface="Zen Kaku Gothic New"/>
              </a:rPr>
              <a:t>差分</a:t>
            </a:r>
          </a:p>
        </p:txBody>
      </p:sp>
      <p:sp>
        <p:nvSpPr>
          <p:cNvPr id="34" name="Rectangle 34"/>
          <p:cNvSpPr/>
          <p:nvPr/>
        </p:nvSpPr>
        <p:spPr>
          <a:xfrm>
            <a:off x="609600" y="5715000"/>
            <a:ext cx="10972800" cy="762000"/>
          </a:xfrm>
          <a:prstGeom prst="roundRect">
            <a:avLst>
              <a:gd name="adj" fmla="val 10000"/>
            </a:avLst>
          </a:prstGeom>
          <a:solidFill>
            <a:srgbClr val="F7F9FA"/>
          </a:solidFill>
          <a:ln>
            <a:noFill/>
          </a:ln>
        </p:spPr>
      </p:sp>
      <p:sp>
        <p:nvSpPr>
          <p:cNvPr id="35" name="Rectangle 35"/>
          <p:cNvSpPr/>
          <p:nvPr/>
        </p:nvSpPr>
        <p:spPr>
          <a:xfrm>
            <a:off x="609600" y="5715000"/>
            <a:ext cx="76200" cy="762000"/>
          </a:xfrm>
          <a:prstGeom prst="roundRect">
            <a:avLst>
              <a:gd name="adj" fmla="val 50000"/>
            </a:avLst>
          </a:prstGeom>
          <a:solidFill>
            <a:srgbClr val="47BCC6"/>
          </a:solidFill>
          <a:ln>
            <a:noFill/>
          </a:ln>
        </p:spPr>
      </p:sp>
      <p:sp>
        <p:nvSpPr>
          <p:cNvPr id="36" name="TextBox 36"/>
          <p:cNvSpPr txBox="1"/>
          <p:nvPr/>
        </p:nvSpPr>
        <p:spPr>
          <a:xfrm>
            <a:off x="907161" y="5923121"/>
            <a:ext cx="8719376"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両方に出た項目より、片方にしかない項目を見てください。自分だけが挙げた行に</a:t>
            </a:r>
          </a:p>
          <a:p>
            <a:pPr algn="l">
              <a:lnSpc>
                <a:spcPts val="2250"/>
              </a:lnSpc>
            </a:pPr>
            <a:r>
              <a:rPr lang="zh-CN" sz="1420" dirty="0">
                <a:solidFill>
                  <a:srgbClr val="000000"/>
                </a:solidFill>
                <a:latin typeface="Zen Kaku Gothic New"/>
                <a:ea typeface="Zen Kaku Gothic New"/>
                <a:cs typeface="Zen Kaku Gothic New"/>
              </a:rPr>
              <a:t>印を付けて、memo.md に残します。</a:t>
            </a:r>
          </a:p>
        </p:txBody>
      </p:sp>
      <p:sp>
        <p:nvSpPr>
          <p:cNvPr id="37" name="TextBox 3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50</a:t>
            </a:r>
          </a:p>
        </p:txBody>
      </p:sp>
    </p:spTree>
  </p:cSld>
  <p:clrMapOvr>
    <a:masterClrMapping/>
  </p:clrMapOvr>
  <p:transition xmlns:p14="http://schemas.microsoft.com/office/powerpoint/2010/main" p14:dur="400">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文脈のない指摘</a:t>
            </a:r>
          </a:p>
        </p:txBody>
      </p:sp>
      <p:sp>
        <p:nvSpPr>
          <p:cNvPr id="5" name="Rectangle 5"/>
          <p:cNvSpPr/>
          <p:nvPr/>
        </p:nvSpPr>
        <p:spPr>
          <a:xfrm>
            <a:off x="609600" y="1028700"/>
            <a:ext cx="10972800" cy="19050"/>
          </a:xfrm>
          <a:prstGeom prst="rect">
            <a:avLst/>
          </a:prstGeom>
          <a:solidFill>
            <a:srgbClr val="A3DDE3"/>
          </a:solidFill>
          <a:ln>
            <a:noFill/>
          </a:ln>
        </p:spPr>
      </p:sp>
      <p:sp>
        <p:nvSpPr>
          <p:cNvPr id="6" name="Rectangle 6"/>
          <p:cNvSpPr/>
          <p:nvPr/>
        </p:nvSpPr>
        <p:spPr>
          <a:xfrm>
            <a:off x="609600" y="1905000"/>
            <a:ext cx="76200" cy="2095500"/>
          </a:xfrm>
          <a:prstGeom prst="rect">
            <a:avLst/>
          </a:prstGeom>
          <a:solidFill>
            <a:srgbClr val="47BCC6"/>
          </a:solidFill>
          <a:ln>
            <a:noFill/>
          </a:ln>
        </p:spPr>
      </p:sp>
      <p:sp>
        <p:nvSpPr>
          <p:cNvPr id="7" name="TextBox 7"/>
          <p:cNvSpPr txBox="1"/>
          <p:nvPr/>
        </p:nvSpPr>
        <p:spPr>
          <a:xfrm>
            <a:off x="975360" y="2209800"/>
            <a:ext cx="7831455" cy="586740"/>
          </a:xfrm>
          <a:prstGeom prst="rect">
            <a:avLst/>
          </a:prstGeom>
          <a:noFill/>
          <a:ln>
            <a:noFill/>
          </a:ln>
        </p:spPr>
        <p:txBody>
          <a:bodyPr wrap="none" lIns="0" tIns="0" rIns="0" bIns="0" anchor="t" anchorCtr="0">
            <a:spAutoFit/>
          </a:bodyPr>
          <a:lstStyle/>
          <a:p>
            <a:pPr algn="l"/>
            <a:r>
              <a:rPr lang="zh-CN" sz="3000" b="1" dirty="0">
                <a:solidFill>
                  <a:srgbClr val="000000"/>
                </a:solidFill>
                <a:latin typeface="Zen Kaku Gothic New"/>
                <a:ea typeface="Zen Kaku Gothic New"/>
                <a:cs typeface="Zen Kaku Gothic New"/>
              </a:rPr>
              <a:t>同じ質問を送っても、返ってくる</a:t>
            </a:r>
          </a:p>
        </p:txBody>
      </p:sp>
      <p:sp>
        <p:nvSpPr>
          <p:cNvPr id="8" name="TextBox 8"/>
          <p:cNvSpPr txBox="1"/>
          <p:nvPr/>
        </p:nvSpPr>
        <p:spPr>
          <a:xfrm>
            <a:off x="975360" y="2762250"/>
            <a:ext cx="5751195" cy="586740"/>
          </a:xfrm>
          <a:prstGeom prst="rect">
            <a:avLst/>
          </a:prstGeom>
          <a:noFill/>
          <a:ln>
            <a:noFill/>
          </a:ln>
        </p:spPr>
        <p:txBody>
          <a:bodyPr wrap="none" lIns="0" tIns="0" rIns="0" bIns="0" anchor="t" anchorCtr="0">
            <a:spAutoFit/>
          </a:bodyPr>
          <a:lstStyle/>
          <a:p>
            <a:pPr algn="l"/>
            <a:r>
              <a:rPr lang="zh-CN" sz="3000" b="1" dirty="0">
                <a:solidFill>
                  <a:srgbClr val="000000"/>
                </a:solidFill>
                <a:latin typeface="Zen Kaku Gothic New"/>
                <a:ea typeface="Zen Kaku Gothic New"/>
                <a:cs typeface="Zen Kaku Gothic New"/>
              </a:rPr>
              <a:t>指摘は</a:t>
            </a:r>
            <a:r>
              <a:rPr lang="zh-CN" sz="3000" b="1" dirty="0">
                <a:solidFill>
                  <a:srgbClr val="264DBF"/>
                </a:solidFill>
                <a:latin typeface="Zen Kaku Gothic New"/>
                <a:ea typeface="Zen Kaku Gothic New"/>
                <a:cs typeface="Zen Kaku Gothic New"/>
              </a:rPr>
              <a:t>毎回ちがいます</a:t>
            </a:r>
            <a:r>
              <a:rPr lang="zh-CN" sz="3000" b="1" dirty="0">
                <a:solidFill>
                  <a:srgbClr val="000000"/>
                </a:solidFill>
                <a:latin typeface="Zen Kaku Gothic New"/>
                <a:ea typeface="Zen Kaku Gothic New"/>
                <a:cs typeface="Zen Kaku Gothic New"/>
              </a:rPr>
              <a:t>。</a:t>
            </a:r>
          </a:p>
        </p:txBody>
      </p:sp>
      <p:sp>
        <p:nvSpPr>
          <p:cNvPr id="9" name="TextBox 9"/>
          <p:cNvSpPr txBox="1"/>
          <p:nvPr/>
        </p:nvSpPr>
        <p:spPr>
          <a:xfrm>
            <a:off x="999744" y="3580448"/>
            <a:ext cx="7746492" cy="381381"/>
          </a:xfrm>
          <a:prstGeom prst="rect">
            <a:avLst/>
          </a:prstGeom>
          <a:noFill/>
          <a:ln>
            <a:noFill/>
          </a:ln>
        </p:spPr>
        <p:txBody>
          <a:bodyPr wrap="none" lIns="0" tIns="0" rIns="0" bIns="0" anchor="t" anchorCtr="0">
            <a:spAutoFit/>
          </a:bodyPr>
          <a:lstStyle/>
          <a:p>
            <a:pPr algn="l"/>
            <a:r>
              <a:rPr lang="zh-CN" sz="1950" dirty="0">
                <a:solidFill>
                  <a:srgbClr val="484848"/>
                </a:solidFill>
                <a:latin typeface="Zen Kaku Gothic New"/>
                <a:ea typeface="Zen Kaku Gothic New"/>
                <a:cs typeface="Zen Kaku Gothic New"/>
              </a:rPr>
              <a:t>隣の受講者と内容が違っても、失敗ではありません。</a:t>
            </a:r>
          </a:p>
        </p:txBody>
      </p:sp>
      <p:sp>
        <p:nvSpPr>
          <p:cNvPr id="10" name="Rectangle 10"/>
          <p:cNvSpPr/>
          <p:nvPr/>
        </p:nvSpPr>
        <p:spPr>
          <a:xfrm>
            <a:off x="609600" y="4810125"/>
            <a:ext cx="10972800" cy="1047750"/>
          </a:xfrm>
          <a:prstGeom prst="roundRect">
            <a:avLst>
              <a:gd name="adj" fmla="val 7273"/>
            </a:avLst>
          </a:prstGeom>
          <a:solidFill>
            <a:srgbClr val="EEF6F7"/>
          </a:solidFill>
          <a:ln>
            <a:noFill/>
          </a:ln>
        </p:spPr>
      </p:sp>
      <p:sp>
        <p:nvSpPr>
          <p:cNvPr id="11" name="Rectangle 11"/>
          <p:cNvSpPr/>
          <p:nvPr/>
        </p:nvSpPr>
        <p:spPr>
          <a:xfrm>
            <a:off x="609600" y="4810125"/>
            <a:ext cx="57150" cy="1047750"/>
          </a:xfrm>
          <a:prstGeom prst="roundRect">
            <a:avLst>
              <a:gd name="adj" fmla="val 50000"/>
            </a:avLst>
          </a:prstGeom>
          <a:solidFill>
            <a:srgbClr val="47BCC6"/>
          </a:solidFill>
          <a:ln>
            <a:noFill/>
          </a:ln>
        </p:spPr>
      </p:sp>
      <p:sp>
        <p:nvSpPr>
          <p:cNvPr id="12" name="TextBox 12"/>
          <p:cNvSpPr txBox="1"/>
          <p:nvPr/>
        </p:nvSpPr>
        <p:spPr>
          <a:xfrm>
            <a:off x="944499" y="5078254"/>
            <a:ext cx="10417302" cy="631888"/>
          </a:xfrm>
          <a:prstGeom prst="rect">
            <a:avLst/>
          </a:prstGeom>
          <a:noFill/>
          <a:ln>
            <a:noFill/>
          </a:ln>
        </p:spPr>
        <p:txBody>
          <a:bodyPr wrap="square" lIns="0" tIns="0" rIns="0" bIns="0" anchor="t" anchorCtr="0"/>
          <a:lstStyle/>
          <a:p>
            <a:pPr algn="l">
              <a:lnSpc>
                <a:spcPts val="2550"/>
              </a:lnSpc>
            </a:pPr>
            <a:r>
              <a:rPr lang="zh-CN" sz="1580" dirty="0">
                <a:solidFill>
                  <a:srgbClr val="000000"/>
                </a:solidFill>
                <a:latin typeface="Zen Kaku Gothic New"/>
                <a:ea typeface="Zen Kaku Gothic New"/>
                <a:cs typeface="Zen Kaku Gothic New"/>
              </a:rPr>
              <a:t>粒度がばらつくのは、AIに文脈を渡していないからです。ここまでが素の状態です。</a:t>
            </a:r>
          </a:p>
          <a:p>
            <a:pPr algn="l">
              <a:lnSpc>
                <a:spcPts val="2550"/>
              </a:lnSpc>
            </a:pPr>
            <a:r>
              <a:rPr lang="zh-CN" sz="1580" dirty="0">
                <a:solidFill>
                  <a:srgbClr val="000000"/>
                </a:solidFill>
                <a:latin typeface="Zen Kaku Gothic New"/>
                <a:ea typeface="Zen Kaku Gothic New"/>
                <a:cs typeface="Zen Kaku Gothic New"/>
              </a:rPr>
              <a:t>この章では、その文脈をファイルにして渡し、毎回同じ観点で見てもらう形に変えます。</a:t>
            </a:r>
          </a:p>
        </p:txBody>
      </p:sp>
      <p:sp>
        <p:nvSpPr>
          <p:cNvPr id="13" name="TextBox 1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4" name="TextBox 1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51</a:t>
            </a:r>
          </a:p>
        </p:txBody>
      </p:sp>
    </p:spTree>
  </p:cSld>
  <p:clrMapOvr>
    <a:masterClrMapping/>
  </p:clrMapOvr>
  <p:transition xmlns:p14="http://schemas.microsoft.com/office/powerpoint/2010/main" p14:dur="400">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04</a:t>
            </a:r>
          </a:p>
        </p:txBody>
      </p:sp>
      <p:sp>
        <p:nvSpPr>
          <p:cNvPr id="5" name="TextBox 5"/>
          <p:cNvSpPr txBox="1"/>
          <p:nvPr/>
        </p:nvSpPr>
        <p:spPr>
          <a:xfrm>
            <a:off x="1125474" y="3818572"/>
            <a:ext cx="6015799"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ハーネスを入れて回す</a:t>
            </a:r>
          </a:p>
        </p:txBody>
      </p:sp>
      <p:sp>
        <p:nvSpPr>
          <p:cNvPr id="6" name="Rectangle 6"/>
          <p:cNvSpPr/>
          <p:nvPr/>
        </p:nvSpPr>
        <p:spPr>
          <a:xfrm>
            <a:off x="1162050" y="4438650"/>
            <a:ext cx="3429000" cy="28575"/>
          </a:xfrm>
          <a:prstGeom prst="rect">
            <a:avLst/>
          </a:prstGeom>
          <a:solidFill>
            <a:srgbClr val="47BCC6"/>
          </a:solidFill>
          <a:ln>
            <a:noFill/>
          </a:ln>
        </p:spPr>
      </p:sp>
      <p:sp>
        <p:nvSpPr>
          <p:cNvPr id="7" name="TextBox 7"/>
          <p:cNvSpPr txBox="1"/>
          <p:nvPr/>
        </p:nvSpPr>
        <p:spPr>
          <a:xfrm>
            <a:off x="1154049" y="4706779"/>
            <a:ext cx="7699962"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設定ファイルを置いて、コマンド1本で点検から報告まで回します</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9" name="TextBox 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52</a:t>
            </a:r>
          </a:p>
        </p:txBody>
      </p:sp>
    </p:spTree>
  </p:cSld>
  <p:clrMapOvr>
    <a:masterClrMapping/>
  </p:clrMapOvr>
  <p:transition xmlns:p14="http://schemas.microsoft.com/office/powerpoint/2010/main" p14:dur="400">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ハーネスとは</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313974"/>
            <a:ext cx="919699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ハーネスは、AIを毎回</a:t>
            </a:r>
            <a:r>
              <a:rPr lang="zh-CN" sz="2480" b="1" dirty="0">
                <a:solidFill>
                  <a:srgbClr val="264DBF"/>
                </a:solidFill>
                <a:latin typeface="Zen Kaku Gothic New"/>
                <a:ea typeface="Zen Kaku Gothic New"/>
                <a:cs typeface="Zen Kaku Gothic New"/>
              </a:rPr>
              <a:t>同じ手順と同じ観点</a:t>
            </a:r>
            <a:r>
              <a:rPr lang="zh-CN" sz="2480" b="1" dirty="0">
                <a:solidFill>
                  <a:srgbClr val="000000"/>
                </a:solidFill>
                <a:latin typeface="Zen Kaku Gothic New"/>
                <a:ea typeface="Zen Kaku Gothic New"/>
                <a:cs typeface="Zen Kaku Gothic New"/>
              </a:rPr>
              <a:t>で</a:t>
            </a:r>
          </a:p>
        </p:txBody>
      </p:sp>
      <p:sp>
        <p:nvSpPr>
          <p:cNvPr id="7" name="TextBox 7"/>
          <p:cNvSpPr txBox="1"/>
          <p:nvPr/>
        </p:nvSpPr>
        <p:spPr>
          <a:xfrm>
            <a:off x="597027" y="1714024"/>
            <a:ext cx="560284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動かすための設定一式です。</a:t>
            </a:r>
          </a:p>
        </p:txBody>
      </p:sp>
      <p:sp>
        <p:nvSpPr>
          <p:cNvPr id="8" name="Rectangle 8"/>
          <p:cNvSpPr/>
          <p:nvPr/>
        </p:nvSpPr>
        <p:spPr>
          <a:xfrm>
            <a:off x="609600" y="3324225"/>
            <a:ext cx="2190750" cy="1143000"/>
          </a:xfrm>
          <a:prstGeom prst="roundRect">
            <a:avLst>
              <a:gd name="adj" fmla="val 8333"/>
            </a:avLst>
          </a:prstGeom>
          <a:solidFill>
            <a:srgbClr val="0B2E33"/>
          </a:solidFill>
          <a:ln>
            <a:noFill/>
          </a:ln>
        </p:spPr>
      </p:sp>
      <p:sp>
        <p:nvSpPr>
          <p:cNvPr id="9" name="TextBox 9"/>
          <p:cNvSpPr txBox="1"/>
          <p:nvPr/>
        </p:nvSpPr>
        <p:spPr>
          <a:xfrm>
            <a:off x="868299" y="3620929"/>
            <a:ext cx="1217352" cy="308039"/>
          </a:xfrm>
          <a:prstGeom prst="rect">
            <a:avLst/>
          </a:prstGeom>
          <a:noFill/>
          <a:ln>
            <a:noFill/>
          </a:ln>
        </p:spPr>
        <p:txBody>
          <a:bodyPr wrap="none" lIns="0" tIns="0" rIns="0" bIns="0" anchor="t" anchorCtr="0">
            <a:spAutoFit/>
          </a:bodyPr>
          <a:lstStyle/>
          <a:p>
            <a:pPr algn="l"/>
            <a:r>
              <a:rPr lang="en-US" sz="1580" b="1" dirty="0">
                <a:solidFill>
                  <a:srgbClr val="A3DDE3"/>
                </a:solidFill>
                <a:latin typeface="Source Code Pro"/>
                <a:ea typeface="Source Code Pro"/>
                <a:cs typeface="Source Code Pro"/>
              </a:rPr>
              <a:t>handson/</a:t>
            </a:r>
          </a:p>
        </p:txBody>
      </p:sp>
      <p:sp>
        <p:nvSpPr>
          <p:cNvPr id="10" name="TextBox 10"/>
          <p:cNvSpPr txBox="1"/>
          <p:nvPr/>
        </p:nvSpPr>
        <p:spPr>
          <a:xfrm>
            <a:off x="869061" y="3941921"/>
            <a:ext cx="2131886" cy="278702"/>
          </a:xfrm>
          <a:prstGeom prst="rect">
            <a:avLst/>
          </a:prstGeom>
          <a:noFill/>
          <a:ln>
            <a:noFill/>
          </a:ln>
        </p:spPr>
        <p:txBody>
          <a:bodyPr wrap="none" lIns="0" tIns="0" rIns="0" bIns="0" anchor="t" anchorCtr="0">
            <a:spAutoFit/>
          </a:bodyPr>
          <a:lstStyle/>
          <a:p>
            <a:pPr algn="l"/>
            <a:r>
              <a:rPr lang="zh-CN" sz="1420" dirty="0">
                <a:solidFill>
                  <a:srgbClr val="FFFFFF"/>
                </a:solidFill>
                <a:latin typeface="Zen Kaku Gothic New"/>
                <a:ea typeface="Zen Kaku Gothic New"/>
                <a:cs typeface="Zen Kaku Gothic New"/>
              </a:rPr>
              <a:t>配布フォルダの直下</a:t>
            </a:r>
          </a:p>
        </p:txBody>
      </p:sp>
      <p:sp>
        <p:nvSpPr>
          <p:cNvPr id="11" name="Line 11"/>
          <p:cNvSpPr/>
          <p:nvPr/>
        </p:nvSpPr>
        <p:spPr>
          <a:xfrm>
            <a:off x="2800350" y="3895725"/>
            <a:ext cx="342900" cy="9525"/>
          </a:xfrm>
          <a:custGeom>
            <a:avLst/>
            <a:gdLst/>
            <a:ahLst/>
            <a:cxnLst/>
            <a:rect l="l" t="t" r="r" b="b"/>
            <a:pathLst>
              <a:path w="342900" h="9525">
                <a:moveTo>
                  <a:pt x="0" y="0"/>
                </a:moveTo>
                <a:lnTo>
                  <a:pt x="342900" y="0"/>
                </a:lnTo>
              </a:path>
            </a:pathLst>
          </a:custGeom>
          <a:noFill/>
          <a:ln w="19050">
            <a:solidFill>
              <a:srgbClr val="47BCC6"/>
            </a:solidFill>
          </a:ln>
        </p:spPr>
      </p:sp>
      <p:sp>
        <p:nvSpPr>
          <p:cNvPr id="12" name="Line 12"/>
          <p:cNvSpPr/>
          <p:nvPr/>
        </p:nvSpPr>
        <p:spPr>
          <a:xfrm>
            <a:off x="3143250" y="2752725"/>
            <a:ext cx="9525" cy="2286000"/>
          </a:xfrm>
          <a:custGeom>
            <a:avLst/>
            <a:gdLst/>
            <a:ahLst/>
            <a:cxnLst/>
            <a:rect l="l" t="t" r="r" b="b"/>
            <a:pathLst>
              <a:path w="9525" h="2286000">
                <a:moveTo>
                  <a:pt x="0" y="0"/>
                </a:moveTo>
                <a:lnTo>
                  <a:pt x="0" y="2286000"/>
                </a:lnTo>
              </a:path>
            </a:pathLst>
          </a:custGeom>
          <a:noFill/>
          <a:ln w="19050">
            <a:solidFill>
              <a:srgbClr val="47BCC6"/>
            </a:solidFill>
          </a:ln>
        </p:spPr>
      </p:sp>
      <p:sp>
        <p:nvSpPr>
          <p:cNvPr id="13" name="Line 13"/>
          <p:cNvSpPr/>
          <p:nvPr/>
        </p:nvSpPr>
        <p:spPr>
          <a:xfrm>
            <a:off x="3143250" y="2752725"/>
            <a:ext cx="285750" cy="9525"/>
          </a:xfrm>
          <a:custGeom>
            <a:avLst/>
            <a:gdLst/>
            <a:ahLst/>
            <a:cxnLst/>
            <a:rect l="l" t="t" r="r" b="b"/>
            <a:pathLst>
              <a:path w="285750" h="9525">
                <a:moveTo>
                  <a:pt x="0" y="0"/>
                </a:moveTo>
                <a:lnTo>
                  <a:pt x="285750" y="0"/>
                </a:lnTo>
              </a:path>
            </a:pathLst>
          </a:custGeom>
          <a:noFill/>
          <a:ln w="19050">
            <a:solidFill>
              <a:srgbClr val="47BCC6"/>
            </a:solidFill>
          </a:ln>
        </p:spPr>
      </p:sp>
      <p:sp>
        <p:nvSpPr>
          <p:cNvPr id="14" name="Polygon 14"/>
          <p:cNvSpPr/>
          <p:nvPr/>
        </p:nvSpPr>
        <p:spPr>
          <a:xfrm>
            <a:off x="3429000" y="2686050"/>
            <a:ext cx="114300" cy="133350"/>
          </a:xfrm>
          <a:custGeom>
            <a:avLst/>
            <a:gdLst/>
            <a:ahLst/>
            <a:cxnLst/>
            <a:rect l="l" t="t" r="r" b="b"/>
            <a:pathLst>
              <a:path w="114300" h="133350">
                <a:moveTo>
                  <a:pt x="0" y="0"/>
                </a:moveTo>
                <a:lnTo>
                  <a:pt x="114300" y="66675"/>
                </a:lnTo>
                <a:lnTo>
                  <a:pt x="0" y="133350"/>
                </a:lnTo>
                <a:close/>
              </a:path>
            </a:pathLst>
          </a:custGeom>
          <a:solidFill>
            <a:srgbClr val="47BCC6"/>
          </a:solidFill>
          <a:ln>
            <a:noFill/>
          </a:ln>
        </p:spPr>
      </p:sp>
      <p:sp>
        <p:nvSpPr>
          <p:cNvPr id="15" name="Line 15"/>
          <p:cNvSpPr/>
          <p:nvPr/>
        </p:nvSpPr>
        <p:spPr>
          <a:xfrm>
            <a:off x="3143250" y="3895725"/>
            <a:ext cx="285750" cy="9525"/>
          </a:xfrm>
          <a:custGeom>
            <a:avLst/>
            <a:gdLst/>
            <a:ahLst/>
            <a:cxnLst/>
            <a:rect l="l" t="t" r="r" b="b"/>
            <a:pathLst>
              <a:path w="285750" h="9525">
                <a:moveTo>
                  <a:pt x="0" y="0"/>
                </a:moveTo>
                <a:lnTo>
                  <a:pt x="285750" y="0"/>
                </a:lnTo>
              </a:path>
            </a:pathLst>
          </a:custGeom>
          <a:noFill/>
          <a:ln w="19050">
            <a:solidFill>
              <a:srgbClr val="47BCC6"/>
            </a:solidFill>
          </a:ln>
        </p:spPr>
      </p:sp>
      <p:sp>
        <p:nvSpPr>
          <p:cNvPr id="16" name="Polygon 16"/>
          <p:cNvSpPr/>
          <p:nvPr/>
        </p:nvSpPr>
        <p:spPr>
          <a:xfrm>
            <a:off x="3429000" y="3829050"/>
            <a:ext cx="114300" cy="133350"/>
          </a:xfrm>
          <a:custGeom>
            <a:avLst/>
            <a:gdLst/>
            <a:ahLst/>
            <a:cxnLst/>
            <a:rect l="l" t="t" r="r" b="b"/>
            <a:pathLst>
              <a:path w="114300" h="133350">
                <a:moveTo>
                  <a:pt x="0" y="0"/>
                </a:moveTo>
                <a:lnTo>
                  <a:pt x="114300" y="66675"/>
                </a:lnTo>
                <a:lnTo>
                  <a:pt x="0" y="133350"/>
                </a:lnTo>
                <a:close/>
              </a:path>
            </a:pathLst>
          </a:custGeom>
          <a:solidFill>
            <a:srgbClr val="47BCC6"/>
          </a:solidFill>
          <a:ln>
            <a:noFill/>
          </a:ln>
        </p:spPr>
      </p:sp>
      <p:sp>
        <p:nvSpPr>
          <p:cNvPr id="17" name="Line 17"/>
          <p:cNvSpPr/>
          <p:nvPr/>
        </p:nvSpPr>
        <p:spPr>
          <a:xfrm>
            <a:off x="3143250" y="5038725"/>
            <a:ext cx="285750" cy="9525"/>
          </a:xfrm>
          <a:custGeom>
            <a:avLst/>
            <a:gdLst/>
            <a:ahLst/>
            <a:cxnLst/>
            <a:rect l="l" t="t" r="r" b="b"/>
            <a:pathLst>
              <a:path w="285750" h="9525">
                <a:moveTo>
                  <a:pt x="0" y="0"/>
                </a:moveTo>
                <a:lnTo>
                  <a:pt x="285750" y="0"/>
                </a:lnTo>
              </a:path>
            </a:pathLst>
          </a:custGeom>
          <a:noFill/>
          <a:ln w="19050">
            <a:solidFill>
              <a:srgbClr val="47BCC6"/>
            </a:solidFill>
          </a:ln>
        </p:spPr>
      </p:sp>
      <p:sp>
        <p:nvSpPr>
          <p:cNvPr id="18" name="Polygon 18"/>
          <p:cNvSpPr/>
          <p:nvPr/>
        </p:nvSpPr>
        <p:spPr>
          <a:xfrm>
            <a:off x="3429000" y="4972050"/>
            <a:ext cx="114300" cy="133350"/>
          </a:xfrm>
          <a:custGeom>
            <a:avLst/>
            <a:gdLst/>
            <a:ahLst/>
            <a:cxnLst/>
            <a:rect l="l" t="t" r="r" b="b"/>
            <a:pathLst>
              <a:path w="114300" h="133350">
                <a:moveTo>
                  <a:pt x="0" y="0"/>
                </a:moveTo>
                <a:lnTo>
                  <a:pt x="114300" y="66675"/>
                </a:lnTo>
                <a:lnTo>
                  <a:pt x="0" y="133350"/>
                </a:lnTo>
                <a:close/>
              </a:path>
            </a:pathLst>
          </a:custGeom>
          <a:solidFill>
            <a:srgbClr val="47BCC6"/>
          </a:solidFill>
          <a:ln>
            <a:noFill/>
          </a:ln>
        </p:spPr>
      </p:sp>
      <p:sp>
        <p:nvSpPr>
          <p:cNvPr id="19" name="Rectangle 19"/>
          <p:cNvSpPr/>
          <p:nvPr/>
        </p:nvSpPr>
        <p:spPr>
          <a:xfrm>
            <a:off x="3543300" y="2228850"/>
            <a:ext cx="3905250" cy="1047750"/>
          </a:xfrm>
          <a:prstGeom prst="roundRect">
            <a:avLst>
              <a:gd name="adj" fmla="val 9091"/>
            </a:avLst>
          </a:prstGeom>
          <a:solidFill>
            <a:srgbClr val="EEF6F7"/>
          </a:solidFill>
          <a:ln w="19050">
            <a:solidFill>
              <a:srgbClr val="47BCC6"/>
            </a:solidFill>
          </a:ln>
        </p:spPr>
      </p:sp>
      <p:sp>
        <p:nvSpPr>
          <p:cNvPr id="20" name="TextBox 20"/>
          <p:cNvSpPr txBox="1"/>
          <p:nvPr/>
        </p:nvSpPr>
        <p:spPr>
          <a:xfrm>
            <a:off x="3801999" y="2420779"/>
            <a:ext cx="1503250"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Source Code Pro"/>
                <a:ea typeface="Source Code Pro"/>
                <a:cs typeface="Source Code Pro"/>
              </a:rPr>
              <a:t>CLAUDE.md</a:t>
            </a:r>
          </a:p>
        </p:txBody>
      </p:sp>
      <p:sp>
        <p:nvSpPr>
          <p:cNvPr id="21" name="TextBox 21"/>
          <p:cNvSpPr txBox="1"/>
          <p:nvPr/>
        </p:nvSpPr>
        <p:spPr>
          <a:xfrm>
            <a:off x="3802761" y="2741771"/>
            <a:ext cx="3778758"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起動時に自動で読まれる共有文脈。</a:t>
            </a:r>
          </a:p>
          <a:p>
            <a:pPr algn="l">
              <a:lnSpc>
                <a:spcPts val="1950"/>
              </a:lnSpc>
            </a:pPr>
            <a:r>
              <a:rPr lang="zh-CN" sz="1420" dirty="0">
                <a:solidFill>
                  <a:srgbClr val="484848"/>
                </a:solidFill>
                <a:latin typeface="Zen Kaku Gothic New"/>
                <a:ea typeface="Zen Kaku Gothic New"/>
                <a:cs typeface="Zen Kaku Gothic New"/>
              </a:rPr>
              <a:t>業務ルールもここに書きます。</a:t>
            </a:r>
          </a:p>
        </p:txBody>
      </p:sp>
      <p:sp>
        <p:nvSpPr>
          <p:cNvPr id="22" name="Rectangle 22"/>
          <p:cNvSpPr/>
          <p:nvPr/>
        </p:nvSpPr>
        <p:spPr>
          <a:xfrm>
            <a:off x="3543300" y="3371850"/>
            <a:ext cx="3905250" cy="1047750"/>
          </a:xfrm>
          <a:prstGeom prst="roundRect">
            <a:avLst>
              <a:gd name="adj" fmla="val 9091"/>
            </a:avLst>
          </a:prstGeom>
          <a:solidFill>
            <a:srgbClr val="EEF6F7"/>
          </a:solidFill>
          <a:ln w="19050">
            <a:solidFill>
              <a:srgbClr val="47BCC6"/>
            </a:solidFill>
          </a:ln>
        </p:spPr>
      </p:sp>
      <p:sp>
        <p:nvSpPr>
          <p:cNvPr id="23" name="TextBox 23"/>
          <p:cNvSpPr txBox="1"/>
          <p:nvPr/>
        </p:nvSpPr>
        <p:spPr>
          <a:xfrm>
            <a:off x="3801999" y="3563779"/>
            <a:ext cx="2609826"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Source Code Pro"/>
                <a:ea typeface="Source Code Pro"/>
                <a:cs typeface="Source Code Pro"/>
              </a:rPr>
              <a:t>.claude/commands/</a:t>
            </a:r>
          </a:p>
        </p:txBody>
      </p:sp>
      <p:sp>
        <p:nvSpPr>
          <p:cNvPr id="24" name="TextBox 24"/>
          <p:cNvSpPr txBox="1"/>
          <p:nvPr/>
        </p:nvSpPr>
        <p:spPr>
          <a:xfrm>
            <a:off x="3802761" y="3884771"/>
            <a:ext cx="3543490"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スラッシュコマンドの中身。</a:t>
            </a:r>
          </a:p>
          <a:p>
            <a:pPr algn="l">
              <a:lnSpc>
                <a:spcPts val="1950"/>
              </a:lnSpc>
            </a:pPr>
            <a:r>
              <a:rPr lang="zh-CN" sz="1420" dirty="0">
                <a:solidFill>
                  <a:srgbClr val="484848"/>
                </a:solidFill>
                <a:latin typeface="Zen Kaku Gothic New"/>
                <a:ea typeface="Zen Kaku Gothic New"/>
                <a:cs typeface="Zen Kaku Gothic New"/>
              </a:rPr>
              <a:t>手順を日本語で書いた文章です。</a:t>
            </a:r>
          </a:p>
        </p:txBody>
      </p:sp>
      <p:sp>
        <p:nvSpPr>
          <p:cNvPr id="25" name="Rectangle 25"/>
          <p:cNvSpPr/>
          <p:nvPr/>
        </p:nvSpPr>
        <p:spPr>
          <a:xfrm>
            <a:off x="3543300" y="4514850"/>
            <a:ext cx="3905250" cy="1047750"/>
          </a:xfrm>
          <a:prstGeom prst="roundRect">
            <a:avLst>
              <a:gd name="adj" fmla="val 9091"/>
            </a:avLst>
          </a:prstGeom>
          <a:solidFill>
            <a:srgbClr val="EEF6F7"/>
          </a:solidFill>
          <a:ln w="19050">
            <a:solidFill>
              <a:srgbClr val="47BCC6"/>
            </a:solidFill>
          </a:ln>
        </p:spPr>
      </p:sp>
      <p:sp>
        <p:nvSpPr>
          <p:cNvPr id="26" name="TextBox 26"/>
          <p:cNvSpPr txBox="1"/>
          <p:nvPr/>
        </p:nvSpPr>
        <p:spPr>
          <a:xfrm>
            <a:off x="3801999" y="4706779"/>
            <a:ext cx="3278760"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Source Code Pro"/>
                <a:ea typeface="Source Code Pro"/>
                <a:cs typeface="Source Code Pro"/>
              </a:rPr>
              <a:t>.claude/skills/, agents/</a:t>
            </a:r>
          </a:p>
        </p:txBody>
      </p:sp>
      <p:sp>
        <p:nvSpPr>
          <p:cNvPr id="27" name="TextBox 27"/>
          <p:cNvSpPr txBox="1"/>
          <p:nvPr/>
        </p:nvSpPr>
        <p:spPr>
          <a:xfrm>
            <a:off x="3802761" y="5027771"/>
            <a:ext cx="3072956"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点検の観点と、点検を任せる</a:t>
            </a:r>
          </a:p>
          <a:p>
            <a:pPr algn="l">
              <a:lnSpc>
                <a:spcPts val="1950"/>
              </a:lnSpc>
            </a:pPr>
            <a:r>
              <a:rPr lang="zh-CN" sz="1420" dirty="0">
                <a:solidFill>
                  <a:srgbClr val="484848"/>
                </a:solidFill>
                <a:latin typeface="Zen Kaku Gothic New"/>
                <a:ea typeface="Zen Kaku Gothic New"/>
                <a:cs typeface="Zen Kaku Gothic New"/>
              </a:rPr>
              <a:t>担当の定義です。</a:t>
            </a:r>
          </a:p>
        </p:txBody>
      </p:sp>
      <p:sp>
        <p:nvSpPr>
          <p:cNvPr id="28" name="Line 28"/>
          <p:cNvSpPr/>
          <p:nvPr/>
        </p:nvSpPr>
        <p:spPr>
          <a:xfrm>
            <a:off x="7448550" y="2752725"/>
            <a:ext cx="419100" cy="9525"/>
          </a:xfrm>
          <a:custGeom>
            <a:avLst/>
            <a:gdLst/>
            <a:ahLst/>
            <a:cxnLst/>
            <a:rect l="l" t="t" r="r" b="b"/>
            <a:pathLst>
              <a:path w="419100" h="9525">
                <a:moveTo>
                  <a:pt x="0" y="0"/>
                </a:moveTo>
                <a:lnTo>
                  <a:pt x="419100" y="0"/>
                </a:lnTo>
              </a:path>
            </a:pathLst>
          </a:custGeom>
          <a:noFill/>
          <a:ln w="19050">
            <a:solidFill>
              <a:srgbClr val="47BCC6"/>
            </a:solidFill>
          </a:ln>
        </p:spPr>
      </p:sp>
      <p:sp>
        <p:nvSpPr>
          <p:cNvPr id="29" name="Line 29"/>
          <p:cNvSpPr/>
          <p:nvPr/>
        </p:nvSpPr>
        <p:spPr>
          <a:xfrm>
            <a:off x="7448550" y="3895725"/>
            <a:ext cx="419100" cy="9525"/>
          </a:xfrm>
          <a:custGeom>
            <a:avLst/>
            <a:gdLst/>
            <a:ahLst/>
            <a:cxnLst/>
            <a:rect l="l" t="t" r="r" b="b"/>
            <a:pathLst>
              <a:path w="419100" h="9525">
                <a:moveTo>
                  <a:pt x="0" y="0"/>
                </a:moveTo>
                <a:lnTo>
                  <a:pt x="419100" y="0"/>
                </a:lnTo>
              </a:path>
            </a:pathLst>
          </a:custGeom>
          <a:noFill/>
          <a:ln w="19050">
            <a:solidFill>
              <a:srgbClr val="47BCC6"/>
            </a:solidFill>
          </a:ln>
        </p:spPr>
      </p:sp>
      <p:sp>
        <p:nvSpPr>
          <p:cNvPr id="30" name="Line 30"/>
          <p:cNvSpPr/>
          <p:nvPr/>
        </p:nvSpPr>
        <p:spPr>
          <a:xfrm>
            <a:off x="7448550" y="5038725"/>
            <a:ext cx="419100" cy="9525"/>
          </a:xfrm>
          <a:custGeom>
            <a:avLst/>
            <a:gdLst/>
            <a:ahLst/>
            <a:cxnLst/>
            <a:rect l="l" t="t" r="r" b="b"/>
            <a:pathLst>
              <a:path w="419100" h="9525">
                <a:moveTo>
                  <a:pt x="0" y="0"/>
                </a:moveTo>
                <a:lnTo>
                  <a:pt x="419100" y="0"/>
                </a:lnTo>
              </a:path>
            </a:pathLst>
          </a:custGeom>
          <a:noFill/>
          <a:ln w="19050">
            <a:solidFill>
              <a:srgbClr val="47BCC6"/>
            </a:solidFill>
          </a:ln>
        </p:spPr>
      </p:sp>
      <p:sp>
        <p:nvSpPr>
          <p:cNvPr id="31" name="Line 31"/>
          <p:cNvSpPr/>
          <p:nvPr/>
        </p:nvSpPr>
        <p:spPr>
          <a:xfrm>
            <a:off x="7867650" y="2752725"/>
            <a:ext cx="9525" cy="2286000"/>
          </a:xfrm>
          <a:custGeom>
            <a:avLst/>
            <a:gdLst/>
            <a:ahLst/>
            <a:cxnLst/>
            <a:rect l="l" t="t" r="r" b="b"/>
            <a:pathLst>
              <a:path w="9525" h="2286000">
                <a:moveTo>
                  <a:pt x="0" y="0"/>
                </a:moveTo>
                <a:lnTo>
                  <a:pt x="0" y="2286000"/>
                </a:lnTo>
              </a:path>
            </a:pathLst>
          </a:custGeom>
          <a:noFill/>
          <a:ln w="19050">
            <a:solidFill>
              <a:srgbClr val="47BCC6"/>
            </a:solidFill>
          </a:ln>
        </p:spPr>
      </p:sp>
      <p:sp>
        <p:nvSpPr>
          <p:cNvPr id="32" name="Line 32"/>
          <p:cNvSpPr/>
          <p:nvPr/>
        </p:nvSpPr>
        <p:spPr>
          <a:xfrm>
            <a:off x="7867650" y="3895725"/>
            <a:ext cx="400050" cy="9525"/>
          </a:xfrm>
          <a:custGeom>
            <a:avLst/>
            <a:gdLst/>
            <a:ahLst/>
            <a:cxnLst/>
            <a:rect l="l" t="t" r="r" b="b"/>
            <a:pathLst>
              <a:path w="400050" h="9525">
                <a:moveTo>
                  <a:pt x="0" y="0"/>
                </a:moveTo>
                <a:lnTo>
                  <a:pt x="400050" y="0"/>
                </a:lnTo>
              </a:path>
            </a:pathLst>
          </a:custGeom>
          <a:noFill/>
          <a:ln w="19050">
            <a:solidFill>
              <a:srgbClr val="47BCC6"/>
            </a:solidFill>
          </a:ln>
        </p:spPr>
      </p:sp>
      <p:sp>
        <p:nvSpPr>
          <p:cNvPr id="33" name="Polygon 33"/>
          <p:cNvSpPr/>
          <p:nvPr/>
        </p:nvSpPr>
        <p:spPr>
          <a:xfrm>
            <a:off x="8267700" y="3829050"/>
            <a:ext cx="114300" cy="133350"/>
          </a:xfrm>
          <a:custGeom>
            <a:avLst/>
            <a:gdLst/>
            <a:ahLst/>
            <a:cxnLst/>
            <a:rect l="l" t="t" r="r" b="b"/>
            <a:pathLst>
              <a:path w="114300" h="133350">
                <a:moveTo>
                  <a:pt x="0" y="0"/>
                </a:moveTo>
                <a:lnTo>
                  <a:pt x="114300" y="66675"/>
                </a:lnTo>
                <a:lnTo>
                  <a:pt x="0" y="133350"/>
                </a:lnTo>
                <a:close/>
              </a:path>
            </a:pathLst>
          </a:custGeom>
          <a:solidFill>
            <a:srgbClr val="47BCC6"/>
          </a:solidFill>
          <a:ln>
            <a:noFill/>
          </a:ln>
        </p:spPr>
      </p:sp>
      <p:sp>
        <p:nvSpPr>
          <p:cNvPr id="34" name="Rectangle 34"/>
          <p:cNvSpPr/>
          <p:nvPr/>
        </p:nvSpPr>
        <p:spPr>
          <a:xfrm>
            <a:off x="8382000" y="3324225"/>
            <a:ext cx="3200400" cy="1143000"/>
          </a:xfrm>
          <a:prstGeom prst="roundRect">
            <a:avLst>
              <a:gd name="adj" fmla="val 8333"/>
            </a:avLst>
          </a:prstGeom>
          <a:solidFill>
            <a:srgbClr val="47BCC6"/>
          </a:solidFill>
          <a:ln>
            <a:noFill/>
          </a:ln>
        </p:spPr>
      </p:sp>
      <p:sp>
        <p:nvSpPr>
          <p:cNvPr id="35" name="TextBox 35"/>
          <p:cNvSpPr txBox="1"/>
          <p:nvPr/>
        </p:nvSpPr>
        <p:spPr>
          <a:xfrm>
            <a:off x="8640699" y="3639979"/>
            <a:ext cx="2746343" cy="612838"/>
          </a:xfrm>
          <a:prstGeom prst="rect">
            <a:avLst/>
          </a:prstGeom>
          <a:noFill/>
          <a:ln>
            <a:noFill/>
          </a:ln>
        </p:spPr>
        <p:txBody>
          <a:bodyPr wrap="square" lIns="0" tIns="0" rIns="0" bIns="0" anchor="t" anchorCtr="0"/>
          <a:lstStyle/>
          <a:p>
            <a:pPr algn="l">
              <a:lnSpc>
                <a:spcPts val="2400"/>
              </a:lnSpc>
            </a:pPr>
            <a:r>
              <a:rPr lang="zh-CN" sz="1580" b="1" dirty="0">
                <a:solidFill>
                  <a:srgbClr val="FFFFFF"/>
                </a:solidFill>
                <a:latin typeface="Zen Kaku Gothic New"/>
                <a:ea typeface="Zen Kaku Gothic New"/>
                <a:cs typeface="Zen Kaku Gothic New"/>
              </a:rPr>
              <a:t>Claude Code を</a:t>
            </a:r>
          </a:p>
          <a:p>
            <a:pPr algn="l">
              <a:lnSpc>
                <a:spcPts val="2400"/>
              </a:lnSpc>
            </a:pPr>
            <a:r>
              <a:rPr lang="zh-CN" sz="1580" b="1" dirty="0">
                <a:solidFill>
                  <a:srgbClr val="FFFFFF"/>
                </a:solidFill>
                <a:latin typeface="Zen Kaku Gothic New"/>
                <a:ea typeface="Zen Kaku Gothic New"/>
                <a:cs typeface="Zen Kaku Gothic New"/>
              </a:rPr>
              <a:t>毎回同じ手順で動かす</a:t>
            </a:r>
          </a:p>
        </p:txBody>
      </p:sp>
      <p:sp>
        <p:nvSpPr>
          <p:cNvPr id="36" name="TextBox 36"/>
          <p:cNvSpPr txBox="1"/>
          <p:nvPr/>
        </p:nvSpPr>
        <p:spPr>
          <a:xfrm>
            <a:off x="599694" y="5694998"/>
            <a:ext cx="7376255" cy="705231"/>
          </a:xfrm>
          <a:prstGeom prst="rect">
            <a:avLst/>
          </a:prstGeom>
          <a:noFill/>
          <a:ln>
            <a:noFill/>
          </a:ln>
        </p:spPr>
        <p:txBody>
          <a:bodyPr wrap="square" lIns="0" tIns="0" rIns="0" bIns="0" anchor="t" anchorCtr="0"/>
          <a:lstStyle/>
          <a:p>
            <a:pPr algn="l">
              <a:lnSpc>
                <a:spcPts val="2550"/>
              </a:lnSpc>
            </a:pPr>
            <a:r>
              <a:rPr lang="zh-CN" sz="1950" dirty="0">
                <a:solidFill>
                  <a:srgbClr val="000000"/>
                </a:solidFill>
                <a:latin typeface="Zen Kaku Gothic New"/>
                <a:ea typeface="Zen Kaku Gothic New"/>
                <a:cs typeface="Zen Kaku Gothic New"/>
              </a:rPr>
              <a:t>3つとも handson 直下に置きます。</a:t>
            </a:r>
          </a:p>
          <a:p>
            <a:pPr algn="l">
              <a:lnSpc>
                <a:spcPts val="2550"/>
              </a:lnSpc>
            </a:pPr>
            <a:r>
              <a:rPr lang="zh-CN" sz="1950" dirty="0">
                <a:solidFill>
                  <a:srgbClr val="000000"/>
                </a:solidFill>
                <a:latin typeface="Zen Kaku Gothic New"/>
                <a:ea typeface="Zen Kaku Gothic New"/>
                <a:cs typeface="Zen Kaku Gothic New"/>
              </a:rPr>
              <a:t>場所が決まっているから、AIが自分で見つけます。</a:t>
            </a:r>
          </a:p>
        </p:txBody>
      </p:sp>
      <p:sp>
        <p:nvSpPr>
          <p:cNvPr id="37" name="TextBox 3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53</a:t>
            </a:r>
          </a:p>
        </p:txBody>
      </p:sp>
    </p:spTree>
  </p:cSld>
  <p:clrMapOvr>
    <a:masterClrMapping/>
  </p:clrMapOvr>
  <p:transition xmlns:p14="http://schemas.microsoft.com/office/powerpoint/2010/main" p14:dur="400">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24585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コンテキストの3層</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166812"/>
            <a:ext cx="8252889" cy="802005"/>
          </a:xfrm>
          <a:prstGeom prst="rect">
            <a:avLst/>
          </a:prstGeom>
          <a:noFill/>
          <a:ln>
            <a:noFill/>
          </a:ln>
        </p:spPr>
        <p:txBody>
          <a:bodyPr wrap="square" lIns="0" tIns="0" rIns="0" bIns="0" anchor="t" anchorCtr="0"/>
          <a:lstStyle/>
          <a:p>
            <a:pPr algn="l">
              <a:lnSpc>
                <a:spcPts val="2850"/>
              </a:lnSpc>
            </a:pPr>
            <a:r>
              <a:rPr lang="zh-CN" sz="2250" b="1" dirty="0">
                <a:solidFill>
                  <a:srgbClr val="000000"/>
                </a:solidFill>
                <a:latin typeface="Zen Kaku Gothic New"/>
                <a:ea typeface="Zen Kaku Gothic New"/>
                <a:cs typeface="Zen Kaku Gothic New"/>
              </a:rPr>
              <a:t>プロジェクト・この会話・1回の指示の3層で、</a:t>
            </a:r>
          </a:p>
          <a:p>
            <a:pPr algn="l">
              <a:lnSpc>
                <a:spcPts val="2850"/>
              </a:lnSpc>
            </a:pPr>
            <a:r>
              <a:rPr lang="zh-CN" sz="2250" b="1" dirty="0">
                <a:solidFill>
                  <a:srgbClr val="000000"/>
                </a:solidFill>
                <a:latin typeface="Zen Kaku Gothic New"/>
                <a:ea typeface="Zen Kaku Gothic New"/>
                <a:cs typeface="Zen Kaku Gothic New"/>
              </a:rPr>
              <a:t>AIが</a:t>
            </a:r>
            <a:r>
              <a:rPr lang="zh-CN" sz="2250" b="1" dirty="0">
                <a:solidFill>
                  <a:srgbClr val="264DBF"/>
                </a:solidFill>
                <a:latin typeface="Zen Kaku Gothic New"/>
                <a:ea typeface="Zen Kaku Gothic New"/>
                <a:cs typeface="Zen Kaku Gothic New"/>
              </a:rPr>
              <a:t>見える範囲</a:t>
            </a:r>
            <a:r>
              <a:rPr lang="zh-CN" sz="2250" b="1" dirty="0">
                <a:solidFill>
                  <a:srgbClr val="000000"/>
                </a:solidFill>
                <a:latin typeface="Zen Kaku Gothic New"/>
                <a:ea typeface="Zen Kaku Gothic New"/>
                <a:cs typeface="Zen Kaku Gothic New"/>
              </a:rPr>
              <a:t>が決まります。</a:t>
            </a:r>
          </a:p>
        </p:txBody>
      </p:sp>
      <p:sp>
        <p:nvSpPr>
          <p:cNvPr id="7" name="Rectangle 7"/>
          <p:cNvSpPr/>
          <p:nvPr/>
        </p:nvSpPr>
        <p:spPr>
          <a:xfrm>
            <a:off x="609600" y="2057400"/>
            <a:ext cx="4953000" cy="2857500"/>
          </a:xfrm>
          <a:prstGeom prst="roundRect">
            <a:avLst>
              <a:gd name="adj" fmla="val 4667"/>
            </a:avLst>
          </a:prstGeom>
          <a:solidFill>
            <a:srgbClr val="EEF6F7"/>
          </a:solidFill>
          <a:ln w="19050">
            <a:solidFill>
              <a:srgbClr val="47BCC6"/>
            </a:solidFill>
          </a:ln>
        </p:spPr>
      </p:sp>
      <p:sp>
        <p:nvSpPr>
          <p:cNvPr id="8" name="TextBox 8"/>
          <p:cNvSpPr txBox="1"/>
          <p:nvPr/>
        </p:nvSpPr>
        <p:spPr>
          <a:xfrm>
            <a:off x="868299" y="2230279"/>
            <a:ext cx="1654207"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プロジェクト</a:t>
            </a:r>
          </a:p>
        </p:txBody>
      </p:sp>
      <p:sp>
        <p:nvSpPr>
          <p:cNvPr id="9" name="Rectangle 9"/>
          <p:cNvSpPr/>
          <p:nvPr/>
        </p:nvSpPr>
        <p:spPr>
          <a:xfrm>
            <a:off x="990600" y="2552700"/>
            <a:ext cx="4191000" cy="2209800"/>
          </a:xfrm>
          <a:prstGeom prst="roundRect">
            <a:avLst>
              <a:gd name="adj" fmla="val 5172"/>
            </a:avLst>
          </a:prstGeom>
          <a:solidFill>
            <a:srgbClr val="DCEEF1"/>
          </a:solidFill>
          <a:ln w="14288">
            <a:solidFill>
              <a:srgbClr val="47BCC6"/>
            </a:solidFill>
          </a:ln>
        </p:spPr>
      </p:sp>
      <p:sp>
        <p:nvSpPr>
          <p:cNvPr id="10" name="TextBox 10"/>
          <p:cNvSpPr txBox="1"/>
          <p:nvPr/>
        </p:nvSpPr>
        <p:spPr>
          <a:xfrm>
            <a:off x="1249299" y="2725579"/>
            <a:ext cx="1108139"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この会話</a:t>
            </a:r>
          </a:p>
        </p:txBody>
      </p:sp>
      <p:sp>
        <p:nvSpPr>
          <p:cNvPr id="11" name="Rectangle 11"/>
          <p:cNvSpPr/>
          <p:nvPr/>
        </p:nvSpPr>
        <p:spPr>
          <a:xfrm>
            <a:off x="1371600" y="3048000"/>
            <a:ext cx="3429000" cy="1562100"/>
          </a:xfrm>
          <a:prstGeom prst="roundRect">
            <a:avLst>
              <a:gd name="adj" fmla="val 6098"/>
            </a:avLst>
          </a:prstGeom>
          <a:solidFill>
            <a:srgbClr val="FFFFFF"/>
          </a:solidFill>
          <a:ln w="14288">
            <a:solidFill>
              <a:srgbClr val="47BCC6"/>
            </a:solidFill>
          </a:ln>
        </p:spPr>
      </p:sp>
      <p:sp>
        <p:nvSpPr>
          <p:cNvPr id="12" name="TextBox 12"/>
          <p:cNvSpPr txBox="1"/>
          <p:nvPr/>
        </p:nvSpPr>
        <p:spPr>
          <a:xfrm>
            <a:off x="1630299" y="3220879"/>
            <a:ext cx="1258307"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1回の指示</a:t>
            </a:r>
          </a:p>
        </p:txBody>
      </p:sp>
      <p:sp>
        <p:nvSpPr>
          <p:cNvPr id="13" name="TextBox 13"/>
          <p:cNvSpPr txBox="1"/>
          <p:nvPr/>
        </p:nvSpPr>
        <p:spPr>
          <a:xfrm>
            <a:off x="1631061" y="3579971"/>
            <a:ext cx="283768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送った1文と、@ で渡した</a:t>
            </a:r>
          </a:p>
          <a:p>
            <a:pPr algn="l">
              <a:lnSpc>
                <a:spcPts val="2100"/>
              </a:lnSpc>
            </a:pPr>
            <a:r>
              <a:rPr lang="zh-CN" sz="1420" dirty="0">
                <a:solidFill>
                  <a:srgbClr val="484848"/>
                </a:solidFill>
                <a:latin typeface="Zen Kaku Gothic New"/>
                <a:ea typeface="Zen Kaku Gothic New"/>
                <a:cs typeface="Zen Kaku Gothic New"/>
              </a:rPr>
              <a:t>ファイルだけが材料です。</a:t>
            </a:r>
          </a:p>
        </p:txBody>
      </p:sp>
      <p:sp>
        <p:nvSpPr>
          <p:cNvPr id="14" name="TextBox 14"/>
          <p:cNvSpPr txBox="1"/>
          <p:nvPr/>
        </p:nvSpPr>
        <p:spPr>
          <a:xfrm>
            <a:off x="602361" y="5103971"/>
            <a:ext cx="566089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外側ほど長く効き、内側ほどその回だけに効きます。</a:t>
            </a:r>
          </a:p>
          <a:p>
            <a:pPr algn="l">
              <a:lnSpc>
                <a:spcPts val="2100"/>
              </a:lnSpc>
            </a:pPr>
            <a:r>
              <a:rPr lang="zh-CN" sz="1420" dirty="0">
                <a:solidFill>
                  <a:srgbClr val="484848"/>
                </a:solidFill>
                <a:latin typeface="Zen Kaku Gothic New"/>
                <a:ea typeface="Zen Kaku Gothic New"/>
                <a:cs typeface="Zen Kaku Gothic New"/>
              </a:rPr>
              <a:t>渡していない情報は、無いのと同じです。</a:t>
            </a:r>
          </a:p>
        </p:txBody>
      </p:sp>
      <p:sp>
        <p:nvSpPr>
          <p:cNvPr id="15" name="Rectangle 15"/>
          <p:cNvSpPr/>
          <p:nvPr/>
        </p:nvSpPr>
        <p:spPr>
          <a:xfrm>
            <a:off x="5924550" y="2114550"/>
            <a:ext cx="5657850" cy="3181350"/>
          </a:xfrm>
          <a:prstGeom prst="roundRect">
            <a:avLst>
              <a:gd name="adj" fmla="val 2395"/>
            </a:avLst>
          </a:prstGeom>
          <a:solidFill>
            <a:srgbClr val="000000">
              <a:alpha val="8000"/>
            </a:srgbClr>
          </a:solidFill>
          <a:ln>
            <a:noFill/>
          </a:ln>
        </p:spPr>
      </p:sp>
      <p:pic>
        <p:nvPicPr>
          <p:cNvPr id="16" name="Image 16"/>
          <p:cNvPicPr>
            <a:picLocks noChangeAspect="1"/>
          </p:cNvPicPr>
          <p:nvPr/>
        </p:nvPicPr>
        <p:blipFill>
          <a:blip r:embed="rId2"/>
          <a:stretch>
            <a:fillRect/>
          </a:stretch>
        </p:blipFill>
        <p:spPr>
          <a:xfrm>
            <a:off x="5867400" y="2057400"/>
            <a:ext cx="5657850" cy="3181350"/>
          </a:xfrm>
          <a:prstGeom prst="rect">
            <a:avLst/>
          </a:prstGeom>
        </p:spPr>
      </p:pic>
      <p:sp>
        <p:nvSpPr>
          <p:cNvPr id="17" name="Rectangle 17"/>
          <p:cNvSpPr/>
          <p:nvPr/>
        </p:nvSpPr>
        <p:spPr>
          <a:xfrm>
            <a:off x="5867400" y="2057400"/>
            <a:ext cx="5657850" cy="3181350"/>
          </a:xfrm>
          <a:prstGeom prst="roundRect">
            <a:avLst>
              <a:gd name="adj" fmla="val 2395"/>
            </a:avLst>
          </a:prstGeom>
          <a:noFill/>
          <a:ln w="14288">
            <a:solidFill>
              <a:srgbClr val="E3E7EA"/>
            </a:solidFill>
          </a:ln>
        </p:spPr>
      </p:sp>
      <p:sp>
        <p:nvSpPr>
          <p:cNvPr id="18" name="TextBox 18"/>
          <p:cNvSpPr txBox="1"/>
          <p:nvPr/>
        </p:nvSpPr>
        <p:spPr>
          <a:xfrm>
            <a:off x="5592956" y="5351621"/>
            <a:ext cx="6206739"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Claude Code 公式ドキュメント CLAUDE.md の解説</a:t>
            </a:r>
          </a:p>
        </p:txBody>
      </p:sp>
      <p:sp>
        <p:nvSpPr>
          <p:cNvPr id="19" name="Rectangle 19"/>
          <p:cNvSpPr/>
          <p:nvPr/>
        </p:nvSpPr>
        <p:spPr>
          <a:xfrm>
            <a:off x="609600" y="5734050"/>
            <a:ext cx="10972800" cy="9525"/>
          </a:xfrm>
          <a:prstGeom prst="rect">
            <a:avLst/>
          </a:prstGeom>
          <a:solidFill>
            <a:srgbClr val="E3E7EA"/>
          </a:solidFill>
          <a:ln>
            <a:noFill/>
          </a:ln>
        </p:spPr>
      </p:sp>
      <p:sp>
        <p:nvSpPr>
          <p:cNvPr id="20" name="TextBox 20"/>
          <p:cNvSpPr txBox="1"/>
          <p:nvPr/>
        </p:nvSpPr>
        <p:spPr>
          <a:xfrm>
            <a:off x="601980" y="5895975"/>
            <a:ext cx="1431667"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CLAUDE.md</a:t>
            </a:r>
          </a:p>
        </p:txBody>
      </p:sp>
      <p:sp>
        <p:nvSpPr>
          <p:cNvPr id="21" name="TextBox 21"/>
          <p:cNvSpPr txBox="1"/>
          <p:nvPr/>
        </p:nvSpPr>
        <p:spPr>
          <a:xfrm>
            <a:off x="602361" y="618982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起動のたびに読まれます</a:t>
            </a:r>
          </a:p>
        </p:txBody>
      </p:sp>
      <p:sp>
        <p:nvSpPr>
          <p:cNvPr id="22" name="TextBox 22"/>
          <p:cNvSpPr txBox="1"/>
          <p:nvPr/>
        </p:nvSpPr>
        <p:spPr>
          <a:xfrm>
            <a:off x="4259580" y="5895975"/>
            <a:ext cx="23555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直前までのやり取り</a:t>
            </a:r>
          </a:p>
        </p:txBody>
      </p:sp>
      <p:sp>
        <p:nvSpPr>
          <p:cNvPr id="23" name="TextBox 23"/>
          <p:cNvSpPr txBox="1"/>
          <p:nvPr/>
        </p:nvSpPr>
        <p:spPr>
          <a:xfrm>
            <a:off x="4259961" y="6189821"/>
            <a:ext cx="268476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/clear を送ると切れます</a:t>
            </a:r>
          </a:p>
        </p:txBody>
      </p:sp>
      <p:sp>
        <p:nvSpPr>
          <p:cNvPr id="24" name="TextBox 24"/>
          <p:cNvSpPr txBox="1"/>
          <p:nvPr/>
        </p:nvSpPr>
        <p:spPr>
          <a:xfrm>
            <a:off x="7917180" y="5895975"/>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今回のプロンプト</a:t>
            </a:r>
          </a:p>
        </p:txBody>
      </p:sp>
      <p:sp>
        <p:nvSpPr>
          <p:cNvPr id="25" name="TextBox 25"/>
          <p:cNvSpPr txBox="1"/>
          <p:nvPr/>
        </p:nvSpPr>
        <p:spPr>
          <a:xfrm>
            <a:off x="7917561" y="6189821"/>
            <a:ext cx="32729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 で名指しした分だけ渡ります</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54</a:t>
            </a:r>
          </a:p>
        </p:txBody>
      </p:sp>
    </p:spTree>
  </p:cSld>
  <p:clrMapOvr>
    <a:masterClrMapping/>
  </p:clrMapOvr>
  <p:transition xmlns:p14="http://schemas.microsoft.com/office/powerpoint/2010/main" p14:dur="400">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446835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A-3 ハーネスを配置する</a:t>
            </a:r>
          </a:p>
        </p:txBody>
      </p:sp>
      <p:sp>
        <p:nvSpPr>
          <p:cNvPr id="7" name="Rectangle 7"/>
          <p:cNvSpPr/>
          <p:nvPr/>
        </p:nvSpPr>
        <p:spPr>
          <a:xfrm>
            <a:off x="10287000" y="590550"/>
            <a:ext cx="1295400" cy="381000"/>
          </a:xfrm>
          <a:prstGeom prst="roundRect">
            <a:avLst>
              <a:gd name="adj" fmla="val 20000"/>
            </a:avLst>
          </a:prstGeom>
          <a:solidFill>
            <a:srgbClr val="A3DDE3"/>
          </a:solidFill>
          <a:ln>
            <a:noFill/>
          </a:ln>
        </p:spPr>
      </p:sp>
      <p:sp>
        <p:nvSpPr>
          <p:cNvPr id="8" name="TextBox 8"/>
          <p:cNvSpPr txBox="1"/>
          <p:nvPr/>
        </p:nvSpPr>
        <p:spPr>
          <a:xfrm>
            <a:off x="10483019" y="687229"/>
            <a:ext cx="903363" cy="308039"/>
          </a:xfrm>
          <a:prstGeom prst="rect">
            <a:avLst/>
          </a:prstGeom>
          <a:noFill/>
          <a:ln>
            <a:noFill/>
          </a:ln>
        </p:spPr>
        <p:txBody>
          <a:bodyPr wrap="none" lIns="0" tIns="0" rIns="0" bIns="0" anchor="t" anchorCtr="0">
            <a:spAutoFit/>
          </a:bodyPr>
          <a:lstStyle/>
          <a:p>
            <a:pPr algn="ctr"/>
            <a:r>
              <a:rPr lang="en-US" sz="1580" b="1" dirty="0">
                <a:solidFill>
                  <a:srgbClr val="0B2E33"/>
                </a:solidFill>
                <a:latin typeface="Zen Kaku Gothic New"/>
                <a:ea typeface="Zen Kaku Gothic New"/>
                <a:cs typeface="Zen Kaku Gothic New"/>
              </a:rPr>
              <a:t>[5min]</a:t>
            </a:r>
          </a:p>
        </p:txBody>
      </p:sp>
      <p:sp>
        <p:nvSpPr>
          <p:cNvPr id="9" name="Rectangle 9"/>
          <p:cNvSpPr/>
          <p:nvPr/>
        </p:nvSpPr>
        <p:spPr>
          <a:xfrm>
            <a:off x="2000250" y="1028700"/>
            <a:ext cx="9582150" cy="19050"/>
          </a:xfrm>
          <a:prstGeom prst="rect">
            <a:avLst/>
          </a:prstGeom>
          <a:solidFill>
            <a:srgbClr val="2F72DC"/>
          </a:solidFill>
          <a:ln>
            <a:noFill/>
          </a:ln>
        </p:spPr>
      </p:sp>
      <p:sp>
        <p:nvSpPr>
          <p:cNvPr id="10" name="TextBox 10"/>
          <p:cNvSpPr txBox="1"/>
          <p:nvPr/>
        </p:nvSpPr>
        <p:spPr>
          <a:xfrm>
            <a:off x="598551" y="1270159"/>
            <a:ext cx="1074908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設定一式を handson 直下にコピーし、</a:t>
            </a:r>
            <a:r>
              <a:rPr lang="zh-CN" sz="2180" b="1" dirty="0">
                <a:solidFill>
                  <a:srgbClr val="264DBF"/>
                </a:solidFill>
                <a:latin typeface="Zen Kaku Gothic New"/>
                <a:ea typeface="Zen Kaku Gothic New"/>
                <a:cs typeface="Zen Kaku Gothic New"/>
              </a:rPr>
              <a:t>パネルを開き直します</a:t>
            </a:r>
            <a:r>
              <a:rPr lang="zh-CN" sz="2180" b="1" dirty="0">
                <a:solidFill>
                  <a:srgbClr val="000000"/>
                </a:solidFill>
                <a:latin typeface="Zen Kaku Gothic New"/>
                <a:ea typeface="Zen Kaku Gothic New"/>
                <a:cs typeface="Zen Kaku Gothic New"/>
              </a:rPr>
              <a:t>。</a:t>
            </a:r>
          </a:p>
        </p:txBody>
      </p:sp>
      <p:sp>
        <p:nvSpPr>
          <p:cNvPr id="11" name="TextBox 11"/>
          <p:cNvSpPr txBox="1"/>
          <p:nvPr/>
        </p:nvSpPr>
        <p:spPr>
          <a:xfrm>
            <a:off x="601599" y="1887379"/>
            <a:ext cx="562070"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操作</a:t>
            </a:r>
          </a:p>
        </p:txBody>
      </p:sp>
      <p:sp>
        <p:nvSpPr>
          <p:cNvPr id="12" name="Rectangle 12"/>
          <p:cNvSpPr/>
          <p:nvPr/>
        </p:nvSpPr>
        <p:spPr>
          <a:xfrm>
            <a:off x="609600" y="2152650"/>
            <a:ext cx="457200" cy="28575"/>
          </a:xfrm>
          <a:prstGeom prst="rect">
            <a:avLst/>
          </a:prstGeom>
          <a:solidFill>
            <a:srgbClr val="2F72DC"/>
          </a:solidFill>
          <a:ln>
            <a:noFill/>
          </a:ln>
        </p:spPr>
      </p:sp>
      <p:sp>
        <p:nvSpPr>
          <p:cNvPr id="13" name="Ellipse 13"/>
          <p:cNvSpPr/>
          <p:nvPr/>
        </p:nvSpPr>
        <p:spPr>
          <a:xfrm>
            <a:off x="666750" y="2333625"/>
            <a:ext cx="304800" cy="304800"/>
          </a:xfrm>
          <a:prstGeom prst="ellipse">
            <a:avLst/>
          </a:prstGeom>
          <a:solidFill>
            <a:srgbClr val="2F72DC"/>
          </a:solidFill>
          <a:ln>
            <a:noFill/>
          </a:ln>
        </p:spPr>
      </p:sp>
      <p:sp>
        <p:nvSpPr>
          <p:cNvPr id="14" name="TextBox 14"/>
          <p:cNvSpPr txBox="1"/>
          <p:nvPr/>
        </p:nvSpPr>
        <p:spPr>
          <a:xfrm>
            <a:off x="743978" y="23988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1116330" y="2390775"/>
            <a:ext cx="4266343"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_harness_kit/step1_kadaiA/ を開く</a:t>
            </a:r>
          </a:p>
        </p:txBody>
      </p:sp>
      <p:sp>
        <p:nvSpPr>
          <p:cNvPr id="16" name="Ellipse 16"/>
          <p:cNvSpPr/>
          <p:nvPr/>
        </p:nvSpPr>
        <p:spPr>
          <a:xfrm>
            <a:off x="666750" y="2847975"/>
            <a:ext cx="304800" cy="304800"/>
          </a:xfrm>
          <a:prstGeom prst="ellipse">
            <a:avLst/>
          </a:prstGeom>
          <a:solidFill>
            <a:srgbClr val="2F72DC"/>
          </a:solidFill>
          <a:ln>
            <a:noFill/>
          </a:ln>
        </p:spPr>
      </p:sp>
      <p:sp>
        <p:nvSpPr>
          <p:cNvPr id="17" name="TextBox 17"/>
          <p:cNvSpPr txBox="1"/>
          <p:nvPr/>
        </p:nvSpPr>
        <p:spPr>
          <a:xfrm>
            <a:off x="743978" y="29132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1116330" y="2905125"/>
            <a:ext cx="4849314"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CLAUDE.md と .claude を handson 直下へ</a:t>
            </a:r>
          </a:p>
        </p:txBody>
      </p:sp>
      <p:sp>
        <p:nvSpPr>
          <p:cNvPr id="19" name="Ellipse 19"/>
          <p:cNvSpPr/>
          <p:nvPr/>
        </p:nvSpPr>
        <p:spPr>
          <a:xfrm>
            <a:off x="666750" y="3362325"/>
            <a:ext cx="304800" cy="304800"/>
          </a:xfrm>
          <a:prstGeom prst="ellipse">
            <a:avLst/>
          </a:prstGeom>
          <a:solidFill>
            <a:srgbClr val="2F72DC"/>
          </a:solidFill>
          <a:ln>
            <a:noFill/>
          </a:ln>
        </p:spPr>
      </p:sp>
      <p:sp>
        <p:nvSpPr>
          <p:cNvPr id="20" name="TextBox 20"/>
          <p:cNvSpPr txBox="1"/>
          <p:nvPr/>
        </p:nvSpPr>
        <p:spPr>
          <a:xfrm>
            <a:off x="743978" y="34275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1116330" y="3419475"/>
            <a:ext cx="3618548"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2つが並んだことを目で確認する</a:t>
            </a:r>
          </a:p>
        </p:txBody>
      </p:sp>
      <p:sp>
        <p:nvSpPr>
          <p:cNvPr id="22" name="Ellipse 22"/>
          <p:cNvSpPr/>
          <p:nvPr/>
        </p:nvSpPr>
        <p:spPr>
          <a:xfrm>
            <a:off x="666750" y="3876675"/>
            <a:ext cx="304800" cy="304800"/>
          </a:xfrm>
          <a:prstGeom prst="ellipse">
            <a:avLst/>
          </a:prstGeom>
          <a:solidFill>
            <a:srgbClr val="2F72DC"/>
          </a:solidFill>
          <a:ln>
            <a:noFill/>
          </a:ln>
        </p:spPr>
      </p:sp>
      <p:sp>
        <p:nvSpPr>
          <p:cNvPr id="23" name="TextBox 23"/>
          <p:cNvSpPr txBox="1"/>
          <p:nvPr/>
        </p:nvSpPr>
        <p:spPr>
          <a:xfrm>
            <a:off x="743978" y="39419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4" name="TextBox 24"/>
          <p:cNvSpPr txBox="1"/>
          <p:nvPr/>
        </p:nvSpPr>
        <p:spPr>
          <a:xfrm>
            <a:off x="1116330" y="3933825"/>
            <a:ext cx="3497961"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Claude Code パネルを開き直す</a:t>
            </a:r>
          </a:p>
        </p:txBody>
      </p:sp>
      <p:sp>
        <p:nvSpPr>
          <p:cNvPr id="25" name="Ellipse 25"/>
          <p:cNvSpPr/>
          <p:nvPr/>
        </p:nvSpPr>
        <p:spPr>
          <a:xfrm>
            <a:off x="666750" y="4391025"/>
            <a:ext cx="304800" cy="304800"/>
          </a:xfrm>
          <a:prstGeom prst="ellipse">
            <a:avLst/>
          </a:prstGeom>
          <a:solidFill>
            <a:srgbClr val="2F72DC"/>
          </a:solidFill>
          <a:ln>
            <a:noFill/>
          </a:ln>
        </p:spPr>
      </p:sp>
      <p:sp>
        <p:nvSpPr>
          <p:cNvPr id="26" name="TextBox 26"/>
          <p:cNvSpPr txBox="1"/>
          <p:nvPr/>
        </p:nvSpPr>
        <p:spPr>
          <a:xfrm>
            <a:off x="743978" y="44562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5</a:t>
            </a:r>
          </a:p>
        </p:txBody>
      </p:sp>
      <p:sp>
        <p:nvSpPr>
          <p:cNvPr id="27" name="TextBox 27"/>
          <p:cNvSpPr txBox="1"/>
          <p:nvPr/>
        </p:nvSpPr>
        <p:spPr>
          <a:xfrm>
            <a:off x="1116330" y="4448175"/>
            <a:ext cx="348234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参照している設定の要点を聞く</a:t>
            </a:r>
          </a:p>
        </p:txBody>
      </p:sp>
      <p:sp>
        <p:nvSpPr>
          <p:cNvPr id="28" name="Rectangle 28"/>
          <p:cNvSpPr/>
          <p:nvPr/>
        </p:nvSpPr>
        <p:spPr>
          <a:xfrm>
            <a:off x="609600" y="5029200"/>
            <a:ext cx="5486400" cy="1047750"/>
          </a:xfrm>
          <a:prstGeom prst="roundRect">
            <a:avLst>
              <a:gd name="adj" fmla="val 7273"/>
            </a:avLst>
          </a:prstGeom>
          <a:solidFill>
            <a:srgbClr val="F3F3F3"/>
          </a:solidFill>
          <a:ln>
            <a:noFill/>
          </a:ln>
        </p:spPr>
      </p:sp>
      <p:sp>
        <p:nvSpPr>
          <p:cNvPr id="29" name="Rectangle 29"/>
          <p:cNvSpPr/>
          <p:nvPr/>
        </p:nvSpPr>
        <p:spPr>
          <a:xfrm>
            <a:off x="609600" y="5029200"/>
            <a:ext cx="57150" cy="1047750"/>
          </a:xfrm>
          <a:prstGeom prst="roundRect">
            <a:avLst>
              <a:gd name="adj" fmla="val 50000"/>
            </a:avLst>
          </a:prstGeom>
          <a:solidFill>
            <a:srgbClr val="999999"/>
          </a:solidFill>
          <a:ln>
            <a:noFill/>
          </a:ln>
        </p:spPr>
      </p:sp>
      <p:sp>
        <p:nvSpPr>
          <p:cNvPr id="30" name="TextBox 30"/>
          <p:cNvSpPr txBox="1"/>
          <p:nvPr/>
        </p:nvSpPr>
        <p:spPr>
          <a:xfrm>
            <a:off x="907161" y="5199221"/>
            <a:ext cx="1496663" cy="278702"/>
          </a:xfrm>
          <a:prstGeom prst="rect">
            <a:avLst/>
          </a:prstGeom>
          <a:noFill/>
          <a:ln>
            <a:noFill/>
          </a:ln>
        </p:spPr>
        <p:txBody>
          <a:bodyPr wrap="none" lIns="0" tIns="0" rIns="0" bIns="0" anchor="t" anchorCtr="0">
            <a:spAutoFit/>
          </a:bodyPr>
          <a:lstStyle/>
          <a:p>
            <a:pPr algn="l"/>
            <a:r>
              <a:rPr lang="zh-CN" sz="1420" b="1" dirty="0">
                <a:solidFill>
                  <a:srgbClr val="484848"/>
                </a:solidFill>
                <a:latin typeface="Zen Kaku Gothic New"/>
                <a:ea typeface="Zen Kaku Gothic New"/>
                <a:cs typeface="Zen Kaku Gothic New"/>
              </a:rPr>
              <a:t>自分で考える</a:t>
            </a:r>
          </a:p>
        </p:txBody>
      </p:sp>
      <p:sp>
        <p:nvSpPr>
          <p:cNvPr id="31" name="TextBox 31"/>
          <p:cNvSpPr txBox="1"/>
          <p:nvPr/>
        </p:nvSpPr>
        <p:spPr>
          <a:xfrm>
            <a:off x="907161" y="5484971"/>
            <a:ext cx="4002262"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A-0 で同じ質問をしたときの回答と、</a:t>
            </a:r>
          </a:p>
          <a:p>
            <a:pPr algn="l">
              <a:lnSpc>
                <a:spcPts val="2100"/>
              </a:lnSpc>
            </a:pPr>
            <a:r>
              <a:rPr lang="zh-CN" sz="1420" dirty="0">
                <a:solidFill>
                  <a:srgbClr val="000000"/>
                </a:solidFill>
                <a:latin typeface="Zen Kaku Gothic New"/>
                <a:ea typeface="Zen Kaku Gothic New"/>
                <a:cs typeface="Zen Kaku Gothic New"/>
              </a:rPr>
              <a:t>いまの回答は何が違いますか。</a:t>
            </a:r>
          </a:p>
        </p:txBody>
      </p:sp>
      <p:sp>
        <p:nvSpPr>
          <p:cNvPr id="32" name="TextBox 32"/>
          <p:cNvSpPr txBox="1"/>
          <p:nvPr/>
        </p:nvSpPr>
        <p:spPr>
          <a:xfrm>
            <a:off x="6468999" y="1887379"/>
            <a:ext cx="986323"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OK基準</a:t>
            </a:r>
          </a:p>
        </p:txBody>
      </p:sp>
      <p:sp>
        <p:nvSpPr>
          <p:cNvPr id="33" name="Rectangle 33"/>
          <p:cNvSpPr/>
          <p:nvPr/>
        </p:nvSpPr>
        <p:spPr>
          <a:xfrm>
            <a:off x="6477000" y="2152650"/>
            <a:ext cx="914400" cy="28575"/>
          </a:xfrm>
          <a:prstGeom prst="rect">
            <a:avLst/>
          </a:prstGeom>
          <a:solidFill>
            <a:srgbClr val="2F72DC"/>
          </a:solidFill>
          <a:ln>
            <a:noFill/>
          </a:ln>
        </p:spPr>
      </p:sp>
      <p:sp>
        <p:nvSpPr>
          <p:cNvPr id="34" name="Polyline 34"/>
          <p:cNvSpPr/>
          <p:nvPr/>
        </p:nvSpPr>
        <p:spPr>
          <a:xfrm>
            <a:off x="6553200" y="2400300"/>
            <a:ext cx="247650" cy="180975"/>
          </a:xfrm>
          <a:custGeom>
            <a:avLst/>
            <a:gdLst/>
            <a:ahLst/>
            <a:cxnLst/>
            <a:rect l="l" t="t" r="r" b="b"/>
            <a:pathLst>
              <a:path w="247650" h="180975">
                <a:moveTo>
                  <a:pt x="0" y="95250"/>
                </a:moveTo>
                <a:lnTo>
                  <a:pt x="85725" y="180975"/>
                </a:lnTo>
                <a:lnTo>
                  <a:pt x="247650" y="0"/>
                </a:lnTo>
              </a:path>
            </a:pathLst>
          </a:custGeom>
          <a:noFill/>
          <a:ln w="28575">
            <a:solidFill>
              <a:srgbClr val="47BCC6"/>
            </a:solidFill>
          </a:ln>
        </p:spPr>
      </p:sp>
      <p:sp>
        <p:nvSpPr>
          <p:cNvPr id="35" name="TextBox 35"/>
          <p:cNvSpPr txBox="1"/>
          <p:nvPr/>
        </p:nvSpPr>
        <p:spPr>
          <a:xfrm>
            <a:off x="6926580" y="2409825"/>
            <a:ext cx="3408045"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handson 直下に2つが置かれた</a:t>
            </a:r>
          </a:p>
        </p:txBody>
      </p:sp>
      <p:sp>
        <p:nvSpPr>
          <p:cNvPr id="36" name="Polyline 36"/>
          <p:cNvSpPr/>
          <p:nvPr/>
        </p:nvSpPr>
        <p:spPr>
          <a:xfrm>
            <a:off x="6553200" y="2838450"/>
            <a:ext cx="247650" cy="180975"/>
          </a:xfrm>
          <a:custGeom>
            <a:avLst/>
            <a:gdLst/>
            <a:ahLst/>
            <a:cxnLst/>
            <a:rect l="l" t="t" r="r" b="b"/>
            <a:pathLst>
              <a:path w="247650" h="180975">
                <a:moveTo>
                  <a:pt x="0" y="95250"/>
                </a:moveTo>
                <a:lnTo>
                  <a:pt x="85725" y="180975"/>
                </a:lnTo>
                <a:lnTo>
                  <a:pt x="247650" y="0"/>
                </a:lnTo>
              </a:path>
            </a:pathLst>
          </a:custGeom>
          <a:noFill/>
          <a:ln w="28575">
            <a:solidFill>
              <a:srgbClr val="47BCC6"/>
            </a:solidFill>
          </a:ln>
        </p:spPr>
      </p:sp>
      <p:sp>
        <p:nvSpPr>
          <p:cNvPr id="37" name="TextBox 37"/>
          <p:cNvSpPr txBox="1"/>
          <p:nvPr/>
        </p:nvSpPr>
        <p:spPr>
          <a:xfrm>
            <a:off x="6926580" y="2847975"/>
            <a:ext cx="3800237"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CLAUDE.md の中身に触れた回答</a:t>
            </a:r>
          </a:p>
        </p:txBody>
      </p:sp>
      <p:sp>
        <p:nvSpPr>
          <p:cNvPr id="38" name="Polyline 38"/>
          <p:cNvSpPr/>
          <p:nvPr/>
        </p:nvSpPr>
        <p:spPr>
          <a:xfrm>
            <a:off x="6553200" y="3276600"/>
            <a:ext cx="247650" cy="180975"/>
          </a:xfrm>
          <a:custGeom>
            <a:avLst/>
            <a:gdLst/>
            <a:ahLst/>
            <a:cxnLst/>
            <a:rect l="l" t="t" r="r" b="b"/>
            <a:pathLst>
              <a:path w="247650" h="180975">
                <a:moveTo>
                  <a:pt x="0" y="95250"/>
                </a:moveTo>
                <a:lnTo>
                  <a:pt x="85725" y="180975"/>
                </a:lnTo>
                <a:lnTo>
                  <a:pt x="247650" y="0"/>
                </a:lnTo>
              </a:path>
            </a:pathLst>
          </a:custGeom>
          <a:noFill/>
          <a:ln w="28575">
            <a:solidFill>
              <a:srgbClr val="47BCC6"/>
            </a:solidFill>
          </a:ln>
        </p:spPr>
      </p:sp>
      <p:sp>
        <p:nvSpPr>
          <p:cNvPr id="39" name="TextBox 39"/>
          <p:cNvSpPr txBox="1"/>
          <p:nvPr/>
        </p:nvSpPr>
        <p:spPr>
          <a:xfrm>
            <a:off x="6926580" y="3286125"/>
            <a:ext cx="348234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末尾に実行サマリーが出ている</a:t>
            </a:r>
          </a:p>
        </p:txBody>
      </p:sp>
      <p:sp>
        <p:nvSpPr>
          <p:cNvPr id="40" name="Rectangle 40"/>
          <p:cNvSpPr/>
          <p:nvPr/>
        </p:nvSpPr>
        <p:spPr>
          <a:xfrm>
            <a:off x="6477000" y="3771900"/>
            <a:ext cx="4876800" cy="971550"/>
          </a:xfrm>
          <a:prstGeom prst="roundRect">
            <a:avLst>
              <a:gd name="adj" fmla="val 7843"/>
            </a:avLst>
          </a:prstGeom>
          <a:solidFill>
            <a:srgbClr val="EEF6F7"/>
          </a:solidFill>
          <a:ln>
            <a:noFill/>
          </a:ln>
        </p:spPr>
      </p:sp>
      <p:sp>
        <p:nvSpPr>
          <p:cNvPr id="41" name="Rectangle 41"/>
          <p:cNvSpPr/>
          <p:nvPr/>
        </p:nvSpPr>
        <p:spPr>
          <a:xfrm>
            <a:off x="6477000" y="3771900"/>
            <a:ext cx="57150" cy="971550"/>
          </a:xfrm>
          <a:prstGeom prst="roundRect">
            <a:avLst>
              <a:gd name="adj" fmla="val 50000"/>
            </a:avLst>
          </a:prstGeom>
          <a:solidFill>
            <a:srgbClr val="47BCC6"/>
          </a:solidFill>
          <a:ln>
            <a:noFill/>
          </a:ln>
        </p:spPr>
      </p:sp>
      <p:sp>
        <p:nvSpPr>
          <p:cNvPr id="42" name="TextBox 42"/>
          <p:cNvSpPr txBox="1"/>
          <p:nvPr/>
        </p:nvSpPr>
        <p:spPr>
          <a:xfrm>
            <a:off x="6774561" y="3922871"/>
            <a:ext cx="755571"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生成物</a:t>
            </a:r>
          </a:p>
        </p:txBody>
      </p:sp>
      <p:sp>
        <p:nvSpPr>
          <p:cNvPr id="43" name="TextBox 43"/>
          <p:cNvSpPr txBox="1"/>
          <p:nvPr/>
        </p:nvSpPr>
        <p:spPr>
          <a:xfrm>
            <a:off x="6774561" y="4208621"/>
            <a:ext cx="2330415"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handson/CLAUDE.md</a:t>
            </a:r>
          </a:p>
        </p:txBody>
      </p:sp>
      <p:sp>
        <p:nvSpPr>
          <p:cNvPr id="44" name="TextBox 44"/>
          <p:cNvSpPr txBox="1"/>
          <p:nvPr/>
        </p:nvSpPr>
        <p:spPr>
          <a:xfrm>
            <a:off x="6774561" y="4456271"/>
            <a:ext cx="2026015"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handson/.claude/</a:t>
            </a:r>
          </a:p>
        </p:txBody>
      </p:sp>
      <p:sp>
        <p:nvSpPr>
          <p:cNvPr id="45" name="Rectangle 45"/>
          <p:cNvSpPr/>
          <p:nvPr/>
        </p:nvSpPr>
        <p:spPr>
          <a:xfrm>
            <a:off x="6477000" y="5029200"/>
            <a:ext cx="4876800" cy="1047750"/>
          </a:xfrm>
          <a:prstGeom prst="roundRect">
            <a:avLst>
              <a:gd name="adj" fmla="val 7273"/>
            </a:avLst>
          </a:prstGeom>
          <a:solidFill>
            <a:srgbClr val="F3F3F3"/>
          </a:solidFill>
          <a:ln>
            <a:noFill/>
          </a:ln>
        </p:spPr>
      </p:sp>
      <p:sp>
        <p:nvSpPr>
          <p:cNvPr id="46" name="Rectangle 46"/>
          <p:cNvSpPr/>
          <p:nvPr/>
        </p:nvSpPr>
        <p:spPr>
          <a:xfrm>
            <a:off x="6477000" y="5029200"/>
            <a:ext cx="57150" cy="1047750"/>
          </a:xfrm>
          <a:prstGeom prst="roundRect">
            <a:avLst>
              <a:gd name="adj" fmla="val 50000"/>
            </a:avLst>
          </a:prstGeom>
          <a:solidFill>
            <a:srgbClr val="999999"/>
          </a:solidFill>
          <a:ln>
            <a:noFill/>
          </a:ln>
        </p:spPr>
      </p:sp>
      <p:sp>
        <p:nvSpPr>
          <p:cNvPr id="47" name="TextBox 47"/>
          <p:cNvSpPr txBox="1"/>
          <p:nvPr/>
        </p:nvSpPr>
        <p:spPr>
          <a:xfrm>
            <a:off x="6774561" y="5199221"/>
            <a:ext cx="1002601" cy="278702"/>
          </a:xfrm>
          <a:prstGeom prst="rect">
            <a:avLst/>
          </a:prstGeom>
          <a:noFill/>
          <a:ln>
            <a:noFill/>
          </a:ln>
        </p:spPr>
        <p:txBody>
          <a:bodyPr wrap="none" lIns="0" tIns="0" rIns="0" bIns="0" anchor="t" anchorCtr="0">
            <a:spAutoFit/>
          </a:bodyPr>
          <a:lstStyle/>
          <a:p>
            <a:pPr algn="l"/>
            <a:r>
              <a:rPr lang="zh-CN" sz="1420" b="1" dirty="0">
                <a:solidFill>
                  <a:srgbClr val="484848"/>
                </a:solidFill>
                <a:latin typeface="Zen Kaku Gothic New"/>
                <a:ea typeface="Zen Kaku Gothic New"/>
                <a:cs typeface="Zen Kaku Gothic New"/>
              </a:rPr>
              <a:t>発展課題</a:t>
            </a:r>
          </a:p>
        </p:txBody>
      </p:sp>
      <p:sp>
        <p:nvSpPr>
          <p:cNvPr id="48" name="TextBox 48"/>
          <p:cNvSpPr txBox="1"/>
          <p:nvPr/>
        </p:nvSpPr>
        <p:spPr>
          <a:xfrm>
            <a:off x="6774561" y="5484971"/>
            <a:ext cx="4743355"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.claude/settings.json を開き、どの設定が</a:t>
            </a:r>
          </a:p>
          <a:p>
            <a:pPr algn="l">
              <a:lnSpc>
                <a:spcPts val="2100"/>
              </a:lnSpc>
            </a:pPr>
            <a:r>
              <a:rPr lang="zh-CN" sz="1420" dirty="0">
                <a:solidFill>
                  <a:srgbClr val="000000"/>
                </a:solidFill>
                <a:latin typeface="Zen Kaku Gothic New"/>
                <a:ea typeface="Zen Kaku Gothic New"/>
                <a:cs typeface="Zen Kaku Gothic New"/>
              </a:rPr>
              <a:t>どの動作を縛っているか読み取ります。</a:t>
            </a:r>
          </a:p>
        </p:txBody>
      </p:sp>
      <p:sp>
        <p:nvSpPr>
          <p:cNvPr id="49" name="TextBox 4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50" name="TextBox 50"/>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55</a:t>
            </a:r>
          </a:p>
        </p:txBody>
      </p:sp>
    </p:spTree>
  </p:cSld>
  <p:clrMapOvr>
    <a:masterClrMapping/>
  </p:clrMapOvr>
  <p:transition xmlns:p14="http://schemas.microsoft.com/office/powerpoint/2010/main" p14:dur="400">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27231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CLAUDE.mdの中身</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170" y="1281112"/>
            <a:ext cx="11334274"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技術スタック・業務ルール・してはいけないこと・実行サマリー</a:t>
            </a:r>
          </a:p>
        </p:txBody>
      </p:sp>
      <p:sp>
        <p:nvSpPr>
          <p:cNvPr id="7" name="TextBox 7"/>
          <p:cNvSpPr txBox="1"/>
          <p:nvPr/>
        </p:nvSpPr>
        <p:spPr>
          <a:xfrm>
            <a:off x="598170" y="1681162"/>
            <a:ext cx="10983230"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この4節とも</a:t>
            </a:r>
            <a:r>
              <a:rPr lang="zh-CN" sz="2250" b="1" dirty="0">
                <a:solidFill>
                  <a:srgbClr val="264DBF"/>
                </a:solidFill>
                <a:latin typeface="Zen Kaku Gothic New"/>
                <a:ea typeface="Zen Kaku Gothic New"/>
                <a:cs typeface="Zen Kaku Gothic New"/>
              </a:rPr>
              <a:t>日本語の文章</a:t>
            </a:r>
            <a:r>
              <a:rPr lang="zh-CN" sz="2250" b="1" dirty="0">
                <a:solidFill>
                  <a:srgbClr val="000000"/>
                </a:solidFill>
                <a:latin typeface="Zen Kaku Gothic New"/>
                <a:ea typeface="Zen Kaku Gothic New"/>
                <a:cs typeface="Zen Kaku Gothic New"/>
              </a:rPr>
              <a:t>で、プログラムは1行もありません。</a:t>
            </a:r>
          </a:p>
        </p:txBody>
      </p:sp>
      <p:sp>
        <p:nvSpPr>
          <p:cNvPr id="8" name="Rectangle 8"/>
          <p:cNvSpPr/>
          <p:nvPr/>
        </p:nvSpPr>
        <p:spPr>
          <a:xfrm>
            <a:off x="609600" y="2286000"/>
            <a:ext cx="10972800" cy="3524250"/>
          </a:xfrm>
          <a:prstGeom prst="roundRect">
            <a:avLst>
              <a:gd name="adj" fmla="val 2162"/>
            </a:avLst>
          </a:prstGeom>
          <a:solidFill>
            <a:srgbClr val="1E1E1E"/>
          </a:solidFill>
          <a:ln>
            <a:noFill/>
          </a:ln>
        </p:spPr>
      </p:sp>
      <p:sp>
        <p:nvSpPr>
          <p:cNvPr id="9" name="TextBox 9"/>
          <p:cNvSpPr txBox="1"/>
          <p:nvPr/>
        </p:nvSpPr>
        <p:spPr>
          <a:xfrm>
            <a:off x="869061" y="2513171"/>
            <a:ext cx="7754779" cy="3136202"/>
          </a:xfrm>
          <a:prstGeom prst="rect">
            <a:avLst/>
          </a:prstGeom>
          <a:noFill/>
          <a:ln>
            <a:noFill/>
          </a:ln>
        </p:spPr>
        <p:txBody>
          <a:bodyPr wrap="square" lIns="0" tIns="0" rIns="0" bIns="0" anchor="t" anchorCtr="0"/>
          <a:lstStyle/>
          <a:p>
            <a:pPr algn="l">
              <a:lnSpc>
                <a:spcPts val="2250"/>
              </a:lnSpc>
            </a:pPr>
            <a:r>
              <a:rPr lang="zh-CN" sz="1420" dirty="0">
                <a:solidFill>
                  <a:srgbClr val="A3DDE3"/>
                </a:solidFill>
                <a:latin typeface="Source Code Pro"/>
                <a:ea typeface="Zen Kaku Gothic New"/>
                <a:cs typeface="Source Code Pro"/>
              </a:rPr>
              <a:t># 課題A 備品管理アプリ</a:t>
            </a:r>
          </a:p>
          <a:p>
            <a:pPr algn="l">
              <a:lnSpc>
                <a:spcPts val="2250"/>
              </a:lnSpc>
            </a:pPr>
            <a:r>
              <a:rPr lang="zh-CN" sz="1420" dirty="0">
                <a:solidFill>
                  <a:srgbClr val="A3DDE3"/>
                </a:solidFill>
                <a:latin typeface="Source Code Pro"/>
                <a:ea typeface="Zen Kaku Gothic New"/>
                <a:cs typeface="Source Code Pro"/>
              </a:rPr>
              <a:t>## 技術スタック</a:t>
            </a:r>
          </a:p>
          <a:p>
            <a:pPr algn="l">
              <a:lnSpc>
                <a:spcPts val="2250"/>
              </a:lnSpc>
            </a:pPr>
            <a:r>
              <a:rPr lang="zh-CN" sz="1420" dirty="0">
                <a:solidFill>
                  <a:srgbClr val="E6E6E6"/>
                </a:solidFill>
                <a:latin typeface="Source Code Pro"/>
                <a:ea typeface="Zen Kaku Gothic New"/>
                <a:cs typeface="Source Code Pro"/>
              </a:rPr>
              <a:t>HTML / CSS / JavaScript のみ。ブラウザで開くだけで動く形にします。</a:t>
            </a:r>
          </a:p>
          <a:p>
            <a:pPr algn="l">
              <a:lnSpc>
                <a:spcPts val="2250"/>
              </a:lnSpc>
            </a:pPr>
            <a:r>
              <a:rPr lang="zh-CN" sz="1420" dirty="0">
                <a:solidFill>
                  <a:srgbClr val="A3DDE3"/>
                </a:solidFill>
                <a:latin typeface="Source Code Pro"/>
                <a:ea typeface="Zen Kaku Gothic New"/>
                <a:cs typeface="Source Code Pro"/>
              </a:rPr>
              <a:t>## 業務ルール（抜粋）</a:t>
            </a:r>
          </a:p>
          <a:p>
            <a:pPr algn="l">
              <a:lnSpc>
                <a:spcPts val="2250"/>
              </a:lnSpc>
            </a:pPr>
            <a:r>
              <a:rPr lang="zh-CN" sz="1420" dirty="0">
                <a:solidFill>
                  <a:srgbClr val="E6E6E6"/>
                </a:solidFill>
                <a:latin typeface="Source Code Pro"/>
                <a:ea typeface="Zen Kaku Gothic New"/>
                <a:cs typeface="Source Code Pro"/>
              </a:rPr>
              <a:t>在庫が5個以下の備品は目立たせる。廃棄済みは一覧に出さない。</a:t>
            </a:r>
          </a:p>
          <a:p>
            <a:pPr algn="l">
              <a:lnSpc>
                <a:spcPts val="2250"/>
              </a:lnSpc>
            </a:pPr>
            <a:r>
              <a:rPr lang="zh-CN" sz="1420" dirty="0">
                <a:solidFill>
                  <a:srgbClr val="E6E6E6"/>
                </a:solidFill>
                <a:latin typeface="Source Code Pro"/>
                <a:ea typeface="Zen Kaku Gothic New"/>
                <a:cs typeface="Source Code Pro"/>
              </a:rPr>
              <a:t>日付は YYYY-MM-DD で表示する。</a:t>
            </a:r>
          </a:p>
          <a:p>
            <a:pPr algn="l">
              <a:lnSpc>
                <a:spcPts val="2250"/>
              </a:lnSpc>
            </a:pPr>
            <a:r>
              <a:rPr lang="zh-CN" sz="1420" dirty="0">
                <a:solidFill>
                  <a:srgbClr val="A3DDE3"/>
                </a:solidFill>
                <a:latin typeface="Source Code Pro"/>
                <a:ea typeface="Zen Kaku Gothic New"/>
                <a:cs typeface="Source Code Pro"/>
              </a:rPr>
              <a:t>## してはいけないこと</a:t>
            </a:r>
          </a:p>
          <a:p>
            <a:pPr algn="l">
              <a:lnSpc>
                <a:spcPts val="2250"/>
              </a:lnSpc>
            </a:pPr>
            <a:r>
              <a:rPr lang="zh-CN" sz="1420" dirty="0">
                <a:solidFill>
                  <a:srgbClr val="E6E6E6"/>
                </a:solidFill>
                <a:latin typeface="Source Code Pro"/>
                <a:ea typeface="Zen Kaku Gothic New"/>
                <a:cs typeface="Source Code Pro"/>
              </a:rPr>
              <a:t>外部CDNの読み込み。実在しそうな個人情報のダミー生成。</a:t>
            </a:r>
          </a:p>
          <a:p>
            <a:pPr algn="l">
              <a:lnSpc>
                <a:spcPts val="2250"/>
              </a:lnSpc>
            </a:pPr>
            <a:r>
              <a:rPr lang="zh-CN" sz="1420" dirty="0">
                <a:solidFill>
                  <a:srgbClr val="A3DDE3"/>
                </a:solidFill>
                <a:latin typeface="Source Code Pro"/>
                <a:ea typeface="Zen Kaku Gothic New"/>
                <a:cs typeface="Source Code Pro"/>
              </a:rPr>
              <a:t>## 応答の最後に必ず出すもの</a:t>
            </a:r>
          </a:p>
          <a:p>
            <a:pPr algn="l">
              <a:lnSpc>
                <a:spcPts val="2250"/>
              </a:lnSpc>
            </a:pPr>
            <a:r>
              <a:rPr lang="zh-CN" sz="1420" dirty="0">
                <a:solidFill>
                  <a:srgbClr val="E6E6E6"/>
                </a:solidFill>
                <a:latin typeface="Source Code Pro"/>
                <a:ea typeface="Zen Kaku Gothic New"/>
                <a:cs typeface="Source Code Pro"/>
              </a:rPr>
              <a:t>動作、従った設定、対象ファイル、未実施・保留の4項目を付ける。</a:t>
            </a:r>
          </a:p>
          <a:p>
            <a:pPr algn="l">
              <a:lnSpc>
                <a:spcPts val="2250"/>
              </a:lnSpc>
            </a:pPr>
            <a:r>
              <a:rPr lang="zh-CN" sz="1420" dirty="0">
                <a:solidFill>
                  <a:srgbClr val="E6E6E6"/>
                </a:solidFill>
                <a:latin typeface="Source Code Pro"/>
                <a:ea typeface="Zen Kaku Gothic New"/>
                <a:cs typeface="Source Code Pro"/>
              </a:rPr>
              <a:t>読み取りだけの依頼でも省略しない。</a:t>
            </a:r>
          </a:p>
        </p:txBody>
      </p:sp>
      <p:sp>
        <p:nvSpPr>
          <p:cNvPr id="10" name="TextBox 10"/>
          <p:cNvSpPr txBox="1"/>
          <p:nvPr/>
        </p:nvSpPr>
        <p:spPr>
          <a:xfrm>
            <a:off x="601599" y="6040279"/>
            <a:ext cx="9719090"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実物は handson/CLAUDE.md です。A-3 でコピーしたのは、このファイルです。</a:t>
            </a:r>
          </a:p>
        </p:txBody>
      </p:sp>
      <p:sp>
        <p:nvSpPr>
          <p:cNvPr id="11" name="TextBox 1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2" name="TextBox 12"/>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56</a:t>
            </a:r>
          </a:p>
        </p:txBody>
      </p:sp>
    </p:spTree>
  </p:cSld>
  <p:clrMapOvr>
    <a:masterClrMapping/>
  </p:clrMapOvr>
  <p:transition xmlns:p14="http://schemas.microsoft.com/office/powerpoint/2010/main" p14:dur="400">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47BCC6"/>
          </a:solidFill>
          <a:ln>
            <a:noFill/>
          </a:ln>
        </p:spPr>
      </p:sp>
      <p:sp>
        <p:nvSpPr>
          <p:cNvPr id="4" name="Rectangle 4"/>
          <p:cNvSpPr/>
          <p:nvPr/>
        </p:nvSpPr>
        <p:spPr>
          <a:xfrm>
            <a:off x="457200" y="495300"/>
            <a:ext cx="1143000" cy="457200"/>
          </a:xfrm>
          <a:prstGeom prst="roundRect">
            <a:avLst>
              <a:gd name="adj" fmla="val 16667"/>
            </a:avLst>
          </a:prstGeom>
          <a:solidFill>
            <a:srgbClr val="47BCC6"/>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実演</a:t>
            </a:r>
          </a:p>
        </p:txBody>
      </p:sp>
      <p:sp>
        <p:nvSpPr>
          <p:cNvPr id="6" name="TextBox 6"/>
          <p:cNvSpPr txBox="1"/>
          <p:nvPr/>
        </p:nvSpPr>
        <p:spPr>
          <a:xfrm>
            <a:off x="198920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パネルを開き直す</a:t>
            </a:r>
          </a:p>
        </p:txBody>
      </p:sp>
      <p:sp>
        <p:nvSpPr>
          <p:cNvPr id="7" name="Rectangle 7"/>
          <p:cNvSpPr/>
          <p:nvPr/>
        </p:nvSpPr>
        <p:spPr>
          <a:xfrm>
            <a:off x="2000250" y="1028700"/>
            <a:ext cx="9582150" cy="19050"/>
          </a:xfrm>
          <a:prstGeom prst="rect">
            <a:avLst/>
          </a:prstGeom>
          <a:solidFill>
            <a:srgbClr val="47BCC6"/>
          </a:solidFill>
          <a:ln>
            <a:noFill/>
          </a:ln>
        </p:spPr>
      </p:sp>
      <p:sp>
        <p:nvSpPr>
          <p:cNvPr id="8" name="TextBox 8"/>
          <p:cNvSpPr txBox="1"/>
          <p:nvPr/>
        </p:nvSpPr>
        <p:spPr>
          <a:xfrm>
            <a:off x="598551" y="1098709"/>
            <a:ext cx="6431899" cy="749236"/>
          </a:xfrm>
          <a:prstGeom prst="rect">
            <a:avLst/>
          </a:prstGeom>
          <a:noFill/>
          <a:ln>
            <a:noFill/>
          </a:ln>
        </p:spPr>
        <p:txBody>
          <a:bodyPr wrap="square" lIns="0" tIns="0" rIns="0" bIns="0" anchor="t" anchorCtr="0"/>
          <a:lstStyle/>
          <a:p>
            <a:pPr algn="l">
              <a:lnSpc>
                <a:spcPts val="2550"/>
              </a:lnSpc>
            </a:pPr>
            <a:r>
              <a:rPr lang="zh-CN" sz="2180" b="1" dirty="0">
                <a:solidFill>
                  <a:srgbClr val="000000"/>
                </a:solidFill>
                <a:latin typeface="Zen Kaku Gothic New"/>
                <a:ea typeface="Zen Kaku Gothic New"/>
                <a:cs typeface="Zen Kaku Gothic New"/>
              </a:rPr>
              <a:t>設定を読むのは</a:t>
            </a:r>
            <a:r>
              <a:rPr lang="zh-CN" sz="2180" b="1" dirty="0">
                <a:solidFill>
                  <a:srgbClr val="264DBF"/>
                </a:solidFill>
                <a:latin typeface="Zen Kaku Gothic New"/>
                <a:ea typeface="Zen Kaku Gothic New"/>
                <a:cs typeface="Zen Kaku Gothic New"/>
              </a:rPr>
              <a:t>起動のとき</a:t>
            </a:r>
            <a:r>
              <a:rPr lang="zh-CN" sz="2180" b="1" dirty="0">
                <a:solidFill>
                  <a:srgbClr val="000000"/>
                </a:solidFill>
                <a:latin typeface="Zen Kaku Gothic New"/>
                <a:ea typeface="Zen Kaku Gothic New"/>
                <a:cs typeface="Zen Kaku Gothic New"/>
              </a:rPr>
              <a:t>だけです。</a:t>
            </a:r>
          </a:p>
          <a:p>
            <a:pPr algn="l">
              <a:lnSpc>
                <a:spcPts val="2550"/>
              </a:lnSpc>
            </a:pPr>
            <a:r>
              <a:rPr lang="zh-CN" sz="2180" b="1" dirty="0">
                <a:solidFill>
                  <a:srgbClr val="000000"/>
                </a:solidFill>
                <a:latin typeface="Zen Kaku Gothic New"/>
                <a:ea typeface="Zen Kaku Gothic New"/>
                <a:cs typeface="Zen Kaku Gothic New"/>
              </a:rPr>
              <a:t>開き直すまで反映されません。</a:t>
            </a:r>
          </a:p>
        </p:txBody>
      </p:sp>
      <p:sp>
        <p:nvSpPr>
          <p:cNvPr id="9" name="Rectangle 9"/>
          <p:cNvSpPr/>
          <p:nvPr/>
        </p:nvSpPr>
        <p:spPr>
          <a:xfrm>
            <a:off x="666750" y="1924050"/>
            <a:ext cx="5905500" cy="4010025"/>
          </a:xfrm>
          <a:prstGeom prst="roundRect">
            <a:avLst>
              <a:gd name="adj" fmla="val 2375"/>
            </a:avLst>
          </a:prstGeom>
          <a:solidFill>
            <a:srgbClr val="000000">
              <a:alpha val="8000"/>
            </a:srgbClr>
          </a:solidFill>
          <a:ln>
            <a:noFill/>
          </a:ln>
        </p:spPr>
      </p:sp>
      <p:pic>
        <p:nvPicPr>
          <p:cNvPr id="10" name="Image 10"/>
          <p:cNvPicPr>
            <a:picLocks noChangeAspect="1"/>
          </p:cNvPicPr>
          <p:nvPr/>
        </p:nvPicPr>
        <p:blipFill>
          <a:blip r:embed="rId2"/>
          <a:stretch>
            <a:fillRect/>
          </a:stretch>
        </p:blipFill>
        <p:spPr>
          <a:xfrm>
            <a:off x="609600" y="1866900"/>
            <a:ext cx="5905500" cy="4010025"/>
          </a:xfrm>
          <a:prstGeom prst="rect">
            <a:avLst/>
          </a:prstGeom>
        </p:spPr>
      </p:pic>
      <p:sp>
        <p:nvSpPr>
          <p:cNvPr id="11" name="Rectangle 11"/>
          <p:cNvSpPr/>
          <p:nvPr/>
        </p:nvSpPr>
        <p:spPr>
          <a:xfrm>
            <a:off x="609600" y="1866900"/>
            <a:ext cx="5905500" cy="4010025"/>
          </a:xfrm>
          <a:prstGeom prst="roundRect">
            <a:avLst>
              <a:gd name="adj" fmla="val 2375"/>
            </a:avLst>
          </a:prstGeom>
          <a:noFill/>
          <a:ln w="14288">
            <a:solidFill>
              <a:srgbClr val="E3E7EA"/>
            </a:solidFill>
          </a:ln>
        </p:spPr>
      </p:sp>
      <p:sp>
        <p:nvSpPr>
          <p:cNvPr id="12" name="Rectangle 12"/>
          <p:cNvSpPr/>
          <p:nvPr/>
        </p:nvSpPr>
        <p:spPr>
          <a:xfrm>
            <a:off x="2114550" y="5476875"/>
            <a:ext cx="2800350" cy="400050"/>
          </a:xfrm>
          <a:prstGeom prst="roundRect">
            <a:avLst>
              <a:gd name="adj" fmla="val 14286"/>
            </a:avLst>
          </a:prstGeom>
          <a:noFill/>
          <a:ln w="28575">
            <a:solidFill>
              <a:srgbClr val="264DBF"/>
            </a:solidFill>
          </a:ln>
        </p:spPr>
      </p:sp>
      <p:sp>
        <p:nvSpPr>
          <p:cNvPr id="13" name="Ellipse 13"/>
          <p:cNvSpPr/>
          <p:nvPr/>
        </p:nvSpPr>
        <p:spPr>
          <a:xfrm>
            <a:off x="4953000" y="5524500"/>
            <a:ext cx="304800" cy="304800"/>
          </a:xfrm>
          <a:prstGeom prst="ellipse">
            <a:avLst/>
          </a:prstGeom>
          <a:solidFill>
            <a:srgbClr val="264DBF"/>
          </a:solidFill>
          <a:ln>
            <a:noFill/>
          </a:ln>
        </p:spPr>
      </p:sp>
      <p:sp>
        <p:nvSpPr>
          <p:cNvPr id="14" name="TextBox 14"/>
          <p:cNvSpPr txBox="1"/>
          <p:nvPr/>
        </p:nvSpPr>
        <p:spPr>
          <a:xfrm>
            <a:off x="5030228" y="55897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602361" y="6075521"/>
            <a:ext cx="7164974"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画面: Claude Code 公式ドキュメント Visual Studio Code のページ</a:t>
            </a:r>
          </a:p>
        </p:txBody>
      </p:sp>
      <p:sp>
        <p:nvSpPr>
          <p:cNvPr id="16" name="TextBox 16"/>
          <p:cNvSpPr txBox="1"/>
          <p:nvPr/>
        </p:nvSpPr>
        <p:spPr>
          <a:xfrm>
            <a:off x="6888099" y="1887379"/>
            <a:ext cx="1927241"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開き直しの手順</a:t>
            </a:r>
          </a:p>
        </p:txBody>
      </p:sp>
      <p:sp>
        <p:nvSpPr>
          <p:cNvPr id="17" name="Rectangle 17"/>
          <p:cNvSpPr/>
          <p:nvPr/>
        </p:nvSpPr>
        <p:spPr>
          <a:xfrm>
            <a:off x="6896100" y="2152650"/>
            <a:ext cx="1257300" cy="28575"/>
          </a:xfrm>
          <a:prstGeom prst="rect">
            <a:avLst/>
          </a:prstGeom>
          <a:solidFill>
            <a:srgbClr val="47BCC6"/>
          </a:solidFill>
          <a:ln>
            <a:noFill/>
          </a:ln>
        </p:spPr>
      </p:sp>
      <p:sp>
        <p:nvSpPr>
          <p:cNvPr id="18" name="Ellipse 18"/>
          <p:cNvSpPr/>
          <p:nvPr/>
        </p:nvSpPr>
        <p:spPr>
          <a:xfrm>
            <a:off x="6962775" y="2371725"/>
            <a:ext cx="285750" cy="285750"/>
          </a:xfrm>
          <a:prstGeom prst="ellipse">
            <a:avLst/>
          </a:prstGeom>
          <a:solidFill>
            <a:srgbClr val="47BCC6"/>
          </a:solidFill>
          <a:ln>
            <a:noFill/>
          </a:ln>
        </p:spPr>
      </p:sp>
      <p:sp>
        <p:nvSpPr>
          <p:cNvPr id="19" name="TextBox 19"/>
          <p:cNvSpPr txBox="1"/>
          <p:nvPr/>
        </p:nvSpPr>
        <p:spPr>
          <a:xfrm>
            <a:off x="7030478" y="24274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20" name="TextBox 20"/>
          <p:cNvSpPr txBox="1"/>
          <p:nvPr/>
        </p:nvSpPr>
        <p:spPr>
          <a:xfrm>
            <a:off x="7383780" y="2419350"/>
            <a:ext cx="2776538"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パネル右上の × で閉じる</a:t>
            </a:r>
          </a:p>
        </p:txBody>
      </p:sp>
      <p:sp>
        <p:nvSpPr>
          <p:cNvPr id="21" name="Ellipse 21"/>
          <p:cNvSpPr/>
          <p:nvPr/>
        </p:nvSpPr>
        <p:spPr>
          <a:xfrm>
            <a:off x="6962775" y="2886075"/>
            <a:ext cx="285750" cy="285750"/>
          </a:xfrm>
          <a:prstGeom prst="ellipse">
            <a:avLst/>
          </a:prstGeom>
          <a:solidFill>
            <a:srgbClr val="47BCC6"/>
          </a:solidFill>
          <a:ln>
            <a:noFill/>
          </a:ln>
        </p:spPr>
      </p:sp>
      <p:sp>
        <p:nvSpPr>
          <p:cNvPr id="22" name="TextBox 22"/>
          <p:cNvSpPr txBox="1"/>
          <p:nvPr/>
        </p:nvSpPr>
        <p:spPr>
          <a:xfrm>
            <a:off x="7030478" y="29417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23" name="TextBox 23"/>
          <p:cNvSpPr txBox="1"/>
          <p:nvPr/>
        </p:nvSpPr>
        <p:spPr>
          <a:xfrm>
            <a:off x="7383780" y="2933700"/>
            <a:ext cx="273939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アイコンをもう一度押す</a:t>
            </a:r>
          </a:p>
        </p:txBody>
      </p:sp>
      <p:sp>
        <p:nvSpPr>
          <p:cNvPr id="24" name="Ellipse 24"/>
          <p:cNvSpPr/>
          <p:nvPr/>
        </p:nvSpPr>
        <p:spPr>
          <a:xfrm>
            <a:off x="6962775" y="3400425"/>
            <a:ext cx="285750" cy="285750"/>
          </a:xfrm>
          <a:prstGeom prst="ellipse">
            <a:avLst/>
          </a:prstGeom>
          <a:solidFill>
            <a:srgbClr val="47BCC6"/>
          </a:solidFill>
          <a:ln>
            <a:noFill/>
          </a:ln>
        </p:spPr>
      </p:sp>
      <p:sp>
        <p:nvSpPr>
          <p:cNvPr id="25" name="TextBox 25"/>
          <p:cNvSpPr txBox="1"/>
          <p:nvPr/>
        </p:nvSpPr>
        <p:spPr>
          <a:xfrm>
            <a:off x="7030478" y="34561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6" name="TextBox 26"/>
          <p:cNvSpPr txBox="1"/>
          <p:nvPr/>
        </p:nvSpPr>
        <p:spPr>
          <a:xfrm>
            <a:off x="7383780" y="3448050"/>
            <a:ext cx="3878818"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起動時に CLAUDE.md が読まれる</a:t>
            </a:r>
          </a:p>
        </p:txBody>
      </p:sp>
      <p:sp>
        <p:nvSpPr>
          <p:cNvPr id="27" name="Rectangle 27"/>
          <p:cNvSpPr/>
          <p:nvPr/>
        </p:nvSpPr>
        <p:spPr>
          <a:xfrm>
            <a:off x="6896100" y="4095750"/>
            <a:ext cx="4457700" cy="1295400"/>
          </a:xfrm>
          <a:prstGeom prst="roundRect">
            <a:avLst>
              <a:gd name="adj" fmla="val 5882"/>
            </a:avLst>
          </a:prstGeom>
          <a:solidFill>
            <a:srgbClr val="EEF6F7"/>
          </a:solidFill>
          <a:ln>
            <a:noFill/>
          </a:ln>
        </p:spPr>
      </p:sp>
      <p:sp>
        <p:nvSpPr>
          <p:cNvPr id="28" name="Rectangle 28"/>
          <p:cNvSpPr/>
          <p:nvPr/>
        </p:nvSpPr>
        <p:spPr>
          <a:xfrm>
            <a:off x="6896100" y="4095750"/>
            <a:ext cx="57150" cy="1295400"/>
          </a:xfrm>
          <a:prstGeom prst="roundRect">
            <a:avLst>
              <a:gd name="adj" fmla="val 50000"/>
            </a:avLst>
          </a:prstGeom>
          <a:solidFill>
            <a:srgbClr val="47BCC6"/>
          </a:solidFill>
          <a:ln>
            <a:noFill/>
          </a:ln>
        </p:spPr>
      </p:sp>
      <p:sp>
        <p:nvSpPr>
          <p:cNvPr id="29" name="Ellipse 29"/>
          <p:cNvSpPr/>
          <p:nvPr/>
        </p:nvSpPr>
        <p:spPr>
          <a:xfrm>
            <a:off x="7077075" y="4286250"/>
            <a:ext cx="247650" cy="247650"/>
          </a:xfrm>
          <a:prstGeom prst="ellipse">
            <a:avLst/>
          </a:prstGeom>
          <a:solidFill>
            <a:srgbClr val="264DBF"/>
          </a:solidFill>
          <a:ln>
            <a:noFill/>
          </a:ln>
        </p:spPr>
      </p:sp>
      <p:sp>
        <p:nvSpPr>
          <p:cNvPr id="30" name="TextBox 30"/>
          <p:cNvSpPr txBox="1"/>
          <p:nvPr/>
        </p:nvSpPr>
        <p:spPr>
          <a:xfrm>
            <a:off x="7125728" y="43133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31" name="TextBox 31"/>
          <p:cNvSpPr txBox="1"/>
          <p:nvPr/>
        </p:nvSpPr>
        <p:spPr>
          <a:xfrm>
            <a:off x="7422261" y="4322921"/>
            <a:ext cx="3225879" cy="278702"/>
          </a:xfrm>
          <a:prstGeom prst="rect">
            <a:avLst/>
          </a:prstGeom>
          <a:noFill/>
          <a:ln>
            <a:noFill/>
          </a:ln>
        </p:spPr>
        <p:txBody>
          <a:bodyPr wrap="none" lIns="0" tIns="0" rIns="0" bIns="0" anchor="t" anchorCtr="0">
            <a:spAutoFit/>
          </a:bodyPr>
          <a:lstStyle/>
          <a:p>
            <a:pPr algn="l"/>
            <a:r>
              <a:rPr lang="zh-CN" sz="1420" b="1" dirty="0">
                <a:solidFill>
                  <a:srgbClr val="0B2E33"/>
                </a:solidFill>
                <a:latin typeface="Zen Kaku Gothic New"/>
                <a:ea typeface="Zen Kaku Gothic New"/>
                <a:cs typeface="Zen Kaku Gothic New"/>
              </a:rPr>
              <a:t>拡張が出てこないときの案内</a:t>
            </a:r>
          </a:p>
        </p:txBody>
      </p:sp>
      <p:sp>
        <p:nvSpPr>
          <p:cNvPr id="32" name="TextBox 32"/>
          <p:cNvSpPr txBox="1"/>
          <p:nvPr/>
        </p:nvSpPr>
        <p:spPr>
          <a:xfrm>
            <a:off x="7193661" y="4646771"/>
            <a:ext cx="4249293"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入れ直しではなく、VS Code か</a:t>
            </a:r>
          </a:p>
          <a:p>
            <a:pPr algn="l">
              <a:lnSpc>
                <a:spcPts val="2100"/>
              </a:lnSpc>
            </a:pPr>
            <a:r>
              <a:rPr lang="zh-CN" sz="1420" dirty="0">
                <a:solidFill>
                  <a:srgbClr val="000000"/>
                </a:solidFill>
                <a:latin typeface="Zen Kaku Gothic New"/>
                <a:ea typeface="Zen Kaku Gothic New"/>
                <a:cs typeface="Zen Kaku Gothic New"/>
              </a:rPr>
              <a:t>ウィンドウの読み込み直しで直ります。</a:t>
            </a:r>
          </a:p>
        </p:txBody>
      </p:sp>
      <p:sp>
        <p:nvSpPr>
          <p:cNvPr id="33" name="TextBox 3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4" name="TextBox 3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57</a:t>
            </a:r>
          </a:p>
        </p:txBody>
      </p:sp>
    </p:spTree>
  </p:cSld>
  <p:clrMapOvr>
    <a:masterClrMapping/>
  </p:clrMapOvr>
  <p:transition xmlns:p14="http://schemas.microsoft.com/office/powerpoint/2010/main" p14:dur="400">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4717463"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Q4 CLAUDE.mdの読み込み</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291590"/>
            <a:ext cx="6727126" cy="675894"/>
          </a:xfrm>
          <a:prstGeom prst="rect">
            <a:avLst/>
          </a:prstGeom>
          <a:noFill/>
          <a:ln>
            <a:noFill/>
          </a:ln>
        </p:spPr>
        <p:txBody>
          <a:bodyPr wrap="square" lIns="0" tIns="0" rIns="0" bIns="0" anchor="t" anchorCtr="0"/>
          <a:lstStyle/>
          <a:p>
            <a:pPr algn="l">
              <a:lnSpc>
                <a:spcPts val="2550"/>
              </a:lnSpc>
            </a:pPr>
            <a:r>
              <a:rPr lang="zh-CN" sz="1800" b="1" dirty="0">
                <a:solidFill>
                  <a:srgbClr val="000000"/>
                </a:solidFill>
                <a:latin typeface="Zen Kaku Gothic New"/>
                <a:ea typeface="Zen Kaku Gothic New"/>
                <a:cs typeface="Zen Kaku Gothic New"/>
              </a:rPr>
              <a:t>Q. handson 直下に CLAUDE.md を置きました。</a:t>
            </a:r>
          </a:p>
          <a:p>
            <a:pPr algn="l">
              <a:lnSpc>
                <a:spcPts val="2550"/>
              </a:lnSpc>
            </a:pPr>
            <a:r>
              <a:rPr lang="zh-CN" sz="1800" b="1" dirty="0">
                <a:solidFill>
                  <a:srgbClr val="000000"/>
                </a:solidFill>
                <a:latin typeface="Zen Kaku Gothic New"/>
                <a:ea typeface="Zen Kaku Gothic New"/>
                <a:cs typeface="Zen Kaku Gothic New"/>
              </a:rPr>
              <a:t>中身をAIに反映させるには何が必要ですか。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6157674"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依頼のたびに「CLAUDE.md を読んで」と書き添える</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57111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パネルを開き直せば、起動時に自動で読み込まれる</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555021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/clear を送ると、置いたファイルが読み込まれる</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5451158"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settings.json に読み込むファイル名を登録する</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58</a:t>
            </a:r>
          </a:p>
        </p:txBody>
      </p:sp>
    </p:spTree>
  </p:cSld>
  <p:clrMapOvr>
    <a:masterClrMapping/>
  </p:clrMapOvr>
  <p:transition xmlns:p14="http://schemas.microsoft.com/office/powerpoint/2010/main" p14:dur="400">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146357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正解はB</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9944100"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正解は</a:t>
            </a:r>
            <a:r>
              <a:rPr lang="en-US" sz="2250" b="1" dirty="0">
                <a:solidFill>
                  <a:srgbClr val="264DBF"/>
                </a:solidFill>
                <a:latin typeface="Zen Kaku Gothic New"/>
                <a:ea typeface="Zen Kaku Gothic New"/>
                <a:cs typeface="Zen Kaku Gothic New"/>
              </a:rPr>
              <a:t>B</a:t>
            </a:r>
            <a:r>
              <a:rPr lang="zh-CN" sz="2250" b="1" dirty="0">
                <a:solidFill>
                  <a:srgbClr val="000000"/>
                </a:solidFill>
                <a:latin typeface="Zen Kaku Gothic New"/>
                <a:ea typeface="Zen Kaku Gothic New"/>
                <a:cs typeface="Zen Kaku Gothic New"/>
              </a:rPr>
              <a:t>。CLAUDE.md は起動時に自動で読まれます。</a:t>
            </a:r>
          </a:p>
        </p:txBody>
      </p:sp>
      <p:sp>
        <p:nvSpPr>
          <p:cNvPr id="9" name="Rectangle 9"/>
          <p:cNvSpPr/>
          <p:nvPr/>
        </p:nvSpPr>
        <p:spPr>
          <a:xfrm>
            <a:off x="609600" y="1866900"/>
            <a:ext cx="10972800" cy="819150"/>
          </a:xfrm>
          <a:prstGeom prst="roundRect">
            <a:avLst>
              <a:gd name="adj" fmla="val 11628"/>
            </a:avLst>
          </a:prstGeom>
          <a:solidFill>
            <a:srgbClr val="EEF6F7"/>
          </a:solidFill>
          <a:ln>
            <a:noFill/>
          </a:ln>
        </p:spPr>
      </p:sp>
      <p:sp>
        <p:nvSpPr>
          <p:cNvPr id="10" name="Rectangle 10"/>
          <p:cNvSpPr/>
          <p:nvPr/>
        </p:nvSpPr>
        <p:spPr>
          <a:xfrm>
            <a:off x="609600" y="1866900"/>
            <a:ext cx="76200" cy="819150"/>
          </a:xfrm>
          <a:prstGeom prst="roundRect">
            <a:avLst>
              <a:gd name="adj" fmla="val 50000"/>
            </a:avLst>
          </a:prstGeom>
          <a:solidFill>
            <a:srgbClr val="47BCC6"/>
          </a:solidFill>
          <a:ln>
            <a:noFill/>
          </a:ln>
        </p:spPr>
      </p:sp>
      <p:sp>
        <p:nvSpPr>
          <p:cNvPr id="11" name="Ellipse 11"/>
          <p:cNvSpPr/>
          <p:nvPr/>
        </p:nvSpPr>
        <p:spPr>
          <a:xfrm>
            <a:off x="876300" y="2047875"/>
            <a:ext cx="457200" cy="457200"/>
          </a:xfrm>
          <a:prstGeom prst="ellipse">
            <a:avLst/>
          </a:prstGeom>
          <a:solidFill>
            <a:srgbClr val="47BCC6"/>
          </a:solidFill>
          <a:ln>
            <a:noFill/>
          </a:ln>
        </p:spPr>
      </p:sp>
      <p:sp>
        <p:nvSpPr>
          <p:cNvPr id="12" name="TextBox 12"/>
          <p:cNvSpPr txBox="1"/>
          <p:nvPr/>
        </p:nvSpPr>
        <p:spPr>
          <a:xfrm>
            <a:off x="1011807" y="2174558"/>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B</a:t>
            </a:r>
          </a:p>
        </p:txBody>
      </p:sp>
      <p:sp>
        <p:nvSpPr>
          <p:cNvPr id="13" name="TextBox 13"/>
          <p:cNvSpPr txBox="1"/>
          <p:nvPr/>
        </p:nvSpPr>
        <p:spPr>
          <a:xfrm>
            <a:off x="1497330" y="2057400"/>
            <a:ext cx="599598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パネルを開き直せば、起動時に自動で読み込まれる</a:t>
            </a:r>
          </a:p>
        </p:txBody>
      </p:sp>
      <p:sp>
        <p:nvSpPr>
          <p:cNvPr id="14" name="TextBox 14"/>
          <p:cNvSpPr txBox="1"/>
          <p:nvPr/>
        </p:nvSpPr>
        <p:spPr>
          <a:xfrm>
            <a:off x="1497711" y="2360771"/>
            <a:ext cx="683723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読み込みは起動のときだけ。だから置いたあとに開き直します。</a:t>
            </a:r>
          </a:p>
        </p:txBody>
      </p:sp>
      <p:sp>
        <p:nvSpPr>
          <p:cNvPr id="15" name="Rectangle 15"/>
          <p:cNvSpPr/>
          <p:nvPr/>
        </p:nvSpPr>
        <p:spPr>
          <a:xfrm>
            <a:off x="609600" y="2876550"/>
            <a:ext cx="10972800" cy="723900"/>
          </a:xfrm>
          <a:prstGeom prst="roundRect">
            <a:avLst>
              <a:gd name="adj" fmla="val 10526"/>
            </a:avLst>
          </a:prstGeom>
          <a:solidFill>
            <a:srgbClr val="F5F7F8"/>
          </a:solidFill>
          <a:ln>
            <a:noFill/>
          </a:ln>
        </p:spPr>
      </p:sp>
      <p:sp>
        <p:nvSpPr>
          <p:cNvPr id="16" name="Ellipse 16"/>
          <p:cNvSpPr/>
          <p:nvPr/>
        </p:nvSpPr>
        <p:spPr>
          <a:xfrm>
            <a:off x="828675" y="3048000"/>
            <a:ext cx="323850" cy="323850"/>
          </a:xfrm>
          <a:prstGeom prst="ellipse">
            <a:avLst/>
          </a:prstGeom>
          <a:solidFill>
            <a:srgbClr val="E6ECEE"/>
          </a:solidFill>
          <a:ln>
            <a:noFill/>
          </a:ln>
        </p:spPr>
      </p:sp>
      <p:sp>
        <p:nvSpPr>
          <p:cNvPr id="17" name="TextBox 17"/>
          <p:cNvSpPr txBox="1"/>
          <p:nvPr/>
        </p:nvSpPr>
        <p:spPr>
          <a:xfrm>
            <a:off x="910202" y="31227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26261" y="3008471"/>
            <a:ext cx="5849791"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依頼のたびに「CLAUDE.md を読んで」と書き添える</a:t>
            </a:r>
          </a:p>
        </p:txBody>
      </p:sp>
      <p:sp>
        <p:nvSpPr>
          <p:cNvPr id="19" name="TextBox 19"/>
          <p:cNvSpPr txBox="1"/>
          <p:nvPr/>
        </p:nvSpPr>
        <p:spPr>
          <a:xfrm>
            <a:off x="1326261" y="3275171"/>
            <a:ext cx="6366700"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書き添えなくても読まれます。毎回書く手間は要りません。</a:t>
            </a:r>
          </a:p>
        </p:txBody>
      </p:sp>
      <p:sp>
        <p:nvSpPr>
          <p:cNvPr id="20" name="Rectangle 20"/>
          <p:cNvSpPr/>
          <p:nvPr/>
        </p:nvSpPr>
        <p:spPr>
          <a:xfrm>
            <a:off x="609600" y="3714750"/>
            <a:ext cx="10972800" cy="723900"/>
          </a:xfrm>
          <a:prstGeom prst="roundRect">
            <a:avLst>
              <a:gd name="adj" fmla="val 10526"/>
            </a:avLst>
          </a:prstGeom>
          <a:solidFill>
            <a:srgbClr val="F5F7F8"/>
          </a:solidFill>
          <a:ln>
            <a:noFill/>
          </a:ln>
        </p:spPr>
      </p:sp>
      <p:sp>
        <p:nvSpPr>
          <p:cNvPr id="21" name="Ellipse 21"/>
          <p:cNvSpPr/>
          <p:nvPr/>
        </p:nvSpPr>
        <p:spPr>
          <a:xfrm>
            <a:off x="828675" y="3886200"/>
            <a:ext cx="323850" cy="323850"/>
          </a:xfrm>
          <a:prstGeom prst="ellipse">
            <a:avLst/>
          </a:prstGeom>
          <a:solidFill>
            <a:srgbClr val="E6ECEE"/>
          </a:solidFill>
          <a:ln>
            <a:noFill/>
          </a:ln>
        </p:spPr>
      </p:sp>
      <p:sp>
        <p:nvSpPr>
          <p:cNvPr id="22" name="TextBox 22"/>
          <p:cNvSpPr txBox="1"/>
          <p:nvPr/>
        </p:nvSpPr>
        <p:spPr>
          <a:xfrm>
            <a:off x="910202" y="39609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3" name="TextBox 23"/>
          <p:cNvSpPr txBox="1"/>
          <p:nvPr/>
        </p:nvSpPr>
        <p:spPr>
          <a:xfrm>
            <a:off x="1326261" y="3846671"/>
            <a:ext cx="5272707"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/clear を送ると、置いたファイルが読み込まれる</a:t>
            </a:r>
          </a:p>
        </p:txBody>
      </p:sp>
      <p:sp>
        <p:nvSpPr>
          <p:cNvPr id="24" name="TextBox 24"/>
          <p:cNvSpPr txBox="1"/>
          <p:nvPr/>
        </p:nvSpPr>
        <p:spPr>
          <a:xfrm>
            <a:off x="1326261" y="4113371"/>
            <a:ext cx="6919579"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/clear は会話を切る操作で、読み込みの引き金ではありません。</a:t>
            </a:r>
          </a:p>
        </p:txBody>
      </p:sp>
      <p:sp>
        <p:nvSpPr>
          <p:cNvPr id="25" name="Rectangle 25"/>
          <p:cNvSpPr/>
          <p:nvPr/>
        </p:nvSpPr>
        <p:spPr>
          <a:xfrm>
            <a:off x="609600" y="4552950"/>
            <a:ext cx="10972800" cy="723900"/>
          </a:xfrm>
          <a:prstGeom prst="roundRect">
            <a:avLst>
              <a:gd name="adj" fmla="val 10526"/>
            </a:avLst>
          </a:prstGeom>
          <a:solidFill>
            <a:srgbClr val="F5F7F8"/>
          </a:solidFill>
          <a:ln>
            <a:noFill/>
          </a:ln>
        </p:spPr>
      </p:sp>
      <p:sp>
        <p:nvSpPr>
          <p:cNvPr id="26" name="Ellipse 26"/>
          <p:cNvSpPr/>
          <p:nvPr/>
        </p:nvSpPr>
        <p:spPr>
          <a:xfrm>
            <a:off x="828675" y="4724400"/>
            <a:ext cx="323850" cy="323850"/>
          </a:xfrm>
          <a:prstGeom prst="ellipse">
            <a:avLst/>
          </a:prstGeom>
          <a:solidFill>
            <a:srgbClr val="E6ECEE"/>
          </a:solidFill>
          <a:ln>
            <a:noFill/>
          </a:ln>
        </p:spPr>
      </p:sp>
      <p:sp>
        <p:nvSpPr>
          <p:cNvPr id="27" name="TextBox 27"/>
          <p:cNvSpPr txBox="1"/>
          <p:nvPr/>
        </p:nvSpPr>
        <p:spPr>
          <a:xfrm>
            <a:off x="910202" y="47991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8" name="TextBox 28"/>
          <p:cNvSpPr txBox="1"/>
          <p:nvPr/>
        </p:nvSpPr>
        <p:spPr>
          <a:xfrm>
            <a:off x="1326261" y="4684871"/>
            <a:ext cx="5178600"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settings.json に読み込むファイル名を登録する</a:t>
            </a:r>
          </a:p>
        </p:txBody>
      </p:sp>
      <p:sp>
        <p:nvSpPr>
          <p:cNvPr id="29" name="TextBox 29"/>
          <p:cNvSpPr txBox="1"/>
          <p:nvPr/>
        </p:nvSpPr>
        <p:spPr>
          <a:xfrm>
            <a:off x="1326261" y="4951571"/>
            <a:ext cx="7543038"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登録は要りません。置き場所が決まっているので自動で見つかります。</a:t>
            </a:r>
          </a:p>
        </p:txBody>
      </p:sp>
      <p:sp>
        <p:nvSpPr>
          <p:cNvPr id="30" name="Rectangle 30"/>
          <p:cNvSpPr/>
          <p:nvPr/>
        </p:nvSpPr>
        <p:spPr>
          <a:xfrm>
            <a:off x="609600" y="5505450"/>
            <a:ext cx="10972800" cy="914400"/>
          </a:xfrm>
          <a:prstGeom prst="roundRect">
            <a:avLst>
              <a:gd name="adj" fmla="val 8333"/>
            </a:avLst>
          </a:prstGeom>
          <a:solidFill>
            <a:srgbClr val="EEF6F7"/>
          </a:solidFill>
          <a:ln>
            <a:noFill/>
          </a:ln>
        </p:spPr>
      </p:sp>
      <p:sp>
        <p:nvSpPr>
          <p:cNvPr id="31" name="Rectangle 31"/>
          <p:cNvSpPr/>
          <p:nvPr/>
        </p:nvSpPr>
        <p:spPr>
          <a:xfrm>
            <a:off x="609600" y="5505450"/>
            <a:ext cx="57150" cy="914400"/>
          </a:xfrm>
          <a:prstGeom prst="roundRect">
            <a:avLst>
              <a:gd name="adj" fmla="val 50000"/>
            </a:avLst>
          </a:prstGeom>
          <a:solidFill>
            <a:srgbClr val="47BCC6"/>
          </a:solidFill>
          <a:ln>
            <a:noFill/>
          </a:ln>
        </p:spPr>
      </p:sp>
      <p:sp>
        <p:nvSpPr>
          <p:cNvPr id="32" name="TextBox 32"/>
          <p:cNvSpPr txBox="1"/>
          <p:nvPr/>
        </p:nvSpPr>
        <p:spPr>
          <a:xfrm>
            <a:off x="945261" y="5675471"/>
            <a:ext cx="1743694"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現場での効き目</a:t>
            </a:r>
          </a:p>
        </p:txBody>
      </p:sp>
      <p:sp>
        <p:nvSpPr>
          <p:cNvPr id="33" name="TextBox 33"/>
          <p:cNvSpPr txBox="1"/>
          <p:nvPr/>
        </p:nvSpPr>
        <p:spPr>
          <a:xfrm>
            <a:off x="944880" y="5991225"/>
            <a:ext cx="8322564"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同じ CLAUDE.md を配れば、チーム全員が同じ前提でAIを動かせます。</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59</a:t>
            </a:r>
          </a:p>
        </p:txBody>
      </p:sp>
    </p:spTree>
  </p:cSld>
  <p:clrMapOvr>
    <a:masterClrMapping/>
  </p:clrMapOvr>
  <p:transition xmlns:p14="http://schemas.microsoft.com/office/powerpoint/2010/main" p14:dur="40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進め方とルール</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18724"/>
            <a:ext cx="6460950" cy="846010"/>
          </a:xfrm>
          <a:prstGeom prst="rect">
            <a:avLst/>
          </a:prstGeom>
          <a:noFill/>
          <a:ln>
            <a:noFill/>
          </a:ln>
        </p:spPr>
        <p:txBody>
          <a:bodyPr wrap="square" lIns="0" tIns="0" rIns="0" bIns="0" anchor="t" anchorCtr="0"/>
          <a:lstStyle/>
          <a:p>
            <a:pPr algn="l">
              <a:lnSpc>
                <a:spcPts val="2850"/>
              </a:lnSpc>
            </a:pPr>
            <a:r>
              <a:rPr lang="zh-CN" sz="2480" b="1" dirty="0">
                <a:solidFill>
                  <a:srgbClr val="000000"/>
                </a:solidFill>
                <a:latin typeface="Zen Kaku Gothic New"/>
                <a:ea typeface="Zen Kaku Gothic New"/>
                <a:cs typeface="Zen Kaku Gothic New"/>
              </a:rPr>
              <a:t>詰まったら</a:t>
            </a:r>
            <a:r>
              <a:rPr lang="zh-CN" sz="2480" b="1" dirty="0">
                <a:solidFill>
                  <a:srgbClr val="264DBF"/>
                </a:solidFill>
                <a:latin typeface="Zen Kaku Gothic New"/>
                <a:ea typeface="Zen Kaku Gothic New"/>
                <a:cs typeface="Zen Kaku Gothic New"/>
              </a:rPr>
              <a:t>手を挙げてください</a:t>
            </a:r>
            <a:r>
              <a:rPr lang="zh-CN" sz="2480" b="1" dirty="0">
                <a:solidFill>
                  <a:srgbClr val="000000"/>
                </a:solidFill>
                <a:latin typeface="Zen Kaku Gothic New"/>
                <a:ea typeface="Zen Kaku Gothic New"/>
                <a:cs typeface="Zen Kaku Gothic New"/>
              </a:rPr>
              <a:t>。</a:t>
            </a:r>
          </a:p>
          <a:p>
            <a:pPr algn="l">
              <a:lnSpc>
                <a:spcPts val="2850"/>
              </a:lnSpc>
            </a:pPr>
            <a:r>
              <a:rPr lang="zh-CN" sz="2480" b="1" dirty="0">
                <a:solidFill>
                  <a:srgbClr val="000000"/>
                </a:solidFill>
                <a:latin typeface="Zen Kaku Gothic New"/>
                <a:ea typeface="Zen Kaku Gothic New"/>
                <a:cs typeface="Zen Kaku Gothic New"/>
              </a:rPr>
              <a:t>進めなくなる前に拾います。</a:t>
            </a:r>
          </a:p>
        </p:txBody>
      </p:sp>
      <p:sp>
        <p:nvSpPr>
          <p:cNvPr id="7" name="Ellipse 7"/>
          <p:cNvSpPr/>
          <p:nvPr/>
        </p:nvSpPr>
        <p:spPr>
          <a:xfrm>
            <a:off x="676275" y="2228850"/>
            <a:ext cx="323850" cy="323850"/>
          </a:xfrm>
          <a:prstGeom prst="ellipse">
            <a:avLst/>
          </a:prstGeom>
          <a:solidFill>
            <a:srgbClr val="47BCC6"/>
          </a:solidFill>
          <a:ln>
            <a:noFill/>
          </a:ln>
        </p:spPr>
      </p:sp>
      <p:sp>
        <p:nvSpPr>
          <p:cNvPr id="8" name="Polygon 8"/>
          <p:cNvSpPr/>
          <p:nvPr/>
        </p:nvSpPr>
        <p:spPr>
          <a:xfrm>
            <a:off x="723900" y="2324100"/>
            <a:ext cx="219075" cy="171450"/>
          </a:xfrm>
          <a:custGeom>
            <a:avLst/>
            <a:gdLst/>
            <a:ahLst/>
            <a:cxnLst/>
            <a:rect l="l" t="t" r="r" b="b"/>
            <a:pathLst>
              <a:path w="219075" h="171450">
                <a:moveTo>
                  <a:pt x="28575" y="66675"/>
                </a:moveTo>
                <a:lnTo>
                  <a:pt x="76200" y="114300"/>
                </a:lnTo>
                <a:lnTo>
                  <a:pt x="190500" y="0"/>
                </a:lnTo>
                <a:lnTo>
                  <a:pt x="219075" y="28575"/>
                </a:lnTo>
                <a:lnTo>
                  <a:pt x="76200" y="171450"/>
                </a:lnTo>
                <a:lnTo>
                  <a:pt x="0" y="95250"/>
                </a:lnTo>
                <a:close/>
              </a:path>
            </a:pathLst>
          </a:custGeom>
          <a:solidFill>
            <a:srgbClr val="FFFFFF"/>
          </a:solidFill>
          <a:ln>
            <a:noFill/>
          </a:ln>
        </p:spPr>
      </p:sp>
      <p:sp>
        <p:nvSpPr>
          <p:cNvPr id="9" name="TextBox 9"/>
          <p:cNvSpPr txBox="1"/>
          <p:nvPr/>
        </p:nvSpPr>
        <p:spPr>
          <a:xfrm>
            <a:off x="1210818" y="2279332"/>
            <a:ext cx="2305050"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発表はありません</a:t>
            </a:r>
          </a:p>
        </p:txBody>
      </p:sp>
      <p:sp>
        <p:nvSpPr>
          <p:cNvPr id="10" name="TextBox 10"/>
          <p:cNvSpPr txBox="1"/>
          <p:nvPr/>
        </p:nvSpPr>
        <p:spPr>
          <a:xfrm>
            <a:off x="1211580" y="2590800"/>
            <a:ext cx="620649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書いたものを全員の前で読み上げる時間は取りません。</a:t>
            </a:r>
          </a:p>
        </p:txBody>
      </p:sp>
      <p:sp>
        <p:nvSpPr>
          <p:cNvPr id="11" name="Ellipse 11"/>
          <p:cNvSpPr/>
          <p:nvPr/>
        </p:nvSpPr>
        <p:spPr>
          <a:xfrm>
            <a:off x="676275" y="3028950"/>
            <a:ext cx="323850" cy="323850"/>
          </a:xfrm>
          <a:prstGeom prst="ellipse">
            <a:avLst/>
          </a:prstGeom>
          <a:solidFill>
            <a:srgbClr val="47BCC6"/>
          </a:solidFill>
          <a:ln>
            <a:noFill/>
          </a:ln>
        </p:spPr>
      </p:sp>
      <p:sp>
        <p:nvSpPr>
          <p:cNvPr id="12" name="Polygon 12"/>
          <p:cNvSpPr/>
          <p:nvPr/>
        </p:nvSpPr>
        <p:spPr>
          <a:xfrm>
            <a:off x="723900" y="3124200"/>
            <a:ext cx="219075" cy="171450"/>
          </a:xfrm>
          <a:custGeom>
            <a:avLst/>
            <a:gdLst/>
            <a:ahLst/>
            <a:cxnLst/>
            <a:rect l="l" t="t" r="r" b="b"/>
            <a:pathLst>
              <a:path w="219075" h="171450">
                <a:moveTo>
                  <a:pt x="28575" y="66675"/>
                </a:moveTo>
                <a:lnTo>
                  <a:pt x="76200" y="114300"/>
                </a:lnTo>
                <a:lnTo>
                  <a:pt x="190500" y="0"/>
                </a:lnTo>
                <a:lnTo>
                  <a:pt x="219075" y="28575"/>
                </a:lnTo>
                <a:lnTo>
                  <a:pt x="76200" y="171450"/>
                </a:lnTo>
                <a:lnTo>
                  <a:pt x="0" y="95250"/>
                </a:lnTo>
                <a:close/>
              </a:path>
            </a:pathLst>
          </a:custGeom>
          <a:solidFill>
            <a:srgbClr val="FFFFFF"/>
          </a:solidFill>
          <a:ln>
            <a:noFill/>
          </a:ln>
        </p:spPr>
      </p:sp>
      <p:sp>
        <p:nvSpPr>
          <p:cNvPr id="13" name="TextBox 13"/>
          <p:cNvSpPr txBox="1"/>
          <p:nvPr/>
        </p:nvSpPr>
        <p:spPr>
          <a:xfrm>
            <a:off x="1210818" y="3079432"/>
            <a:ext cx="2877122"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ペア作業はありません</a:t>
            </a:r>
          </a:p>
        </p:txBody>
      </p:sp>
      <p:sp>
        <p:nvSpPr>
          <p:cNvPr id="14" name="TextBox 14"/>
          <p:cNvSpPr txBox="1"/>
          <p:nvPr/>
        </p:nvSpPr>
        <p:spPr>
          <a:xfrm>
            <a:off x="1211580" y="3390900"/>
            <a:ext cx="404241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手元のPCで、一人ずつ進めます。</a:t>
            </a:r>
          </a:p>
        </p:txBody>
      </p:sp>
      <p:sp>
        <p:nvSpPr>
          <p:cNvPr id="15" name="Ellipse 15"/>
          <p:cNvSpPr/>
          <p:nvPr/>
        </p:nvSpPr>
        <p:spPr>
          <a:xfrm>
            <a:off x="676275" y="3829050"/>
            <a:ext cx="323850" cy="323850"/>
          </a:xfrm>
          <a:prstGeom prst="ellipse">
            <a:avLst/>
          </a:prstGeom>
          <a:solidFill>
            <a:srgbClr val="47BCC6"/>
          </a:solidFill>
          <a:ln>
            <a:noFill/>
          </a:ln>
        </p:spPr>
      </p:sp>
      <p:sp>
        <p:nvSpPr>
          <p:cNvPr id="16" name="Polygon 16"/>
          <p:cNvSpPr/>
          <p:nvPr/>
        </p:nvSpPr>
        <p:spPr>
          <a:xfrm>
            <a:off x="723900" y="3924300"/>
            <a:ext cx="219075" cy="171450"/>
          </a:xfrm>
          <a:custGeom>
            <a:avLst/>
            <a:gdLst/>
            <a:ahLst/>
            <a:cxnLst/>
            <a:rect l="l" t="t" r="r" b="b"/>
            <a:pathLst>
              <a:path w="219075" h="171450">
                <a:moveTo>
                  <a:pt x="28575" y="66675"/>
                </a:moveTo>
                <a:lnTo>
                  <a:pt x="76200" y="114300"/>
                </a:lnTo>
                <a:lnTo>
                  <a:pt x="190500" y="0"/>
                </a:lnTo>
                <a:lnTo>
                  <a:pt x="219075" y="28575"/>
                </a:lnTo>
                <a:lnTo>
                  <a:pt x="76200" y="171450"/>
                </a:lnTo>
                <a:lnTo>
                  <a:pt x="0" y="95250"/>
                </a:lnTo>
                <a:close/>
              </a:path>
            </a:pathLst>
          </a:custGeom>
          <a:solidFill>
            <a:srgbClr val="FFFFFF"/>
          </a:solidFill>
          <a:ln>
            <a:noFill/>
          </a:ln>
        </p:spPr>
      </p:sp>
      <p:sp>
        <p:nvSpPr>
          <p:cNvPr id="17" name="TextBox 17"/>
          <p:cNvSpPr txBox="1"/>
          <p:nvPr/>
        </p:nvSpPr>
        <p:spPr>
          <a:xfrm>
            <a:off x="1210818" y="3879532"/>
            <a:ext cx="3964057"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hints は詰まってから開きます</a:t>
            </a:r>
          </a:p>
        </p:txBody>
      </p:sp>
      <p:sp>
        <p:nvSpPr>
          <p:cNvPr id="18" name="TextBox 18"/>
          <p:cNvSpPr txBox="1"/>
          <p:nvPr/>
        </p:nvSpPr>
        <p:spPr>
          <a:xfrm>
            <a:off x="1211580" y="4191000"/>
            <a:ext cx="8101012"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5分ほど考えて進まないときに、該当ステップの hints を見てください。</a:t>
            </a:r>
          </a:p>
        </p:txBody>
      </p:sp>
      <p:sp>
        <p:nvSpPr>
          <p:cNvPr id="19" name="Ellipse 19"/>
          <p:cNvSpPr/>
          <p:nvPr/>
        </p:nvSpPr>
        <p:spPr>
          <a:xfrm>
            <a:off x="676275" y="4629150"/>
            <a:ext cx="323850" cy="323850"/>
          </a:xfrm>
          <a:prstGeom prst="ellipse">
            <a:avLst/>
          </a:prstGeom>
          <a:solidFill>
            <a:srgbClr val="47BCC6"/>
          </a:solidFill>
          <a:ln>
            <a:noFill/>
          </a:ln>
        </p:spPr>
      </p:sp>
      <p:sp>
        <p:nvSpPr>
          <p:cNvPr id="20" name="Polygon 20"/>
          <p:cNvSpPr/>
          <p:nvPr/>
        </p:nvSpPr>
        <p:spPr>
          <a:xfrm>
            <a:off x="723900" y="4724400"/>
            <a:ext cx="219075" cy="171450"/>
          </a:xfrm>
          <a:custGeom>
            <a:avLst/>
            <a:gdLst/>
            <a:ahLst/>
            <a:cxnLst/>
            <a:rect l="l" t="t" r="r" b="b"/>
            <a:pathLst>
              <a:path w="219075" h="171450">
                <a:moveTo>
                  <a:pt x="28575" y="66675"/>
                </a:moveTo>
                <a:lnTo>
                  <a:pt x="76200" y="114300"/>
                </a:lnTo>
                <a:lnTo>
                  <a:pt x="190500" y="0"/>
                </a:lnTo>
                <a:lnTo>
                  <a:pt x="219075" y="28575"/>
                </a:lnTo>
                <a:lnTo>
                  <a:pt x="76200" y="171450"/>
                </a:lnTo>
                <a:lnTo>
                  <a:pt x="0" y="95250"/>
                </a:lnTo>
                <a:close/>
              </a:path>
            </a:pathLst>
          </a:custGeom>
          <a:solidFill>
            <a:srgbClr val="FFFFFF"/>
          </a:solidFill>
          <a:ln>
            <a:noFill/>
          </a:ln>
        </p:spPr>
      </p:sp>
      <p:sp>
        <p:nvSpPr>
          <p:cNvPr id="21" name="TextBox 21"/>
          <p:cNvSpPr txBox="1"/>
          <p:nvPr/>
        </p:nvSpPr>
        <p:spPr>
          <a:xfrm>
            <a:off x="1210818" y="4679632"/>
            <a:ext cx="2275713"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Git は使いません</a:t>
            </a:r>
          </a:p>
        </p:txBody>
      </p:sp>
      <p:sp>
        <p:nvSpPr>
          <p:cNvPr id="22" name="TextBox 22"/>
          <p:cNvSpPr txBox="1"/>
          <p:nvPr/>
        </p:nvSpPr>
        <p:spPr>
          <a:xfrm>
            <a:off x="1211580" y="4991100"/>
            <a:ext cx="625602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配布ZIPを展開したフォルダの中だけで完結します。</a:t>
            </a:r>
          </a:p>
        </p:txBody>
      </p:sp>
      <p:sp>
        <p:nvSpPr>
          <p:cNvPr id="23" name="Ellipse 23"/>
          <p:cNvSpPr/>
          <p:nvPr/>
        </p:nvSpPr>
        <p:spPr>
          <a:xfrm>
            <a:off x="676275" y="5429250"/>
            <a:ext cx="323850" cy="323850"/>
          </a:xfrm>
          <a:prstGeom prst="ellipse">
            <a:avLst/>
          </a:prstGeom>
          <a:solidFill>
            <a:srgbClr val="47BCC6"/>
          </a:solidFill>
          <a:ln>
            <a:noFill/>
          </a:ln>
        </p:spPr>
      </p:sp>
      <p:sp>
        <p:nvSpPr>
          <p:cNvPr id="24" name="Polygon 24"/>
          <p:cNvSpPr/>
          <p:nvPr/>
        </p:nvSpPr>
        <p:spPr>
          <a:xfrm>
            <a:off x="723900" y="5524500"/>
            <a:ext cx="219075" cy="171450"/>
          </a:xfrm>
          <a:custGeom>
            <a:avLst/>
            <a:gdLst/>
            <a:ahLst/>
            <a:cxnLst/>
            <a:rect l="l" t="t" r="r" b="b"/>
            <a:pathLst>
              <a:path w="219075" h="171450">
                <a:moveTo>
                  <a:pt x="28575" y="66675"/>
                </a:moveTo>
                <a:lnTo>
                  <a:pt x="76200" y="114300"/>
                </a:lnTo>
                <a:lnTo>
                  <a:pt x="190500" y="0"/>
                </a:lnTo>
                <a:lnTo>
                  <a:pt x="219075" y="28575"/>
                </a:lnTo>
                <a:lnTo>
                  <a:pt x="76200" y="171450"/>
                </a:lnTo>
                <a:lnTo>
                  <a:pt x="0" y="95250"/>
                </a:lnTo>
                <a:close/>
              </a:path>
            </a:pathLst>
          </a:custGeom>
          <a:solidFill>
            <a:srgbClr val="FFFFFF"/>
          </a:solidFill>
          <a:ln>
            <a:noFill/>
          </a:ln>
        </p:spPr>
      </p:sp>
      <p:sp>
        <p:nvSpPr>
          <p:cNvPr id="25" name="TextBox 25"/>
          <p:cNvSpPr txBox="1"/>
          <p:nvPr/>
        </p:nvSpPr>
        <p:spPr>
          <a:xfrm>
            <a:off x="1210818" y="5479732"/>
            <a:ext cx="4035566"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気づきは memo.md に書きます</a:t>
            </a:r>
          </a:p>
        </p:txBody>
      </p:sp>
      <p:sp>
        <p:nvSpPr>
          <p:cNvPr id="26" name="TextBox 26"/>
          <p:cNvSpPr txBox="1"/>
          <p:nvPr/>
        </p:nvSpPr>
        <p:spPr>
          <a:xfrm>
            <a:off x="1211580" y="5791200"/>
            <a:ext cx="7333298"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各ステップの記録先を1つにまとめておくと、あとで見返せます。</a:t>
            </a:r>
          </a:p>
        </p:txBody>
      </p:sp>
      <p:sp>
        <p:nvSpPr>
          <p:cNvPr id="27" name="TextBox 2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8" name="TextBox 28"/>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a:t>
            </a:r>
          </a:p>
        </p:txBody>
      </p:sp>
    </p:spTree>
  </p:cSld>
  <p:clrMapOvr>
    <a:masterClrMapping/>
  </p:clrMapOvr>
  <p:transition xmlns:p14="http://schemas.microsoft.com/office/powerpoint/2010/main" p14:dur="400">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528045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A-4 実行サマリーを確認する</a:t>
            </a:r>
          </a:p>
        </p:txBody>
      </p:sp>
      <p:sp>
        <p:nvSpPr>
          <p:cNvPr id="7" name="Rectangle 7"/>
          <p:cNvSpPr/>
          <p:nvPr/>
        </p:nvSpPr>
        <p:spPr>
          <a:xfrm>
            <a:off x="10287000" y="590550"/>
            <a:ext cx="1295400" cy="381000"/>
          </a:xfrm>
          <a:prstGeom prst="roundRect">
            <a:avLst>
              <a:gd name="adj" fmla="val 20000"/>
            </a:avLst>
          </a:prstGeom>
          <a:solidFill>
            <a:srgbClr val="A3DDE3"/>
          </a:solidFill>
          <a:ln>
            <a:noFill/>
          </a:ln>
        </p:spPr>
      </p:sp>
      <p:sp>
        <p:nvSpPr>
          <p:cNvPr id="8" name="TextBox 8"/>
          <p:cNvSpPr txBox="1"/>
          <p:nvPr/>
        </p:nvSpPr>
        <p:spPr>
          <a:xfrm>
            <a:off x="10483019" y="687229"/>
            <a:ext cx="903363" cy="308039"/>
          </a:xfrm>
          <a:prstGeom prst="rect">
            <a:avLst/>
          </a:prstGeom>
          <a:noFill/>
          <a:ln>
            <a:noFill/>
          </a:ln>
        </p:spPr>
        <p:txBody>
          <a:bodyPr wrap="none" lIns="0" tIns="0" rIns="0" bIns="0" anchor="t" anchorCtr="0">
            <a:spAutoFit/>
          </a:bodyPr>
          <a:lstStyle/>
          <a:p>
            <a:pPr algn="ctr"/>
            <a:r>
              <a:rPr lang="en-US" sz="1580" b="1" dirty="0">
                <a:solidFill>
                  <a:srgbClr val="0B2E33"/>
                </a:solidFill>
                <a:latin typeface="Zen Kaku Gothic New"/>
                <a:ea typeface="Zen Kaku Gothic New"/>
                <a:cs typeface="Zen Kaku Gothic New"/>
              </a:rPr>
              <a:t>[7min]</a:t>
            </a:r>
          </a:p>
        </p:txBody>
      </p:sp>
      <p:sp>
        <p:nvSpPr>
          <p:cNvPr id="9" name="Rectangle 9"/>
          <p:cNvSpPr/>
          <p:nvPr/>
        </p:nvSpPr>
        <p:spPr>
          <a:xfrm>
            <a:off x="2000250" y="1028700"/>
            <a:ext cx="9582150" cy="19050"/>
          </a:xfrm>
          <a:prstGeom prst="rect">
            <a:avLst/>
          </a:prstGeom>
          <a:solidFill>
            <a:srgbClr val="2F72DC"/>
          </a:solidFill>
          <a:ln>
            <a:noFill/>
          </a:ln>
        </p:spPr>
      </p:sp>
      <p:sp>
        <p:nvSpPr>
          <p:cNvPr id="10" name="TextBox 10"/>
          <p:cNvSpPr txBox="1"/>
          <p:nvPr/>
        </p:nvSpPr>
        <p:spPr>
          <a:xfrm>
            <a:off x="598551" y="1270159"/>
            <a:ext cx="10786793"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応答の最後に出る4項目を読み、</a:t>
            </a:r>
            <a:r>
              <a:rPr lang="zh-CN" sz="2180" b="1" dirty="0">
                <a:solidFill>
                  <a:srgbClr val="264DBF"/>
                </a:solidFill>
                <a:latin typeface="Zen Kaku Gothic New"/>
                <a:ea typeface="Zen Kaku Gothic New"/>
                <a:cs typeface="Zen Kaku Gothic New"/>
              </a:rPr>
              <a:t>実ファイルと突き合わせます</a:t>
            </a:r>
            <a:r>
              <a:rPr lang="zh-CN" sz="2180" b="1" dirty="0">
                <a:solidFill>
                  <a:srgbClr val="000000"/>
                </a:solidFill>
                <a:latin typeface="Zen Kaku Gothic New"/>
                <a:ea typeface="Zen Kaku Gothic New"/>
                <a:cs typeface="Zen Kaku Gothic New"/>
              </a:rPr>
              <a:t>。</a:t>
            </a:r>
          </a:p>
        </p:txBody>
      </p:sp>
      <p:sp>
        <p:nvSpPr>
          <p:cNvPr id="11" name="TextBox 11"/>
          <p:cNvSpPr txBox="1"/>
          <p:nvPr/>
        </p:nvSpPr>
        <p:spPr>
          <a:xfrm>
            <a:off x="601599" y="1887379"/>
            <a:ext cx="562070"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操作</a:t>
            </a:r>
          </a:p>
        </p:txBody>
      </p:sp>
      <p:sp>
        <p:nvSpPr>
          <p:cNvPr id="12" name="Rectangle 12"/>
          <p:cNvSpPr/>
          <p:nvPr/>
        </p:nvSpPr>
        <p:spPr>
          <a:xfrm>
            <a:off x="609600" y="2152650"/>
            <a:ext cx="457200" cy="28575"/>
          </a:xfrm>
          <a:prstGeom prst="rect">
            <a:avLst/>
          </a:prstGeom>
          <a:solidFill>
            <a:srgbClr val="2F72DC"/>
          </a:solidFill>
          <a:ln>
            <a:noFill/>
          </a:ln>
        </p:spPr>
      </p:sp>
      <p:sp>
        <p:nvSpPr>
          <p:cNvPr id="13" name="Ellipse 13"/>
          <p:cNvSpPr/>
          <p:nvPr/>
        </p:nvSpPr>
        <p:spPr>
          <a:xfrm>
            <a:off x="666750" y="2333625"/>
            <a:ext cx="304800" cy="304800"/>
          </a:xfrm>
          <a:prstGeom prst="ellipse">
            <a:avLst/>
          </a:prstGeom>
          <a:solidFill>
            <a:srgbClr val="2F72DC"/>
          </a:solidFill>
          <a:ln>
            <a:noFill/>
          </a:ln>
        </p:spPr>
      </p:sp>
      <p:sp>
        <p:nvSpPr>
          <p:cNvPr id="14" name="TextBox 14"/>
          <p:cNvSpPr txBox="1"/>
          <p:nvPr/>
        </p:nvSpPr>
        <p:spPr>
          <a:xfrm>
            <a:off x="743978" y="23988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1116330" y="2390775"/>
            <a:ext cx="4159758"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@kadaiA/index.html を指定して依頼</a:t>
            </a:r>
          </a:p>
        </p:txBody>
      </p:sp>
      <p:sp>
        <p:nvSpPr>
          <p:cNvPr id="16" name="Ellipse 16"/>
          <p:cNvSpPr/>
          <p:nvPr/>
        </p:nvSpPr>
        <p:spPr>
          <a:xfrm>
            <a:off x="666750" y="2847975"/>
            <a:ext cx="304800" cy="304800"/>
          </a:xfrm>
          <a:prstGeom prst="ellipse">
            <a:avLst/>
          </a:prstGeom>
          <a:solidFill>
            <a:srgbClr val="2F72DC"/>
          </a:solidFill>
          <a:ln>
            <a:noFill/>
          </a:ln>
        </p:spPr>
      </p:sp>
      <p:sp>
        <p:nvSpPr>
          <p:cNvPr id="17" name="TextBox 17"/>
          <p:cNvSpPr txBox="1"/>
          <p:nvPr/>
        </p:nvSpPr>
        <p:spPr>
          <a:xfrm>
            <a:off x="743978" y="29132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1116330" y="2905125"/>
            <a:ext cx="372999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いちばん下の実行サマリーを読む</a:t>
            </a:r>
          </a:p>
        </p:txBody>
      </p:sp>
      <p:sp>
        <p:nvSpPr>
          <p:cNvPr id="19" name="Ellipse 19"/>
          <p:cNvSpPr/>
          <p:nvPr/>
        </p:nvSpPr>
        <p:spPr>
          <a:xfrm>
            <a:off x="666750" y="3362325"/>
            <a:ext cx="304800" cy="304800"/>
          </a:xfrm>
          <a:prstGeom prst="ellipse">
            <a:avLst/>
          </a:prstGeom>
          <a:solidFill>
            <a:srgbClr val="2F72DC"/>
          </a:solidFill>
          <a:ln>
            <a:noFill/>
          </a:ln>
        </p:spPr>
      </p:sp>
      <p:sp>
        <p:nvSpPr>
          <p:cNvPr id="20" name="TextBox 20"/>
          <p:cNvSpPr txBox="1"/>
          <p:nvPr/>
        </p:nvSpPr>
        <p:spPr>
          <a:xfrm>
            <a:off x="743978" y="34275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1116330" y="3419475"/>
            <a:ext cx="348234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書かれたパスを開いて照合する</a:t>
            </a:r>
          </a:p>
        </p:txBody>
      </p:sp>
      <p:sp>
        <p:nvSpPr>
          <p:cNvPr id="22" name="Ellipse 22"/>
          <p:cNvSpPr/>
          <p:nvPr/>
        </p:nvSpPr>
        <p:spPr>
          <a:xfrm>
            <a:off x="666750" y="3876675"/>
            <a:ext cx="304800" cy="304800"/>
          </a:xfrm>
          <a:prstGeom prst="ellipse">
            <a:avLst/>
          </a:prstGeom>
          <a:solidFill>
            <a:srgbClr val="2F72DC"/>
          </a:solidFill>
          <a:ln>
            <a:noFill/>
          </a:ln>
        </p:spPr>
      </p:sp>
      <p:sp>
        <p:nvSpPr>
          <p:cNvPr id="23" name="TextBox 23"/>
          <p:cNvSpPr txBox="1"/>
          <p:nvPr/>
        </p:nvSpPr>
        <p:spPr>
          <a:xfrm>
            <a:off x="743978" y="39419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4" name="TextBox 24"/>
          <p:cNvSpPr txBox="1"/>
          <p:nvPr/>
        </p:nvSpPr>
        <p:spPr>
          <a:xfrm>
            <a:off x="1116330" y="3933825"/>
            <a:ext cx="372999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ブラウザを再読込して表示を見る</a:t>
            </a:r>
          </a:p>
        </p:txBody>
      </p:sp>
      <p:sp>
        <p:nvSpPr>
          <p:cNvPr id="25" name="Rectangle 25"/>
          <p:cNvSpPr/>
          <p:nvPr/>
        </p:nvSpPr>
        <p:spPr>
          <a:xfrm>
            <a:off x="609600" y="4953000"/>
            <a:ext cx="5486400" cy="1143000"/>
          </a:xfrm>
          <a:prstGeom prst="roundRect">
            <a:avLst>
              <a:gd name="adj" fmla="val 6667"/>
            </a:avLst>
          </a:prstGeom>
          <a:solidFill>
            <a:srgbClr val="F3F3F3"/>
          </a:solidFill>
          <a:ln>
            <a:noFill/>
          </a:ln>
        </p:spPr>
      </p:sp>
      <p:sp>
        <p:nvSpPr>
          <p:cNvPr id="26" name="Rectangle 26"/>
          <p:cNvSpPr/>
          <p:nvPr/>
        </p:nvSpPr>
        <p:spPr>
          <a:xfrm>
            <a:off x="609600" y="4953000"/>
            <a:ext cx="57150" cy="1143000"/>
          </a:xfrm>
          <a:prstGeom prst="roundRect">
            <a:avLst>
              <a:gd name="adj" fmla="val 50000"/>
            </a:avLst>
          </a:prstGeom>
          <a:solidFill>
            <a:srgbClr val="999999"/>
          </a:solidFill>
          <a:ln>
            <a:noFill/>
          </a:ln>
        </p:spPr>
      </p:sp>
      <p:sp>
        <p:nvSpPr>
          <p:cNvPr id="27" name="TextBox 27"/>
          <p:cNvSpPr txBox="1"/>
          <p:nvPr/>
        </p:nvSpPr>
        <p:spPr>
          <a:xfrm>
            <a:off x="907161" y="5123021"/>
            <a:ext cx="1496663" cy="278702"/>
          </a:xfrm>
          <a:prstGeom prst="rect">
            <a:avLst/>
          </a:prstGeom>
          <a:noFill/>
          <a:ln>
            <a:noFill/>
          </a:ln>
        </p:spPr>
        <p:txBody>
          <a:bodyPr wrap="none" lIns="0" tIns="0" rIns="0" bIns="0" anchor="t" anchorCtr="0">
            <a:spAutoFit/>
          </a:bodyPr>
          <a:lstStyle/>
          <a:p>
            <a:pPr algn="l"/>
            <a:r>
              <a:rPr lang="zh-CN" sz="1420" b="1" dirty="0">
                <a:solidFill>
                  <a:srgbClr val="484848"/>
                </a:solidFill>
                <a:latin typeface="Zen Kaku Gothic New"/>
                <a:ea typeface="Zen Kaku Gothic New"/>
                <a:cs typeface="Zen Kaku Gothic New"/>
              </a:rPr>
              <a:t>自分で考える</a:t>
            </a:r>
          </a:p>
        </p:txBody>
      </p:sp>
      <p:sp>
        <p:nvSpPr>
          <p:cNvPr id="28" name="TextBox 28"/>
          <p:cNvSpPr txBox="1"/>
          <p:nvPr/>
        </p:nvSpPr>
        <p:spPr>
          <a:xfrm>
            <a:off x="907161" y="5408771"/>
            <a:ext cx="4955096"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未実施・保留の欄に何か書かれていましたか。</a:t>
            </a:r>
          </a:p>
          <a:p>
            <a:pPr algn="l">
              <a:lnSpc>
                <a:spcPts val="2100"/>
              </a:lnSpc>
            </a:pPr>
            <a:r>
              <a:rPr lang="zh-CN" sz="1420" dirty="0">
                <a:solidFill>
                  <a:srgbClr val="000000"/>
                </a:solidFill>
                <a:latin typeface="Zen Kaku Gothic New"/>
                <a:ea typeface="Zen Kaku Gothic New"/>
                <a:cs typeface="Zen Kaku Gothic New"/>
              </a:rPr>
              <a:t>それは省いてよかったものでしたか。</a:t>
            </a:r>
          </a:p>
        </p:txBody>
      </p:sp>
      <p:sp>
        <p:nvSpPr>
          <p:cNvPr id="29" name="TextBox 29"/>
          <p:cNvSpPr txBox="1"/>
          <p:nvPr/>
        </p:nvSpPr>
        <p:spPr>
          <a:xfrm>
            <a:off x="6468999" y="1887379"/>
            <a:ext cx="986323"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OK基準</a:t>
            </a:r>
          </a:p>
        </p:txBody>
      </p:sp>
      <p:sp>
        <p:nvSpPr>
          <p:cNvPr id="30" name="Rectangle 30"/>
          <p:cNvSpPr/>
          <p:nvPr/>
        </p:nvSpPr>
        <p:spPr>
          <a:xfrm>
            <a:off x="6477000" y="2152650"/>
            <a:ext cx="914400" cy="28575"/>
          </a:xfrm>
          <a:prstGeom prst="rect">
            <a:avLst/>
          </a:prstGeom>
          <a:solidFill>
            <a:srgbClr val="2F72DC"/>
          </a:solidFill>
          <a:ln>
            <a:noFill/>
          </a:ln>
        </p:spPr>
      </p:sp>
      <p:sp>
        <p:nvSpPr>
          <p:cNvPr id="31" name="Polyline 31"/>
          <p:cNvSpPr/>
          <p:nvPr/>
        </p:nvSpPr>
        <p:spPr>
          <a:xfrm>
            <a:off x="6553200" y="2400300"/>
            <a:ext cx="247650" cy="180975"/>
          </a:xfrm>
          <a:custGeom>
            <a:avLst/>
            <a:gdLst/>
            <a:ahLst/>
            <a:cxnLst/>
            <a:rect l="l" t="t" r="r" b="b"/>
            <a:pathLst>
              <a:path w="247650" h="180975">
                <a:moveTo>
                  <a:pt x="0" y="95250"/>
                </a:moveTo>
                <a:lnTo>
                  <a:pt x="85725" y="180975"/>
                </a:lnTo>
                <a:lnTo>
                  <a:pt x="247650" y="0"/>
                </a:lnTo>
              </a:path>
            </a:pathLst>
          </a:custGeom>
          <a:noFill/>
          <a:ln w="28575">
            <a:solidFill>
              <a:srgbClr val="47BCC6"/>
            </a:solidFill>
          </a:ln>
        </p:spPr>
      </p:sp>
      <p:sp>
        <p:nvSpPr>
          <p:cNvPr id="32" name="TextBox 32"/>
          <p:cNvSpPr txBox="1"/>
          <p:nvPr/>
        </p:nvSpPr>
        <p:spPr>
          <a:xfrm>
            <a:off x="6926580" y="2409825"/>
            <a:ext cx="2627948"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末尾に4項目が出ている</a:t>
            </a:r>
          </a:p>
        </p:txBody>
      </p:sp>
      <p:sp>
        <p:nvSpPr>
          <p:cNvPr id="33" name="Polyline 33"/>
          <p:cNvSpPr/>
          <p:nvPr/>
        </p:nvSpPr>
        <p:spPr>
          <a:xfrm>
            <a:off x="6553200" y="2838450"/>
            <a:ext cx="247650" cy="180975"/>
          </a:xfrm>
          <a:custGeom>
            <a:avLst/>
            <a:gdLst/>
            <a:ahLst/>
            <a:cxnLst/>
            <a:rect l="l" t="t" r="r" b="b"/>
            <a:pathLst>
              <a:path w="247650" h="180975">
                <a:moveTo>
                  <a:pt x="0" y="95250"/>
                </a:moveTo>
                <a:lnTo>
                  <a:pt x="85725" y="180975"/>
                </a:lnTo>
                <a:lnTo>
                  <a:pt x="247650" y="0"/>
                </a:lnTo>
              </a:path>
            </a:pathLst>
          </a:custGeom>
          <a:noFill/>
          <a:ln w="28575">
            <a:solidFill>
              <a:srgbClr val="47BCC6"/>
            </a:solidFill>
          </a:ln>
        </p:spPr>
      </p:sp>
      <p:sp>
        <p:nvSpPr>
          <p:cNvPr id="34" name="TextBox 34"/>
          <p:cNvSpPr txBox="1"/>
          <p:nvPr/>
        </p:nvSpPr>
        <p:spPr>
          <a:xfrm>
            <a:off x="6926580" y="2847975"/>
            <a:ext cx="372999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対象ファイルと実際の変更が一致</a:t>
            </a:r>
          </a:p>
        </p:txBody>
      </p:sp>
      <p:sp>
        <p:nvSpPr>
          <p:cNvPr id="35" name="Polyline 35"/>
          <p:cNvSpPr/>
          <p:nvPr/>
        </p:nvSpPr>
        <p:spPr>
          <a:xfrm>
            <a:off x="6553200" y="3276600"/>
            <a:ext cx="247650" cy="180975"/>
          </a:xfrm>
          <a:custGeom>
            <a:avLst/>
            <a:gdLst/>
            <a:ahLst/>
            <a:cxnLst/>
            <a:rect l="l" t="t" r="r" b="b"/>
            <a:pathLst>
              <a:path w="247650" h="180975">
                <a:moveTo>
                  <a:pt x="0" y="95250"/>
                </a:moveTo>
                <a:lnTo>
                  <a:pt x="85725" y="180975"/>
                </a:lnTo>
                <a:lnTo>
                  <a:pt x="247650" y="0"/>
                </a:lnTo>
              </a:path>
            </a:pathLst>
          </a:custGeom>
          <a:noFill/>
          <a:ln w="28575">
            <a:solidFill>
              <a:srgbClr val="47BCC6"/>
            </a:solidFill>
          </a:ln>
        </p:spPr>
      </p:sp>
      <p:sp>
        <p:nvSpPr>
          <p:cNvPr id="36" name="TextBox 36"/>
          <p:cNvSpPr txBox="1"/>
          <p:nvPr/>
        </p:nvSpPr>
        <p:spPr>
          <a:xfrm>
            <a:off x="6926580" y="3286125"/>
            <a:ext cx="3618548"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在庫5個以下の行が目立つ表示に</a:t>
            </a:r>
          </a:p>
        </p:txBody>
      </p:sp>
      <p:sp>
        <p:nvSpPr>
          <p:cNvPr id="37" name="Rectangle 37"/>
          <p:cNvSpPr/>
          <p:nvPr/>
        </p:nvSpPr>
        <p:spPr>
          <a:xfrm>
            <a:off x="6477000" y="3695700"/>
            <a:ext cx="4876800" cy="990600"/>
          </a:xfrm>
          <a:prstGeom prst="roundRect">
            <a:avLst>
              <a:gd name="adj" fmla="val 7692"/>
            </a:avLst>
          </a:prstGeom>
          <a:solidFill>
            <a:srgbClr val="EEF6F7"/>
          </a:solidFill>
          <a:ln>
            <a:noFill/>
          </a:ln>
        </p:spPr>
      </p:sp>
      <p:sp>
        <p:nvSpPr>
          <p:cNvPr id="38" name="Rectangle 38"/>
          <p:cNvSpPr/>
          <p:nvPr/>
        </p:nvSpPr>
        <p:spPr>
          <a:xfrm>
            <a:off x="6477000" y="3695700"/>
            <a:ext cx="57150" cy="990600"/>
          </a:xfrm>
          <a:prstGeom prst="roundRect">
            <a:avLst>
              <a:gd name="adj" fmla="val 50000"/>
            </a:avLst>
          </a:prstGeom>
          <a:solidFill>
            <a:srgbClr val="47BCC6"/>
          </a:solidFill>
          <a:ln>
            <a:noFill/>
          </a:ln>
        </p:spPr>
      </p:sp>
      <p:sp>
        <p:nvSpPr>
          <p:cNvPr id="39" name="TextBox 39"/>
          <p:cNvSpPr txBox="1"/>
          <p:nvPr/>
        </p:nvSpPr>
        <p:spPr>
          <a:xfrm>
            <a:off x="6774561" y="3846671"/>
            <a:ext cx="755571"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生成物</a:t>
            </a:r>
          </a:p>
        </p:txBody>
      </p:sp>
      <p:sp>
        <p:nvSpPr>
          <p:cNvPr id="40" name="TextBox 40"/>
          <p:cNvSpPr txBox="1"/>
          <p:nvPr/>
        </p:nvSpPr>
        <p:spPr>
          <a:xfrm>
            <a:off x="6774561" y="4132421"/>
            <a:ext cx="3130867"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handson/kadaiA/index.html</a:t>
            </a:r>
          </a:p>
        </p:txBody>
      </p:sp>
      <p:sp>
        <p:nvSpPr>
          <p:cNvPr id="41" name="TextBox 41"/>
          <p:cNvSpPr txBox="1"/>
          <p:nvPr/>
        </p:nvSpPr>
        <p:spPr>
          <a:xfrm>
            <a:off x="6774561" y="4399121"/>
            <a:ext cx="3820124"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memo.md の A-4 にサマリーを貼る</a:t>
            </a:r>
          </a:p>
        </p:txBody>
      </p:sp>
      <p:sp>
        <p:nvSpPr>
          <p:cNvPr id="42" name="Rectangle 42"/>
          <p:cNvSpPr/>
          <p:nvPr/>
        </p:nvSpPr>
        <p:spPr>
          <a:xfrm>
            <a:off x="6477000" y="4953000"/>
            <a:ext cx="4876800" cy="1143000"/>
          </a:xfrm>
          <a:prstGeom prst="roundRect">
            <a:avLst>
              <a:gd name="adj" fmla="val 6667"/>
            </a:avLst>
          </a:prstGeom>
          <a:solidFill>
            <a:srgbClr val="F3F3F3"/>
          </a:solidFill>
          <a:ln>
            <a:noFill/>
          </a:ln>
        </p:spPr>
      </p:sp>
      <p:sp>
        <p:nvSpPr>
          <p:cNvPr id="43" name="Rectangle 43"/>
          <p:cNvSpPr/>
          <p:nvPr/>
        </p:nvSpPr>
        <p:spPr>
          <a:xfrm>
            <a:off x="6477000" y="4953000"/>
            <a:ext cx="57150" cy="1143000"/>
          </a:xfrm>
          <a:prstGeom prst="roundRect">
            <a:avLst>
              <a:gd name="adj" fmla="val 50000"/>
            </a:avLst>
          </a:prstGeom>
          <a:solidFill>
            <a:srgbClr val="999999"/>
          </a:solidFill>
          <a:ln>
            <a:noFill/>
          </a:ln>
        </p:spPr>
      </p:sp>
      <p:sp>
        <p:nvSpPr>
          <p:cNvPr id="44" name="TextBox 44"/>
          <p:cNvSpPr txBox="1"/>
          <p:nvPr/>
        </p:nvSpPr>
        <p:spPr>
          <a:xfrm>
            <a:off x="6774561" y="5123021"/>
            <a:ext cx="1002601" cy="278702"/>
          </a:xfrm>
          <a:prstGeom prst="rect">
            <a:avLst/>
          </a:prstGeom>
          <a:noFill/>
          <a:ln>
            <a:noFill/>
          </a:ln>
        </p:spPr>
        <p:txBody>
          <a:bodyPr wrap="none" lIns="0" tIns="0" rIns="0" bIns="0" anchor="t" anchorCtr="0">
            <a:spAutoFit/>
          </a:bodyPr>
          <a:lstStyle/>
          <a:p>
            <a:pPr algn="l"/>
            <a:r>
              <a:rPr lang="zh-CN" sz="1420" b="1" dirty="0">
                <a:solidFill>
                  <a:srgbClr val="484848"/>
                </a:solidFill>
                <a:latin typeface="Zen Kaku Gothic New"/>
                <a:ea typeface="Zen Kaku Gothic New"/>
                <a:cs typeface="Zen Kaku Gothic New"/>
              </a:rPr>
              <a:t>発展課題</a:t>
            </a:r>
          </a:p>
        </p:txBody>
      </p:sp>
      <p:sp>
        <p:nvSpPr>
          <p:cNvPr id="45" name="TextBox 45"/>
          <p:cNvSpPr txBox="1"/>
          <p:nvPr/>
        </p:nvSpPr>
        <p:spPr>
          <a:xfrm>
            <a:off x="6774561" y="5408771"/>
            <a:ext cx="4719828"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実行サマリーに、自分の仕事で欲しい項目を</a:t>
            </a:r>
          </a:p>
          <a:p>
            <a:pPr algn="l">
              <a:lnSpc>
                <a:spcPts val="2100"/>
              </a:lnSpc>
            </a:pPr>
            <a:r>
              <a:rPr lang="zh-CN" sz="1420" dirty="0">
                <a:solidFill>
                  <a:srgbClr val="000000"/>
                </a:solidFill>
                <a:latin typeface="Zen Kaku Gothic New"/>
                <a:ea typeface="Zen Kaku Gothic New"/>
                <a:cs typeface="Zen Kaku Gothic New"/>
              </a:rPr>
              <a:t>1つ足して、実際に出るか試します。</a:t>
            </a:r>
          </a:p>
        </p:txBody>
      </p:sp>
      <p:sp>
        <p:nvSpPr>
          <p:cNvPr id="46" name="TextBox 4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7" name="TextBox 4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60</a:t>
            </a:r>
          </a:p>
        </p:txBody>
      </p:sp>
    </p:spTree>
  </p:cSld>
  <p:clrMapOvr>
    <a:masterClrMapping/>
  </p:clrMapOvr>
  <p:transition xmlns:p14="http://schemas.microsoft.com/office/powerpoint/2010/main" p14:dur="400">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41552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実行サマリーの書式</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551" y="1270159"/>
            <a:ext cx="927860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動作・従った設定・対象ファイル・未実施の4項目が、</a:t>
            </a:r>
          </a:p>
        </p:txBody>
      </p:sp>
      <p:sp>
        <p:nvSpPr>
          <p:cNvPr id="7" name="TextBox 7"/>
          <p:cNvSpPr txBox="1"/>
          <p:nvPr/>
        </p:nvSpPr>
        <p:spPr>
          <a:xfrm>
            <a:off x="598551" y="1632109"/>
            <a:ext cx="567780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応答の</a:t>
            </a:r>
            <a:r>
              <a:rPr lang="zh-CN" sz="2180" b="1" dirty="0">
                <a:solidFill>
                  <a:srgbClr val="264DBF"/>
                </a:solidFill>
                <a:latin typeface="Zen Kaku Gothic New"/>
                <a:ea typeface="Zen Kaku Gothic New"/>
                <a:cs typeface="Zen Kaku Gothic New"/>
              </a:rPr>
              <a:t>いちばん下</a:t>
            </a:r>
            <a:r>
              <a:rPr lang="zh-CN" sz="2180" b="1" dirty="0">
                <a:solidFill>
                  <a:srgbClr val="000000"/>
                </a:solidFill>
                <a:latin typeface="Zen Kaku Gothic New"/>
                <a:ea typeface="Zen Kaku Gothic New"/>
                <a:cs typeface="Zen Kaku Gothic New"/>
              </a:rPr>
              <a:t>に毎回出ます。</a:t>
            </a:r>
          </a:p>
        </p:txBody>
      </p:sp>
      <p:sp>
        <p:nvSpPr>
          <p:cNvPr id="8" name="Rectangle 8"/>
          <p:cNvSpPr/>
          <p:nvPr/>
        </p:nvSpPr>
        <p:spPr>
          <a:xfrm>
            <a:off x="609600" y="2247900"/>
            <a:ext cx="6896100" cy="2514600"/>
          </a:xfrm>
          <a:prstGeom prst="roundRect">
            <a:avLst>
              <a:gd name="adj" fmla="val 3030"/>
            </a:avLst>
          </a:prstGeom>
          <a:solidFill>
            <a:srgbClr val="1E1E1E"/>
          </a:solidFill>
          <a:ln>
            <a:noFill/>
          </a:ln>
        </p:spPr>
      </p:sp>
      <p:sp>
        <p:nvSpPr>
          <p:cNvPr id="9" name="TextBox 9"/>
          <p:cNvSpPr txBox="1"/>
          <p:nvPr/>
        </p:nvSpPr>
        <p:spPr>
          <a:xfrm>
            <a:off x="869061" y="2475071"/>
            <a:ext cx="5743242" cy="1993202"/>
          </a:xfrm>
          <a:prstGeom prst="rect">
            <a:avLst/>
          </a:prstGeom>
          <a:noFill/>
          <a:ln>
            <a:noFill/>
          </a:ln>
        </p:spPr>
        <p:txBody>
          <a:bodyPr wrap="square" lIns="0" tIns="0" rIns="0" bIns="0" anchor="t" anchorCtr="0"/>
          <a:lstStyle/>
          <a:p>
            <a:pPr algn="l">
              <a:lnSpc>
                <a:spcPts val="2250"/>
              </a:lnSpc>
            </a:pPr>
            <a:r>
              <a:rPr lang="zh-CN" sz="1420" dirty="0">
                <a:solidFill>
                  <a:srgbClr val="8A9499"/>
                </a:solidFill>
                <a:latin typeface="Source Code Pro"/>
                <a:ea typeface="Zen Kaku Gothic New"/>
                <a:cs typeface="Source Code Pro"/>
              </a:rPr>
              <a:t>--- 実行サマリー ---</a:t>
            </a:r>
          </a:p>
          <a:p>
            <a:pPr algn="l">
              <a:lnSpc>
                <a:spcPts val="2250"/>
              </a:lnSpc>
            </a:pPr>
            <a:r>
              <a:rPr lang="zh-CN" sz="1420" dirty="0">
                <a:solidFill>
                  <a:srgbClr val="E6E6E6"/>
                </a:solidFill>
                <a:latin typeface="Source Code Pro"/>
                <a:ea typeface="Zen Kaku Gothic New"/>
                <a:cs typeface="Source Code Pro"/>
              </a:rPr>
              <a:t>動作: 読み取り N件 / 編集 N件 / コマンド実行 N件</a:t>
            </a:r>
          </a:p>
          <a:p>
            <a:pPr algn="l">
              <a:lnSpc>
                <a:spcPts val="2250"/>
              </a:lnSpc>
            </a:pPr>
            <a:r>
              <a:rPr lang="zh-CN" sz="1420" dirty="0">
                <a:solidFill>
                  <a:srgbClr val="E6E6E6"/>
                </a:solidFill>
                <a:latin typeface="Source Code Pro"/>
                <a:ea typeface="Zen Kaku Gothic New"/>
                <a:cs typeface="Source Code Pro"/>
              </a:rPr>
              <a:t>従った設定: 業務ルール（課題A） / kadaia-review</a:t>
            </a:r>
          </a:p>
          <a:p>
            <a:pPr algn="l">
              <a:lnSpc>
                <a:spcPts val="2250"/>
              </a:lnSpc>
            </a:pPr>
            <a:r>
              <a:rPr lang="zh-CN" sz="1420" dirty="0">
                <a:solidFill>
                  <a:srgbClr val="E6E6E6"/>
                </a:solidFill>
                <a:latin typeface="Source Code Pro"/>
                <a:ea typeface="Zen Kaku Gothic New"/>
                <a:cs typeface="Source Code Pro"/>
              </a:rPr>
              <a:t>対象ファイル:</a:t>
            </a:r>
          </a:p>
          <a:p>
            <a:pPr algn="l">
              <a:lnSpc>
                <a:spcPts val="2250"/>
              </a:lnSpc>
            </a:pPr>
            <a:r>
              <a:rPr lang="zh-CN" sz="1420" dirty="0">
                <a:solidFill>
                  <a:srgbClr val="E6E6E6"/>
                </a:solidFill>
                <a:latin typeface="Source Code Pro"/>
                <a:ea typeface="Zen Kaku Gothic New"/>
                <a:cs typeface="Source Code Pro"/>
              </a:rPr>
              <a:t>- kadaiA/index.html : 在庫5個以下の行に色を付けた</a:t>
            </a:r>
          </a:p>
          <a:p>
            <a:pPr algn="l">
              <a:lnSpc>
                <a:spcPts val="2250"/>
              </a:lnSpc>
            </a:pPr>
            <a:r>
              <a:rPr lang="zh-CN" sz="1420" dirty="0">
                <a:solidFill>
                  <a:srgbClr val="A3DDE3"/>
                </a:solidFill>
                <a:latin typeface="Source Code Pro"/>
                <a:ea typeface="Zen Kaku Gothic New"/>
                <a:cs typeface="Source Code Pro"/>
              </a:rPr>
              <a:t>未実施・保留: 廃棄済みの非表示は未対応</a:t>
            </a:r>
          </a:p>
          <a:p>
            <a:pPr algn="l">
              <a:lnSpc>
                <a:spcPts val="2250"/>
              </a:lnSpc>
            </a:pPr>
            <a:r>
              <a:rPr lang="en-US" sz="1420" dirty="0">
                <a:solidFill>
                  <a:srgbClr val="8A9499"/>
                </a:solidFill>
                <a:latin typeface="Source Code Pro"/>
                <a:ea typeface="Source Code Pro"/>
                <a:cs typeface="Source Code Pro"/>
              </a:rPr>
              <a:t>--------------------</a:t>
            </a:r>
          </a:p>
        </p:txBody>
      </p:sp>
      <p:sp>
        <p:nvSpPr>
          <p:cNvPr id="10" name="Rectangle 10"/>
          <p:cNvSpPr/>
          <p:nvPr/>
        </p:nvSpPr>
        <p:spPr>
          <a:xfrm>
            <a:off x="7886700" y="2438400"/>
            <a:ext cx="152400" cy="152400"/>
          </a:xfrm>
          <a:prstGeom prst="roundRect">
            <a:avLst>
              <a:gd name="adj" fmla="val 18750"/>
            </a:avLst>
          </a:prstGeom>
          <a:solidFill>
            <a:srgbClr val="47BCC6"/>
          </a:solidFill>
          <a:ln>
            <a:noFill/>
          </a:ln>
        </p:spPr>
      </p:sp>
      <p:sp>
        <p:nvSpPr>
          <p:cNvPr id="11" name="TextBox 11"/>
          <p:cNvSpPr txBox="1"/>
          <p:nvPr/>
        </p:nvSpPr>
        <p:spPr>
          <a:xfrm>
            <a:off x="8145780" y="240982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動作</a:t>
            </a:r>
          </a:p>
        </p:txBody>
      </p:sp>
      <p:sp>
        <p:nvSpPr>
          <p:cNvPr id="12" name="TextBox 12"/>
          <p:cNvSpPr txBox="1"/>
          <p:nvPr/>
        </p:nvSpPr>
        <p:spPr>
          <a:xfrm>
            <a:off x="8146161" y="270367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何回読んで、何回書いたか</a:t>
            </a:r>
          </a:p>
        </p:txBody>
      </p:sp>
      <p:sp>
        <p:nvSpPr>
          <p:cNvPr id="13" name="Rectangle 13"/>
          <p:cNvSpPr/>
          <p:nvPr/>
        </p:nvSpPr>
        <p:spPr>
          <a:xfrm>
            <a:off x="7886700" y="3143250"/>
            <a:ext cx="152400" cy="152400"/>
          </a:xfrm>
          <a:prstGeom prst="roundRect">
            <a:avLst>
              <a:gd name="adj" fmla="val 18750"/>
            </a:avLst>
          </a:prstGeom>
          <a:solidFill>
            <a:srgbClr val="47BCC6"/>
          </a:solidFill>
          <a:ln>
            <a:noFill/>
          </a:ln>
        </p:spPr>
      </p:sp>
      <p:sp>
        <p:nvSpPr>
          <p:cNvPr id="14" name="TextBox 14"/>
          <p:cNvSpPr txBox="1"/>
          <p:nvPr/>
        </p:nvSpPr>
        <p:spPr>
          <a:xfrm>
            <a:off x="8145780" y="311467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従った設定</a:t>
            </a:r>
          </a:p>
        </p:txBody>
      </p:sp>
      <p:sp>
        <p:nvSpPr>
          <p:cNvPr id="15" name="TextBox 15"/>
          <p:cNvSpPr txBox="1"/>
          <p:nvPr/>
        </p:nvSpPr>
        <p:spPr>
          <a:xfrm>
            <a:off x="8146161" y="3408521"/>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どの見出しに従ったか</a:t>
            </a:r>
          </a:p>
        </p:txBody>
      </p:sp>
      <p:sp>
        <p:nvSpPr>
          <p:cNvPr id="16" name="Rectangle 16"/>
          <p:cNvSpPr/>
          <p:nvPr/>
        </p:nvSpPr>
        <p:spPr>
          <a:xfrm>
            <a:off x="7886700" y="3848100"/>
            <a:ext cx="152400" cy="152400"/>
          </a:xfrm>
          <a:prstGeom prst="roundRect">
            <a:avLst>
              <a:gd name="adj" fmla="val 18750"/>
            </a:avLst>
          </a:prstGeom>
          <a:solidFill>
            <a:srgbClr val="47BCC6"/>
          </a:solidFill>
          <a:ln>
            <a:noFill/>
          </a:ln>
        </p:spPr>
      </p:sp>
      <p:sp>
        <p:nvSpPr>
          <p:cNvPr id="17" name="TextBox 17"/>
          <p:cNvSpPr txBox="1"/>
          <p:nvPr/>
        </p:nvSpPr>
        <p:spPr>
          <a:xfrm>
            <a:off x="8145780" y="381952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対象ファイル</a:t>
            </a:r>
          </a:p>
        </p:txBody>
      </p:sp>
      <p:sp>
        <p:nvSpPr>
          <p:cNvPr id="18" name="TextBox 18"/>
          <p:cNvSpPr txBox="1"/>
          <p:nvPr/>
        </p:nvSpPr>
        <p:spPr>
          <a:xfrm>
            <a:off x="8146161" y="4113371"/>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どのパスに何をしたか</a:t>
            </a:r>
          </a:p>
        </p:txBody>
      </p:sp>
      <p:sp>
        <p:nvSpPr>
          <p:cNvPr id="19" name="Rectangle 19"/>
          <p:cNvSpPr/>
          <p:nvPr/>
        </p:nvSpPr>
        <p:spPr>
          <a:xfrm>
            <a:off x="7886700" y="4552950"/>
            <a:ext cx="152400" cy="152400"/>
          </a:xfrm>
          <a:prstGeom prst="roundRect">
            <a:avLst>
              <a:gd name="adj" fmla="val 18750"/>
            </a:avLst>
          </a:prstGeom>
          <a:solidFill>
            <a:srgbClr val="47BCC6"/>
          </a:solidFill>
          <a:ln>
            <a:noFill/>
          </a:ln>
        </p:spPr>
      </p:sp>
      <p:sp>
        <p:nvSpPr>
          <p:cNvPr id="20" name="TextBox 20"/>
          <p:cNvSpPr txBox="1"/>
          <p:nvPr/>
        </p:nvSpPr>
        <p:spPr>
          <a:xfrm>
            <a:off x="8145780" y="452437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未実施・保留</a:t>
            </a:r>
          </a:p>
        </p:txBody>
      </p:sp>
      <p:sp>
        <p:nvSpPr>
          <p:cNvPr id="21" name="TextBox 21"/>
          <p:cNvSpPr txBox="1"/>
          <p:nvPr/>
        </p:nvSpPr>
        <p:spPr>
          <a:xfrm>
            <a:off x="8146161" y="4818221"/>
            <a:ext cx="33082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頼まれたのにやらなかったこと</a:t>
            </a:r>
          </a:p>
        </p:txBody>
      </p:sp>
      <p:sp>
        <p:nvSpPr>
          <p:cNvPr id="22" name="Rectangle 22"/>
          <p:cNvSpPr/>
          <p:nvPr/>
        </p:nvSpPr>
        <p:spPr>
          <a:xfrm>
            <a:off x="609600" y="5334000"/>
            <a:ext cx="10972800" cy="914400"/>
          </a:xfrm>
          <a:prstGeom prst="roundRect">
            <a:avLst>
              <a:gd name="adj" fmla="val 8333"/>
            </a:avLst>
          </a:prstGeom>
          <a:solidFill>
            <a:srgbClr val="EEF6F7"/>
          </a:solidFill>
          <a:ln>
            <a:noFill/>
          </a:ln>
        </p:spPr>
      </p:sp>
      <p:sp>
        <p:nvSpPr>
          <p:cNvPr id="23" name="Rectangle 23"/>
          <p:cNvSpPr/>
          <p:nvPr/>
        </p:nvSpPr>
        <p:spPr>
          <a:xfrm>
            <a:off x="609600" y="5334000"/>
            <a:ext cx="57150" cy="914400"/>
          </a:xfrm>
          <a:prstGeom prst="roundRect">
            <a:avLst>
              <a:gd name="adj" fmla="val 50000"/>
            </a:avLst>
          </a:prstGeom>
          <a:solidFill>
            <a:srgbClr val="47BCC6"/>
          </a:solidFill>
          <a:ln>
            <a:noFill/>
          </a:ln>
        </p:spPr>
      </p:sp>
      <p:sp>
        <p:nvSpPr>
          <p:cNvPr id="24" name="TextBox 24"/>
          <p:cNvSpPr txBox="1"/>
          <p:nvPr/>
        </p:nvSpPr>
        <p:spPr>
          <a:xfrm>
            <a:off x="945261" y="5504021"/>
            <a:ext cx="2731818"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未実施・保留の欄を読む</a:t>
            </a:r>
          </a:p>
        </p:txBody>
      </p:sp>
      <p:sp>
        <p:nvSpPr>
          <p:cNvPr id="25" name="TextBox 25"/>
          <p:cNvSpPr txBox="1"/>
          <p:nvPr/>
        </p:nvSpPr>
        <p:spPr>
          <a:xfrm>
            <a:off x="944880" y="5819775"/>
            <a:ext cx="769239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ここが空でない応答は、人が判断すべき残件があるという合図です。</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61</a:t>
            </a:r>
          </a:p>
        </p:txBody>
      </p:sp>
    </p:spTree>
  </p:cSld>
  <p:clrMapOvr>
    <a:masterClrMapping/>
  </p:clrMapOvr>
  <p:transition xmlns:p14="http://schemas.microsoft.com/office/powerpoint/2010/main" p14:dur="400">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86880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設定1節の効き目</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5122" y="1902142"/>
            <a:ext cx="7580025" cy="557403"/>
          </a:xfrm>
          <a:prstGeom prst="rect">
            <a:avLst/>
          </a:prstGeom>
          <a:noFill/>
          <a:ln>
            <a:noFill/>
          </a:ln>
        </p:spPr>
        <p:txBody>
          <a:bodyPr wrap="none" lIns="0" tIns="0" rIns="0" bIns="0" anchor="t" anchorCtr="0">
            <a:spAutoFit/>
          </a:bodyPr>
          <a:lstStyle/>
          <a:p>
            <a:pPr algn="l"/>
            <a:r>
              <a:rPr lang="zh-CN" sz="2850" b="1" dirty="0">
                <a:solidFill>
                  <a:srgbClr val="000000"/>
                </a:solidFill>
                <a:latin typeface="Zen Kaku Gothic New"/>
                <a:ea typeface="Zen Kaku Gothic New"/>
                <a:cs typeface="Zen Kaku Gothic New"/>
              </a:rPr>
              <a:t>書き足したのは、CLAUDE.md の</a:t>
            </a:r>
          </a:p>
        </p:txBody>
      </p:sp>
      <p:sp>
        <p:nvSpPr>
          <p:cNvPr id="7" name="TextBox 7"/>
          <p:cNvSpPr txBox="1"/>
          <p:nvPr/>
        </p:nvSpPr>
        <p:spPr>
          <a:xfrm>
            <a:off x="595122" y="2435542"/>
            <a:ext cx="5241307" cy="557403"/>
          </a:xfrm>
          <a:prstGeom prst="rect">
            <a:avLst/>
          </a:prstGeom>
          <a:noFill/>
          <a:ln>
            <a:noFill/>
          </a:ln>
        </p:spPr>
        <p:txBody>
          <a:bodyPr wrap="none" lIns="0" tIns="0" rIns="0" bIns="0" anchor="t" anchorCtr="0">
            <a:spAutoFit/>
          </a:bodyPr>
          <a:lstStyle/>
          <a:p>
            <a:pPr algn="l"/>
            <a:r>
              <a:rPr lang="zh-CN" sz="2850" b="1" dirty="0">
                <a:solidFill>
                  <a:srgbClr val="264DBF"/>
                </a:solidFill>
                <a:latin typeface="Zen Kaku Gothic New"/>
                <a:ea typeface="Zen Kaku Gothic New"/>
                <a:cs typeface="Zen Kaku Gothic New"/>
              </a:rPr>
              <a:t>1つの見出し</a:t>
            </a:r>
            <a:r>
              <a:rPr lang="zh-CN" sz="2850" b="1" dirty="0">
                <a:solidFill>
                  <a:srgbClr val="000000"/>
                </a:solidFill>
                <a:latin typeface="Zen Kaku Gothic New"/>
                <a:ea typeface="Zen Kaku Gothic New"/>
                <a:cs typeface="Zen Kaku Gothic New"/>
              </a:rPr>
              <a:t>だけです。</a:t>
            </a:r>
          </a:p>
        </p:txBody>
      </p:sp>
      <p:sp>
        <p:nvSpPr>
          <p:cNvPr id="8" name="Rectangle 8"/>
          <p:cNvSpPr/>
          <p:nvPr/>
        </p:nvSpPr>
        <p:spPr>
          <a:xfrm>
            <a:off x="609600" y="3505200"/>
            <a:ext cx="5029200" cy="1428750"/>
          </a:xfrm>
          <a:prstGeom prst="roundRect">
            <a:avLst>
              <a:gd name="adj" fmla="val 5333"/>
            </a:avLst>
          </a:prstGeom>
          <a:solidFill>
            <a:srgbClr val="F3F3F3"/>
          </a:solidFill>
          <a:ln>
            <a:noFill/>
          </a:ln>
        </p:spPr>
      </p:sp>
      <p:sp>
        <p:nvSpPr>
          <p:cNvPr id="9" name="Rectangle 9"/>
          <p:cNvSpPr/>
          <p:nvPr/>
        </p:nvSpPr>
        <p:spPr>
          <a:xfrm>
            <a:off x="609600" y="3505200"/>
            <a:ext cx="5029200" cy="400050"/>
          </a:xfrm>
          <a:prstGeom prst="roundRect">
            <a:avLst>
              <a:gd name="adj" fmla="val 19048"/>
            </a:avLst>
          </a:prstGeom>
          <a:solidFill>
            <a:srgbClr val="999999"/>
          </a:solidFill>
          <a:ln>
            <a:noFill/>
          </a:ln>
        </p:spPr>
      </p:sp>
      <p:sp>
        <p:nvSpPr>
          <p:cNvPr id="10" name="TextBox 10"/>
          <p:cNvSpPr txBox="1"/>
          <p:nvPr/>
        </p:nvSpPr>
        <p:spPr>
          <a:xfrm>
            <a:off x="868680" y="3619500"/>
            <a:ext cx="1401413"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A-1 のとき</a:t>
            </a:r>
          </a:p>
        </p:txBody>
      </p:sp>
      <p:sp>
        <p:nvSpPr>
          <p:cNvPr id="11" name="TextBox 11"/>
          <p:cNvSpPr txBox="1"/>
          <p:nvPr/>
        </p:nvSpPr>
        <p:spPr>
          <a:xfrm>
            <a:off x="868680" y="4143375"/>
            <a:ext cx="3482340" cy="579120"/>
          </a:xfrm>
          <a:prstGeom prst="rect">
            <a:avLst/>
          </a:prstGeom>
          <a:noFill/>
          <a:ln>
            <a:noFill/>
          </a:ln>
        </p:spPr>
        <p:txBody>
          <a:bodyPr wrap="square" lIns="0" tIns="0" rIns="0" bIns="0" anchor="t" anchorCtr="0"/>
          <a:lstStyle/>
          <a:p>
            <a:pPr algn="l">
              <a:lnSpc>
                <a:spcPts val="2250"/>
              </a:lnSpc>
            </a:pPr>
            <a:r>
              <a:rPr lang="zh-CN" sz="1500" dirty="0">
                <a:solidFill>
                  <a:srgbClr val="484848"/>
                </a:solidFill>
                <a:latin typeface="Zen Kaku Gothic New"/>
                <a:ea typeface="Zen Kaku Gothic New"/>
                <a:cs typeface="Zen Kaku Gothic New"/>
              </a:rPr>
              <a:t>何をしたかは、本文を読んで</a:t>
            </a:r>
          </a:p>
          <a:p>
            <a:pPr algn="l">
              <a:lnSpc>
                <a:spcPts val="2250"/>
              </a:lnSpc>
            </a:pPr>
            <a:r>
              <a:rPr lang="zh-CN" sz="1500" dirty="0">
                <a:solidFill>
                  <a:srgbClr val="484848"/>
                </a:solidFill>
                <a:latin typeface="Zen Kaku Gothic New"/>
                <a:ea typeface="Zen Kaku Gothic New"/>
                <a:cs typeface="Zen Kaku Gothic New"/>
              </a:rPr>
              <a:t>自分で拾う必要がありました。</a:t>
            </a:r>
          </a:p>
        </p:txBody>
      </p:sp>
      <p:sp>
        <p:nvSpPr>
          <p:cNvPr id="12" name="Polygon 12"/>
          <p:cNvSpPr/>
          <p:nvPr/>
        </p:nvSpPr>
        <p:spPr>
          <a:xfrm>
            <a:off x="5791200" y="4038600"/>
            <a:ext cx="533400" cy="361950"/>
          </a:xfrm>
          <a:custGeom>
            <a:avLst/>
            <a:gdLst/>
            <a:ahLst/>
            <a:cxnLst/>
            <a:rect l="l" t="t" r="r" b="b"/>
            <a:pathLst>
              <a:path w="533400" h="361950">
                <a:moveTo>
                  <a:pt x="0" y="114300"/>
                </a:moveTo>
                <a:lnTo>
                  <a:pt x="247650" y="114300"/>
                </a:lnTo>
                <a:lnTo>
                  <a:pt x="247650" y="0"/>
                </a:lnTo>
                <a:lnTo>
                  <a:pt x="533400" y="180975"/>
                </a:lnTo>
                <a:lnTo>
                  <a:pt x="247650" y="361950"/>
                </a:lnTo>
                <a:lnTo>
                  <a:pt x="247650" y="247650"/>
                </a:lnTo>
                <a:lnTo>
                  <a:pt x="0" y="247650"/>
                </a:lnTo>
                <a:close/>
              </a:path>
            </a:pathLst>
          </a:custGeom>
          <a:solidFill>
            <a:srgbClr val="47BCC6"/>
          </a:solidFill>
          <a:ln>
            <a:noFill/>
          </a:ln>
        </p:spPr>
      </p:sp>
      <p:sp>
        <p:nvSpPr>
          <p:cNvPr id="13" name="Rectangle 13"/>
          <p:cNvSpPr/>
          <p:nvPr/>
        </p:nvSpPr>
        <p:spPr>
          <a:xfrm>
            <a:off x="6553200" y="3505200"/>
            <a:ext cx="5029200" cy="1428750"/>
          </a:xfrm>
          <a:prstGeom prst="roundRect">
            <a:avLst>
              <a:gd name="adj" fmla="val 5333"/>
            </a:avLst>
          </a:prstGeom>
          <a:solidFill>
            <a:srgbClr val="EEF6F7"/>
          </a:solidFill>
          <a:ln>
            <a:noFill/>
          </a:ln>
        </p:spPr>
      </p:sp>
      <p:sp>
        <p:nvSpPr>
          <p:cNvPr id="14" name="Rectangle 14"/>
          <p:cNvSpPr/>
          <p:nvPr/>
        </p:nvSpPr>
        <p:spPr>
          <a:xfrm>
            <a:off x="6553200" y="3505200"/>
            <a:ext cx="5029200" cy="400050"/>
          </a:xfrm>
          <a:prstGeom prst="roundRect">
            <a:avLst>
              <a:gd name="adj" fmla="val 19048"/>
            </a:avLst>
          </a:prstGeom>
          <a:solidFill>
            <a:srgbClr val="47BCC6"/>
          </a:solidFill>
          <a:ln>
            <a:noFill/>
          </a:ln>
        </p:spPr>
      </p:sp>
      <p:sp>
        <p:nvSpPr>
          <p:cNvPr id="15" name="TextBox 15"/>
          <p:cNvSpPr txBox="1"/>
          <p:nvPr/>
        </p:nvSpPr>
        <p:spPr>
          <a:xfrm>
            <a:off x="6812280" y="3619500"/>
            <a:ext cx="1401413"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A-4 のとき</a:t>
            </a:r>
          </a:p>
        </p:txBody>
      </p:sp>
      <p:sp>
        <p:nvSpPr>
          <p:cNvPr id="16" name="TextBox 16"/>
          <p:cNvSpPr txBox="1"/>
          <p:nvPr/>
        </p:nvSpPr>
        <p:spPr>
          <a:xfrm>
            <a:off x="6812280" y="4143375"/>
            <a:ext cx="3977640" cy="579120"/>
          </a:xfrm>
          <a:prstGeom prst="rect">
            <a:avLst/>
          </a:prstGeom>
          <a:noFill/>
          <a:ln>
            <a:noFill/>
          </a:ln>
        </p:spPr>
        <p:txBody>
          <a:bodyPr wrap="square" lIns="0" tIns="0" rIns="0" bIns="0" anchor="t" anchorCtr="0"/>
          <a:lstStyle/>
          <a:p>
            <a:pPr algn="l">
              <a:lnSpc>
                <a:spcPts val="2250"/>
              </a:lnSpc>
            </a:pPr>
            <a:r>
              <a:rPr lang="zh-CN" sz="1500" dirty="0">
                <a:solidFill>
                  <a:srgbClr val="000000"/>
                </a:solidFill>
                <a:latin typeface="Zen Kaku Gothic New"/>
                <a:ea typeface="Zen Kaku Gothic New"/>
                <a:cs typeface="Zen Kaku Gothic New"/>
              </a:rPr>
              <a:t>動作・従った設定・対象ファイル・</a:t>
            </a:r>
          </a:p>
          <a:p>
            <a:pPr algn="l">
              <a:lnSpc>
                <a:spcPts val="2250"/>
              </a:lnSpc>
            </a:pPr>
            <a:r>
              <a:rPr lang="zh-CN" sz="1500" dirty="0">
                <a:solidFill>
                  <a:srgbClr val="000000"/>
                </a:solidFill>
                <a:latin typeface="Zen Kaku Gothic New"/>
                <a:ea typeface="Zen Kaku Gothic New"/>
                <a:cs typeface="Zen Kaku Gothic New"/>
              </a:rPr>
              <a:t>未実施が、毎回そのまま出ます。</a:t>
            </a:r>
          </a:p>
        </p:txBody>
      </p:sp>
      <p:sp>
        <p:nvSpPr>
          <p:cNvPr id="17" name="TextBox 17"/>
          <p:cNvSpPr txBox="1"/>
          <p:nvPr/>
        </p:nvSpPr>
        <p:spPr>
          <a:xfrm>
            <a:off x="600456" y="5520690"/>
            <a:ext cx="8467344" cy="352044"/>
          </a:xfrm>
          <a:prstGeom prst="rect">
            <a:avLst/>
          </a:prstGeom>
          <a:noFill/>
          <a:ln>
            <a:noFill/>
          </a:ln>
        </p:spPr>
        <p:txBody>
          <a:bodyPr wrap="none" lIns="0" tIns="0" rIns="0" bIns="0" anchor="t" anchorCtr="0">
            <a:spAutoFit/>
          </a:bodyPr>
          <a:lstStyle/>
          <a:p>
            <a:pPr algn="l"/>
            <a:r>
              <a:rPr lang="zh-CN" sz="1800" dirty="0">
                <a:solidFill>
                  <a:srgbClr val="000000"/>
                </a:solidFill>
                <a:latin typeface="Zen Kaku Gothic New"/>
                <a:ea typeface="Zen Kaku Gothic New"/>
                <a:cs typeface="Zen Kaku Gothic New"/>
              </a:rPr>
              <a:t>変えたのは設定ファイル1つ。AIそのものは同じままです。</a:t>
            </a:r>
          </a:p>
        </p:txBody>
      </p:sp>
      <p:sp>
        <p:nvSpPr>
          <p:cNvPr id="18" name="TextBox 1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9" name="TextBox 1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62</a:t>
            </a:r>
          </a:p>
        </p:txBody>
      </p:sp>
    </p:spTree>
  </p:cSld>
  <p:clrMapOvr>
    <a:masterClrMapping/>
  </p:clrMapOvr>
  <p:transition xmlns:p14="http://schemas.microsoft.com/office/powerpoint/2010/main" p14:dur="400">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446835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A-5 パイプラインを回す</a:t>
            </a:r>
          </a:p>
        </p:txBody>
      </p:sp>
      <p:sp>
        <p:nvSpPr>
          <p:cNvPr id="7" name="Rectangle 7"/>
          <p:cNvSpPr/>
          <p:nvPr/>
        </p:nvSpPr>
        <p:spPr>
          <a:xfrm>
            <a:off x="10210800" y="590550"/>
            <a:ext cx="1371600" cy="381000"/>
          </a:xfrm>
          <a:prstGeom prst="roundRect">
            <a:avLst>
              <a:gd name="adj" fmla="val 20000"/>
            </a:avLst>
          </a:prstGeom>
          <a:solidFill>
            <a:srgbClr val="A3DDE3"/>
          </a:solidFill>
          <a:ln>
            <a:noFill/>
          </a:ln>
        </p:spPr>
      </p:sp>
      <p:sp>
        <p:nvSpPr>
          <p:cNvPr id="8" name="TextBox 8"/>
          <p:cNvSpPr txBox="1"/>
          <p:nvPr/>
        </p:nvSpPr>
        <p:spPr>
          <a:xfrm>
            <a:off x="10369834" y="687229"/>
            <a:ext cx="1053532" cy="308039"/>
          </a:xfrm>
          <a:prstGeom prst="rect">
            <a:avLst/>
          </a:prstGeom>
          <a:noFill/>
          <a:ln>
            <a:noFill/>
          </a:ln>
        </p:spPr>
        <p:txBody>
          <a:bodyPr wrap="none" lIns="0" tIns="0" rIns="0" bIns="0" anchor="t" anchorCtr="0">
            <a:spAutoFit/>
          </a:bodyPr>
          <a:lstStyle/>
          <a:p>
            <a:pPr algn="ctr"/>
            <a:r>
              <a:rPr lang="en-US" sz="1580" b="1" dirty="0">
                <a:solidFill>
                  <a:srgbClr val="0B2E33"/>
                </a:solidFill>
                <a:latin typeface="Zen Kaku Gothic New"/>
                <a:ea typeface="Zen Kaku Gothic New"/>
                <a:cs typeface="Zen Kaku Gothic New"/>
              </a:rPr>
              <a:t>[20min]</a:t>
            </a:r>
          </a:p>
        </p:txBody>
      </p:sp>
      <p:sp>
        <p:nvSpPr>
          <p:cNvPr id="9" name="Rectangle 9"/>
          <p:cNvSpPr/>
          <p:nvPr/>
        </p:nvSpPr>
        <p:spPr>
          <a:xfrm>
            <a:off x="2000250" y="1028700"/>
            <a:ext cx="9582150" cy="19050"/>
          </a:xfrm>
          <a:prstGeom prst="rect">
            <a:avLst/>
          </a:prstGeom>
          <a:solidFill>
            <a:srgbClr val="2F72DC"/>
          </a:solidFill>
          <a:ln>
            <a:noFill/>
          </a:ln>
        </p:spPr>
      </p:sp>
      <p:sp>
        <p:nvSpPr>
          <p:cNvPr id="10" name="TextBox 10"/>
          <p:cNvSpPr txBox="1"/>
          <p:nvPr/>
        </p:nvSpPr>
        <p:spPr>
          <a:xfrm>
            <a:off x="598551" y="1270159"/>
            <a:ext cx="1003269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コマンドを1本叩くと、</a:t>
            </a:r>
            <a:r>
              <a:rPr lang="zh-CN" sz="2180" b="1" dirty="0">
                <a:solidFill>
                  <a:srgbClr val="264DBF"/>
                </a:solidFill>
                <a:latin typeface="Zen Kaku Gothic New"/>
                <a:ea typeface="Zen Kaku Gothic New"/>
                <a:cs typeface="Zen Kaku Gothic New"/>
              </a:rPr>
              <a:t>点検から報告まで</a:t>
            </a:r>
            <a:r>
              <a:rPr lang="zh-CN" sz="2180" b="1" dirty="0">
                <a:solidFill>
                  <a:srgbClr val="000000"/>
                </a:solidFill>
                <a:latin typeface="Zen Kaku Gothic New"/>
                <a:ea typeface="Zen Kaku Gothic New"/>
                <a:cs typeface="Zen Kaku Gothic New"/>
              </a:rPr>
              <a:t>自動で回ります。</a:t>
            </a:r>
          </a:p>
        </p:txBody>
      </p:sp>
      <p:sp>
        <p:nvSpPr>
          <p:cNvPr id="11" name="TextBox 11"/>
          <p:cNvSpPr txBox="1"/>
          <p:nvPr/>
        </p:nvSpPr>
        <p:spPr>
          <a:xfrm>
            <a:off x="601599" y="1887379"/>
            <a:ext cx="562070"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操作</a:t>
            </a:r>
          </a:p>
        </p:txBody>
      </p:sp>
      <p:sp>
        <p:nvSpPr>
          <p:cNvPr id="12" name="Rectangle 12"/>
          <p:cNvSpPr/>
          <p:nvPr/>
        </p:nvSpPr>
        <p:spPr>
          <a:xfrm>
            <a:off x="609600" y="2152650"/>
            <a:ext cx="457200" cy="28575"/>
          </a:xfrm>
          <a:prstGeom prst="rect">
            <a:avLst/>
          </a:prstGeom>
          <a:solidFill>
            <a:srgbClr val="2F72DC"/>
          </a:solidFill>
          <a:ln>
            <a:noFill/>
          </a:ln>
        </p:spPr>
      </p:sp>
      <p:sp>
        <p:nvSpPr>
          <p:cNvPr id="13" name="Ellipse 13"/>
          <p:cNvSpPr/>
          <p:nvPr/>
        </p:nvSpPr>
        <p:spPr>
          <a:xfrm>
            <a:off x="666750" y="2333625"/>
            <a:ext cx="304800" cy="304800"/>
          </a:xfrm>
          <a:prstGeom prst="ellipse">
            <a:avLst/>
          </a:prstGeom>
          <a:solidFill>
            <a:srgbClr val="2F72DC"/>
          </a:solidFill>
          <a:ln>
            <a:noFill/>
          </a:ln>
        </p:spPr>
      </p:sp>
      <p:sp>
        <p:nvSpPr>
          <p:cNvPr id="14" name="TextBox 14"/>
          <p:cNvSpPr txBox="1"/>
          <p:nvPr/>
        </p:nvSpPr>
        <p:spPr>
          <a:xfrm>
            <a:off x="743978" y="23988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1116330" y="2390775"/>
            <a:ext cx="4047744"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パネルで /selfcheck kadaiA と送る</a:t>
            </a:r>
          </a:p>
        </p:txBody>
      </p:sp>
      <p:sp>
        <p:nvSpPr>
          <p:cNvPr id="16" name="Ellipse 16"/>
          <p:cNvSpPr/>
          <p:nvPr/>
        </p:nvSpPr>
        <p:spPr>
          <a:xfrm>
            <a:off x="666750" y="2847975"/>
            <a:ext cx="304800" cy="304800"/>
          </a:xfrm>
          <a:prstGeom prst="ellipse">
            <a:avLst/>
          </a:prstGeom>
          <a:solidFill>
            <a:srgbClr val="2F72DC"/>
          </a:solidFill>
          <a:ln>
            <a:noFill/>
          </a:ln>
        </p:spPr>
      </p:sp>
      <p:sp>
        <p:nvSpPr>
          <p:cNvPr id="17" name="TextBox 17"/>
          <p:cNvSpPr txBox="1"/>
          <p:nvPr/>
        </p:nvSpPr>
        <p:spPr>
          <a:xfrm>
            <a:off x="743978" y="29132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1116330" y="2905125"/>
            <a:ext cx="318516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.work/ を開いたまま眺める</a:t>
            </a:r>
          </a:p>
        </p:txBody>
      </p:sp>
      <p:sp>
        <p:nvSpPr>
          <p:cNvPr id="19" name="Ellipse 19"/>
          <p:cNvSpPr/>
          <p:nvPr/>
        </p:nvSpPr>
        <p:spPr>
          <a:xfrm>
            <a:off x="666750" y="3362325"/>
            <a:ext cx="304800" cy="304800"/>
          </a:xfrm>
          <a:prstGeom prst="ellipse">
            <a:avLst/>
          </a:prstGeom>
          <a:solidFill>
            <a:srgbClr val="2F72DC"/>
          </a:solidFill>
          <a:ln>
            <a:noFill/>
          </a:ln>
        </p:spPr>
      </p:sp>
      <p:sp>
        <p:nvSpPr>
          <p:cNvPr id="20" name="TextBox 20"/>
          <p:cNvSpPr txBox="1"/>
          <p:nvPr/>
        </p:nvSpPr>
        <p:spPr>
          <a:xfrm>
            <a:off x="743978" y="34275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1116330" y="3419475"/>
            <a:ext cx="3669268"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完了したら REPORT.md を読む</a:t>
            </a:r>
          </a:p>
        </p:txBody>
      </p:sp>
      <p:sp>
        <p:nvSpPr>
          <p:cNvPr id="22" name="Ellipse 22"/>
          <p:cNvSpPr/>
          <p:nvPr/>
        </p:nvSpPr>
        <p:spPr>
          <a:xfrm>
            <a:off x="666750" y="3876675"/>
            <a:ext cx="304800" cy="304800"/>
          </a:xfrm>
          <a:prstGeom prst="ellipse">
            <a:avLst/>
          </a:prstGeom>
          <a:solidFill>
            <a:srgbClr val="2F72DC"/>
          </a:solidFill>
          <a:ln>
            <a:noFill/>
          </a:ln>
        </p:spPr>
      </p:sp>
      <p:sp>
        <p:nvSpPr>
          <p:cNvPr id="23" name="TextBox 23"/>
          <p:cNvSpPr txBox="1"/>
          <p:nvPr/>
        </p:nvSpPr>
        <p:spPr>
          <a:xfrm>
            <a:off x="743978" y="39419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4" name="TextBox 24"/>
          <p:cNvSpPr txBox="1"/>
          <p:nvPr/>
        </p:nvSpPr>
        <p:spPr>
          <a:xfrm>
            <a:off x="1116330" y="3933825"/>
            <a:ext cx="372999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中間データを番号順に開いて見る</a:t>
            </a:r>
          </a:p>
        </p:txBody>
      </p:sp>
      <p:sp>
        <p:nvSpPr>
          <p:cNvPr id="25" name="Ellipse 25"/>
          <p:cNvSpPr/>
          <p:nvPr/>
        </p:nvSpPr>
        <p:spPr>
          <a:xfrm>
            <a:off x="666750" y="4391025"/>
            <a:ext cx="304800" cy="304800"/>
          </a:xfrm>
          <a:prstGeom prst="ellipse">
            <a:avLst/>
          </a:prstGeom>
          <a:solidFill>
            <a:srgbClr val="2F72DC"/>
          </a:solidFill>
          <a:ln>
            <a:noFill/>
          </a:ln>
        </p:spPr>
      </p:sp>
      <p:sp>
        <p:nvSpPr>
          <p:cNvPr id="26" name="TextBox 26"/>
          <p:cNvSpPr txBox="1"/>
          <p:nvPr/>
        </p:nvSpPr>
        <p:spPr>
          <a:xfrm>
            <a:off x="743978" y="44562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5</a:t>
            </a:r>
          </a:p>
        </p:txBody>
      </p:sp>
      <p:sp>
        <p:nvSpPr>
          <p:cNvPr id="27" name="TextBox 27"/>
          <p:cNvSpPr txBox="1"/>
          <p:nvPr/>
        </p:nvSpPr>
        <p:spPr>
          <a:xfrm>
            <a:off x="1116330" y="4448175"/>
            <a:ext cx="3655695"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04_loop_log.md で周回数を見る</a:t>
            </a:r>
          </a:p>
        </p:txBody>
      </p:sp>
      <p:sp>
        <p:nvSpPr>
          <p:cNvPr id="28" name="Rectangle 28"/>
          <p:cNvSpPr/>
          <p:nvPr/>
        </p:nvSpPr>
        <p:spPr>
          <a:xfrm>
            <a:off x="609600" y="5029200"/>
            <a:ext cx="5486400" cy="1123950"/>
          </a:xfrm>
          <a:prstGeom prst="roundRect">
            <a:avLst>
              <a:gd name="adj" fmla="val 6780"/>
            </a:avLst>
          </a:prstGeom>
          <a:solidFill>
            <a:srgbClr val="F3F3F3"/>
          </a:solidFill>
          <a:ln>
            <a:noFill/>
          </a:ln>
        </p:spPr>
      </p:sp>
      <p:sp>
        <p:nvSpPr>
          <p:cNvPr id="29" name="Rectangle 29"/>
          <p:cNvSpPr/>
          <p:nvPr/>
        </p:nvSpPr>
        <p:spPr>
          <a:xfrm>
            <a:off x="609600" y="5029200"/>
            <a:ext cx="57150" cy="1123950"/>
          </a:xfrm>
          <a:prstGeom prst="roundRect">
            <a:avLst>
              <a:gd name="adj" fmla="val 50000"/>
            </a:avLst>
          </a:prstGeom>
          <a:solidFill>
            <a:srgbClr val="999999"/>
          </a:solidFill>
          <a:ln>
            <a:noFill/>
          </a:ln>
        </p:spPr>
      </p:sp>
      <p:sp>
        <p:nvSpPr>
          <p:cNvPr id="30" name="TextBox 30"/>
          <p:cNvSpPr txBox="1"/>
          <p:nvPr/>
        </p:nvSpPr>
        <p:spPr>
          <a:xfrm>
            <a:off x="907161" y="5199221"/>
            <a:ext cx="1496663" cy="278702"/>
          </a:xfrm>
          <a:prstGeom prst="rect">
            <a:avLst/>
          </a:prstGeom>
          <a:noFill/>
          <a:ln>
            <a:noFill/>
          </a:ln>
        </p:spPr>
        <p:txBody>
          <a:bodyPr wrap="none" lIns="0" tIns="0" rIns="0" bIns="0" anchor="t" anchorCtr="0">
            <a:spAutoFit/>
          </a:bodyPr>
          <a:lstStyle/>
          <a:p>
            <a:pPr algn="l"/>
            <a:r>
              <a:rPr lang="zh-CN" sz="1420" b="1" dirty="0">
                <a:solidFill>
                  <a:srgbClr val="484848"/>
                </a:solidFill>
                <a:latin typeface="Zen Kaku Gothic New"/>
                <a:ea typeface="Zen Kaku Gothic New"/>
                <a:cs typeface="Zen Kaku Gothic New"/>
              </a:rPr>
              <a:t>自分で考える</a:t>
            </a:r>
          </a:p>
        </p:txBody>
      </p:sp>
      <p:sp>
        <p:nvSpPr>
          <p:cNvPr id="31" name="TextBox 31"/>
          <p:cNvSpPr txBox="1"/>
          <p:nvPr/>
        </p:nvSpPr>
        <p:spPr>
          <a:xfrm>
            <a:off x="907161" y="5484971"/>
            <a:ext cx="4555141"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02_findings.json の指摘は、A-2 で自分が</a:t>
            </a:r>
          </a:p>
          <a:p>
            <a:pPr algn="l">
              <a:lnSpc>
                <a:spcPts val="2100"/>
              </a:lnSpc>
            </a:pPr>
            <a:r>
              <a:rPr lang="zh-CN" sz="1420" dirty="0">
                <a:solidFill>
                  <a:srgbClr val="000000"/>
                </a:solidFill>
                <a:latin typeface="Zen Kaku Gothic New"/>
                <a:ea typeface="Zen Kaku Gothic New"/>
                <a:cs typeface="Zen Kaku Gothic New"/>
              </a:rPr>
              <a:t>書いた5個と比べてどうですか。</a:t>
            </a:r>
          </a:p>
        </p:txBody>
      </p:sp>
      <p:sp>
        <p:nvSpPr>
          <p:cNvPr id="32" name="TextBox 32"/>
          <p:cNvSpPr txBox="1"/>
          <p:nvPr/>
        </p:nvSpPr>
        <p:spPr>
          <a:xfrm>
            <a:off x="6468999" y="1887379"/>
            <a:ext cx="986323"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OK基準</a:t>
            </a:r>
          </a:p>
        </p:txBody>
      </p:sp>
      <p:sp>
        <p:nvSpPr>
          <p:cNvPr id="33" name="Rectangle 33"/>
          <p:cNvSpPr/>
          <p:nvPr/>
        </p:nvSpPr>
        <p:spPr>
          <a:xfrm>
            <a:off x="6477000" y="2152650"/>
            <a:ext cx="914400" cy="28575"/>
          </a:xfrm>
          <a:prstGeom prst="rect">
            <a:avLst/>
          </a:prstGeom>
          <a:solidFill>
            <a:srgbClr val="2F72DC"/>
          </a:solidFill>
          <a:ln>
            <a:noFill/>
          </a:ln>
        </p:spPr>
      </p:sp>
      <p:sp>
        <p:nvSpPr>
          <p:cNvPr id="34" name="Polyline 34"/>
          <p:cNvSpPr/>
          <p:nvPr/>
        </p:nvSpPr>
        <p:spPr>
          <a:xfrm>
            <a:off x="6553200" y="2400300"/>
            <a:ext cx="247650" cy="180975"/>
          </a:xfrm>
          <a:custGeom>
            <a:avLst/>
            <a:gdLst/>
            <a:ahLst/>
            <a:cxnLst/>
            <a:rect l="l" t="t" r="r" b="b"/>
            <a:pathLst>
              <a:path w="247650" h="180975">
                <a:moveTo>
                  <a:pt x="0" y="95250"/>
                </a:moveTo>
                <a:lnTo>
                  <a:pt x="85725" y="180975"/>
                </a:lnTo>
                <a:lnTo>
                  <a:pt x="247650" y="0"/>
                </a:lnTo>
              </a:path>
            </a:pathLst>
          </a:custGeom>
          <a:noFill/>
          <a:ln w="28575">
            <a:solidFill>
              <a:srgbClr val="47BCC6"/>
            </a:solidFill>
          </a:ln>
        </p:spPr>
      </p:sp>
      <p:sp>
        <p:nvSpPr>
          <p:cNvPr id="35" name="TextBox 35"/>
          <p:cNvSpPr txBox="1"/>
          <p:nvPr/>
        </p:nvSpPr>
        <p:spPr>
          <a:xfrm>
            <a:off x="6926580" y="2409825"/>
            <a:ext cx="3852624"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REPORT.md に件数が数字で出る</a:t>
            </a:r>
          </a:p>
        </p:txBody>
      </p:sp>
      <p:sp>
        <p:nvSpPr>
          <p:cNvPr id="36" name="Polyline 36"/>
          <p:cNvSpPr/>
          <p:nvPr/>
        </p:nvSpPr>
        <p:spPr>
          <a:xfrm>
            <a:off x="6553200" y="2800350"/>
            <a:ext cx="247650" cy="180975"/>
          </a:xfrm>
          <a:custGeom>
            <a:avLst/>
            <a:gdLst/>
            <a:ahLst/>
            <a:cxnLst/>
            <a:rect l="l" t="t" r="r" b="b"/>
            <a:pathLst>
              <a:path w="247650" h="180975">
                <a:moveTo>
                  <a:pt x="0" y="95250"/>
                </a:moveTo>
                <a:lnTo>
                  <a:pt x="85725" y="180975"/>
                </a:lnTo>
                <a:lnTo>
                  <a:pt x="247650" y="0"/>
                </a:lnTo>
              </a:path>
            </a:pathLst>
          </a:custGeom>
          <a:noFill/>
          <a:ln w="28575">
            <a:solidFill>
              <a:srgbClr val="47BCC6"/>
            </a:solidFill>
          </a:ln>
        </p:spPr>
      </p:sp>
      <p:sp>
        <p:nvSpPr>
          <p:cNvPr id="37" name="TextBox 37"/>
          <p:cNvSpPr txBox="1"/>
          <p:nvPr/>
        </p:nvSpPr>
        <p:spPr>
          <a:xfrm>
            <a:off x="6926580" y="2809875"/>
            <a:ext cx="3321368"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.work/ に中間ファイルが4つ</a:t>
            </a:r>
          </a:p>
        </p:txBody>
      </p:sp>
      <p:sp>
        <p:nvSpPr>
          <p:cNvPr id="38" name="Polyline 38"/>
          <p:cNvSpPr/>
          <p:nvPr/>
        </p:nvSpPr>
        <p:spPr>
          <a:xfrm>
            <a:off x="6553200" y="3200400"/>
            <a:ext cx="247650" cy="180975"/>
          </a:xfrm>
          <a:custGeom>
            <a:avLst/>
            <a:gdLst/>
            <a:ahLst/>
            <a:cxnLst/>
            <a:rect l="l" t="t" r="r" b="b"/>
            <a:pathLst>
              <a:path w="247650" h="180975">
                <a:moveTo>
                  <a:pt x="0" y="95250"/>
                </a:moveTo>
                <a:lnTo>
                  <a:pt x="85725" y="180975"/>
                </a:lnTo>
                <a:lnTo>
                  <a:pt x="247650" y="0"/>
                </a:lnTo>
              </a:path>
            </a:pathLst>
          </a:custGeom>
          <a:noFill/>
          <a:ln w="28575">
            <a:solidFill>
              <a:srgbClr val="47BCC6"/>
            </a:solidFill>
          </a:ln>
        </p:spPr>
      </p:sp>
      <p:sp>
        <p:nvSpPr>
          <p:cNvPr id="39" name="TextBox 39"/>
          <p:cNvSpPr txBox="1"/>
          <p:nvPr/>
        </p:nvSpPr>
        <p:spPr>
          <a:xfrm>
            <a:off x="6926580" y="3209925"/>
            <a:ext cx="3408045"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04_loop_log.md に周回の記録</a:t>
            </a:r>
          </a:p>
        </p:txBody>
      </p:sp>
      <p:sp>
        <p:nvSpPr>
          <p:cNvPr id="40" name="Polyline 40"/>
          <p:cNvSpPr/>
          <p:nvPr/>
        </p:nvSpPr>
        <p:spPr>
          <a:xfrm>
            <a:off x="6553200" y="3600450"/>
            <a:ext cx="247650" cy="180975"/>
          </a:xfrm>
          <a:custGeom>
            <a:avLst/>
            <a:gdLst/>
            <a:ahLst/>
            <a:cxnLst/>
            <a:rect l="l" t="t" r="r" b="b"/>
            <a:pathLst>
              <a:path w="247650" h="180975">
                <a:moveTo>
                  <a:pt x="0" y="95250"/>
                </a:moveTo>
                <a:lnTo>
                  <a:pt x="85725" y="180975"/>
                </a:lnTo>
                <a:lnTo>
                  <a:pt x="247650" y="0"/>
                </a:lnTo>
              </a:path>
            </a:pathLst>
          </a:custGeom>
          <a:noFill/>
          <a:ln w="28575">
            <a:solidFill>
              <a:srgbClr val="47BCC6"/>
            </a:solidFill>
          </a:ln>
        </p:spPr>
      </p:sp>
      <p:sp>
        <p:nvSpPr>
          <p:cNvPr id="41" name="TextBox 41"/>
          <p:cNvSpPr txBox="1"/>
          <p:nvPr/>
        </p:nvSpPr>
        <p:spPr>
          <a:xfrm>
            <a:off x="6926580" y="3609975"/>
            <a:ext cx="372999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修正後もブラウザでアプリが動く</a:t>
            </a:r>
          </a:p>
        </p:txBody>
      </p:sp>
      <p:sp>
        <p:nvSpPr>
          <p:cNvPr id="42" name="Rectangle 42"/>
          <p:cNvSpPr/>
          <p:nvPr/>
        </p:nvSpPr>
        <p:spPr>
          <a:xfrm>
            <a:off x="6477000" y="4038600"/>
            <a:ext cx="4876800" cy="990600"/>
          </a:xfrm>
          <a:prstGeom prst="roundRect">
            <a:avLst>
              <a:gd name="adj" fmla="val 7692"/>
            </a:avLst>
          </a:prstGeom>
          <a:solidFill>
            <a:srgbClr val="EEF6F7"/>
          </a:solidFill>
          <a:ln>
            <a:noFill/>
          </a:ln>
        </p:spPr>
      </p:sp>
      <p:sp>
        <p:nvSpPr>
          <p:cNvPr id="43" name="Rectangle 43"/>
          <p:cNvSpPr/>
          <p:nvPr/>
        </p:nvSpPr>
        <p:spPr>
          <a:xfrm>
            <a:off x="6477000" y="4038600"/>
            <a:ext cx="57150" cy="990600"/>
          </a:xfrm>
          <a:prstGeom prst="roundRect">
            <a:avLst>
              <a:gd name="adj" fmla="val 50000"/>
            </a:avLst>
          </a:prstGeom>
          <a:solidFill>
            <a:srgbClr val="47BCC6"/>
          </a:solidFill>
          <a:ln>
            <a:noFill/>
          </a:ln>
        </p:spPr>
      </p:sp>
      <p:sp>
        <p:nvSpPr>
          <p:cNvPr id="44" name="TextBox 44"/>
          <p:cNvSpPr txBox="1"/>
          <p:nvPr/>
        </p:nvSpPr>
        <p:spPr>
          <a:xfrm>
            <a:off x="6774561" y="4189571"/>
            <a:ext cx="755571"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生成物</a:t>
            </a:r>
          </a:p>
        </p:txBody>
      </p:sp>
      <p:sp>
        <p:nvSpPr>
          <p:cNvPr id="45" name="TextBox 45"/>
          <p:cNvSpPr txBox="1"/>
          <p:nvPr/>
        </p:nvSpPr>
        <p:spPr>
          <a:xfrm>
            <a:off x="6774561" y="4475321"/>
            <a:ext cx="2201108"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kadaiA/REPORT.md</a:t>
            </a:r>
          </a:p>
        </p:txBody>
      </p:sp>
      <p:sp>
        <p:nvSpPr>
          <p:cNvPr id="46" name="TextBox 46"/>
          <p:cNvSpPr txBox="1"/>
          <p:nvPr/>
        </p:nvSpPr>
        <p:spPr>
          <a:xfrm>
            <a:off x="6774561" y="4742021"/>
            <a:ext cx="3719941"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.work/ に 01 から 04 の4ファイル</a:t>
            </a:r>
          </a:p>
        </p:txBody>
      </p:sp>
      <p:sp>
        <p:nvSpPr>
          <p:cNvPr id="47" name="Rectangle 47"/>
          <p:cNvSpPr/>
          <p:nvPr/>
        </p:nvSpPr>
        <p:spPr>
          <a:xfrm>
            <a:off x="6477000" y="5314950"/>
            <a:ext cx="4876800" cy="838200"/>
          </a:xfrm>
          <a:prstGeom prst="roundRect">
            <a:avLst>
              <a:gd name="adj" fmla="val 9091"/>
            </a:avLst>
          </a:prstGeom>
          <a:solidFill>
            <a:srgbClr val="F3F3F3"/>
          </a:solidFill>
          <a:ln>
            <a:noFill/>
          </a:ln>
        </p:spPr>
      </p:sp>
      <p:sp>
        <p:nvSpPr>
          <p:cNvPr id="48" name="Rectangle 48"/>
          <p:cNvSpPr/>
          <p:nvPr/>
        </p:nvSpPr>
        <p:spPr>
          <a:xfrm>
            <a:off x="6477000" y="5314950"/>
            <a:ext cx="57150" cy="838200"/>
          </a:xfrm>
          <a:prstGeom prst="roundRect">
            <a:avLst>
              <a:gd name="adj" fmla="val 50000"/>
            </a:avLst>
          </a:prstGeom>
          <a:solidFill>
            <a:srgbClr val="999999"/>
          </a:solidFill>
          <a:ln>
            <a:noFill/>
          </a:ln>
        </p:spPr>
      </p:sp>
      <p:sp>
        <p:nvSpPr>
          <p:cNvPr id="49" name="TextBox 49"/>
          <p:cNvSpPr txBox="1"/>
          <p:nvPr/>
        </p:nvSpPr>
        <p:spPr>
          <a:xfrm>
            <a:off x="6774561" y="5465921"/>
            <a:ext cx="1002601" cy="278702"/>
          </a:xfrm>
          <a:prstGeom prst="rect">
            <a:avLst/>
          </a:prstGeom>
          <a:noFill/>
          <a:ln>
            <a:noFill/>
          </a:ln>
        </p:spPr>
        <p:txBody>
          <a:bodyPr wrap="none" lIns="0" tIns="0" rIns="0" bIns="0" anchor="t" anchorCtr="0">
            <a:spAutoFit/>
          </a:bodyPr>
          <a:lstStyle/>
          <a:p>
            <a:pPr algn="l"/>
            <a:r>
              <a:rPr lang="zh-CN" sz="1420" b="1" dirty="0">
                <a:solidFill>
                  <a:srgbClr val="484848"/>
                </a:solidFill>
                <a:latin typeface="Zen Kaku Gothic New"/>
                <a:ea typeface="Zen Kaku Gothic New"/>
                <a:cs typeface="Zen Kaku Gothic New"/>
              </a:rPr>
              <a:t>発展課題</a:t>
            </a:r>
          </a:p>
        </p:txBody>
      </p:sp>
      <p:sp>
        <p:nvSpPr>
          <p:cNvPr id="50" name="TextBox 50"/>
          <p:cNvSpPr txBox="1"/>
          <p:nvPr/>
        </p:nvSpPr>
        <p:spPr>
          <a:xfrm>
            <a:off x="6774561" y="5751671"/>
            <a:ext cx="414342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観点を1つ足して、もう一度回します。</a:t>
            </a:r>
          </a:p>
        </p:txBody>
      </p:sp>
      <p:sp>
        <p:nvSpPr>
          <p:cNvPr id="51" name="TextBox 5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52" name="TextBox 52"/>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63</a:t>
            </a:r>
          </a:p>
        </p:txBody>
      </p:sp>
    </p:spTree>
  </p:cSld>
  <p:clrMapOvr>
    <a:masterClrMapping/>
  </p:clrMapOvr>
  <p:transition xmlns:p14="http://schemas.microsoft.com/office/powerpoint/2010/main" p14:dur="400">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パイプラインの全体像</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551" y="1289209"/>
            <a:ext cx="109941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入力3種から</a:t>
            </a:r>
            <a:r>
              <a:rPr lang="zh-CN" sz="2180" b="1" dirty="0">
                <a:solidFill>
                  <a:srgbClr val="264DBF"/>
                </a:solidFill>
                <a:latin typeface="Zen Kaku Gothic New"/>
                <a:ea typeface="Zen Kaku Gothic New"/>
                <a:cs typeface="Zen Kaku Gothic New"/>
              </a:rPr>
              <a:t>中間データ4点</a:t>
            </a:r>
            <a:r>
              <a:rPr lang="zh-CN" sz="2180" b="1" dirty="0">
                <a:solidFill>
                  <a:srgbClr val="000000"/>
                </a:solidFill>
                <a:latin typeface="Zen Kaku Gothic New"/>
                <a:ea typeface="Zen Kaku Gothic New"/>
                <a:cs typeface="Zen Kaku Gothic New"/>
              </a:rPr>
              <a:t>を残し、ループで報告書を出します。</a:t>
            </a:r>
          </a:p>
        </p:txBody>
      </p:sp>
      <p:sp>
        <p:nvSpPr>
          <p:cNvPr id="7" name="TextBox 7"/>
          <p:cNvSpPr txBox="1"/>
          <p:nvPr/>
        </p:nvSpPr>
        <p:spPr>
          <a:xfrm>
            <a:off x="601599" y="1868329"/>
            <a:ext cx="562070"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入力</a:t>
            </a:r>
          </a:p>
        </p:txBody>
      </p:sp>
      <p:sp>
        <p:nvSpPr>
          <p:cNvPr id="8" name="TextBox 8"/>
          <p:cNvSpPr txBox="1"/>
          <p:nvPr/>
        </p:nvSpPr>
        <p:spPr>
          <a:xfrm>
            <a:off x="4144899" y="1868329"/>
            <a:ext cx="4138817"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中間データは .work/ に残ります</a:t>
            </a:r>
          </a:p>
        </p:txBody>
      </p:sp>
      <p:sp>
        <p:nvSpPr>
          <p:cNvPr id="9" name="TextBox 9"/>
          <p:cNvSpPr txBox="1"/>
          <p:nvPr/>
        </p:nvSpPr>
        <p:spPr>
          <a:xfrm>
            <a:off x="8373999" y="1868329"/>
            <a:ext cx="1654207"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ループと出力</a:t>
            </a:r>
          </a:p>
        </p:txBody>
      </p:sp>
      <p:sp>
        <p:nvSpPr>
          <p:cNvPr id="10" name="Rectangle 10"/>
          <p:cNvSpPr/>
          <p:nvPr/>
        </p:nvSpPr>
        <p:spPr>
          <a:xfrm>
            <a:off x="609600" y="2286000"/>
            <a:ext cx="2857500" cy="609600"/>
          </a:xfrm>
          <a:prstGeom prst="roundRect">
            <a:avLst>
              <a:gd name="adj" fmla="val 12500"/>
            </a:avLst>
          </a:prstGeom>
          <a:solidFill>
            <a:srgbClr val="F3F3F3"/>
          </a:solidFill>
          <a:ln>
            <a:noFill/>
          </a:ln>
        </p:spPr>
      </p:sp>
      <p:sp>
        <p:nvSpPr>
          <p:cNvPr id="11" name="Rectangle 11"/>
          <p:cNvSpPr/>
          <p:nvPr/>
        </p:nvSpPr>
        <p:spPr>
          <a:xfrm>
            <a:off x="609600" y="2286000"/>
            <a:ext cx="47625" cy="609600"/>
          </a:xfrm>
          <a:prstGeom prst="roundRect">
            <a:avLst>
              <a:gd name="adj" fmla="val 40000"/>
            </a:avLst>
          </a:prstGeom>
          <a:solidFill>
            <a:srgbClr val="999999"/>
          </a:solidFill>
          <a:ln>
            <a:noFill/>
          </a:ln>
        </p:spPr>
      </p:sp>
      <p:sp>
        <p:nvSpPr>
          <p:cNvPr id="12" name="TextBox 12"/>
          <p:cNvSpPr txBox="1"/>
          <p:nvPr/>
        </p:nvSpPr>
        <p:spPr>
          <a:xfrm>
            <a:off x="869061" y="2513171"/>
            <a:ext cx="189692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kadaiA/ の生成物</a:t>
            </a:r>
          </a:p>
        </p:txBody>
      </p:sp>
      <p:sp>
        <p:nvSpPr>
          <p:cNvPr id="13" name="Rectangle 13"/>
          <p:cNvSpPr/>
          <p:nvPr/>
        </p:nvSpPr>
        <p:spPr>
          <a:xfrm>
            <a:off x="609600" y="3009900"/>
            <a:ext cx="2857500" cy="609600"/>
          </a:xfrm>
          <a:prstGeom prst="roundRect">
            <a:avLst>
              <a:gd name="adj" fmla="val 12500"/>
            </a:avLst>
          </a:prstGeom>
          <a:solidFill>
            <a:srgbClr val="F3F3F3"/>
          </a:solidFill>
          <a:ln>
            <a:noFill/>
          </a:ln>
        </p:spPr>
      </p:sp>
      <p:sp>
        <p:nvSpPr>
          <p:cNvPr id="14" name="Rectangle 14"/>
          <p:cNvSpPr/>
          <p:nvPr/>
        </p:nvSpPr>
        <p:spPr>
          <a:xfrm>
            <a:off x="609600" y="3009900"/>
            <a:ext cx="47625" cy="609600"/>
          </a:xfrm>
          <a:prstGeom prst="roundRect">
            <a:avLst>
              <a:gd name="adj" fmla="val 40000"/>
            </a:avLst>
          </a:prstGeom>
          <a:solidFill>
            <a:srgbClr val="999999"/>
          </a:solidFill>
          <a:ln>
            <a:noFill/>
          </a:ln>
        </p:spPr>
      </p:sp>
      <p:sp>
        <p:nvSpPr>
          <p:cNvPr id="15" name="TextBox 15"/>
          <p:cNvSpPr txBox="1"/>
          <p:nvPr/>
        </p:nvSpPr>
        <p:spPr>
          <a:xfrm>
            <a:off x="869061" y="3237071"/>
            <a:ext cx="2037779"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docs/ の3つの規約</a:t>
            </a:r>
          </a:p>
        </p:txBody>
      </p:sp>
      <p:sp>
        <p:nvSpPr>
          <p:cNvPr id="16" name="Rectangle 16"/>
          <p:cNvSpPr/>
          <p:nvPr/>
        </p:nvSpPr>
        <p:spPr>
          <a:xfrm>
            <a:off x="609600" y="3733800"/>
            <a:ext cx="2857500" cy="609600"/>
          </a:xfrm>
          <a:prstGeom prst="roundRect">
            <a:avLst>
              <a:gd name="adj" fmla="val 12500"/>
            </a:avLst>
          </a:prstGeom>
          <a:solidFill>
            <a:srgbClr val="F3F3F3"/>
          </a:solidFill>
          <a:ln>
            <a:noFill/>
          </a:ln>
        </p:spPr>
      </p:sp>
      <p:sp>
        <p:nvSpPr>
          <p:cNvPr id="17" name="Rectangle 17"/>
          <p:cNvSpPr/>
          <p:nvPr/>
        </p:nvSpPr>
        <p:spPr>
          <a:xfrm>
            <a:off x="609600" y="3733800"/>
            <a:ext cx="47625" cy="609600"/>
          </a:xfrm>
          <a:prstGeom prst="roundRect">
            <a:avLst>
              <a:gd name="adj" fmla="val 40000"/>
            </a:avLst>
          </a:prstGeom>
          <a:solidFill>
            <a:srgbClr val="999999"/>
          </a:solidFill>
          <a:ln>
            <a:noFill/>
          </a:ln>
        </p:spPr>
      </p:sp>
      <p:sp>
        <p:nvSpPr>
          <p:cNvPr id="18" name="TextBox 18"/>
          <p:cNvSpPr txBox="1"/>
          <p:nvPr/>
        </p:nvSpPr>
        <p:spPr>
          <a:xfrm>
            <a:off x="869061" y="3960971"/>
            <a:ext cx="2630859"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memo.md の A-2 の懸念</a:t>
            </a:r>
          </a:p>
        </p:txBody>
      </p:sp>
      <p:sp>
        <p:nvSpPr>
          <p:cNvPr id="19" name="Polygon 19"/>
          <p:cNvSpPr/>
          <p:nvPr/>
        </p:nvSpPr>
        <p:spPr>
          <a:xfrm>
            <a:off x="3619500" y="2952750"/>
            <a:ext cx="457200" cy="361950"/>
          </a:xfrm>
          <a:custGeom>
            <a:avLst/>
            <a:gdLst/>
            <a:ahLst/>
            <a:cxnLst/>
            <a:rect l="l" t="t" r="r" b="b"/>
            <a:pathLst>
              <a:path w="457200" h="361950">
                <a:moveTo>
                  <a:pt x="0" y="95250"/>
                </a:moveTo>
                <a:lnTo>
                  <a:pt x="228600" y="95250"/>
                </a:lnTo>
                <a:lnTo>
                  <a:pt x="228600" y="0"/>
                </a:lnTo>
                <a:lnTo>
                  <a:pt x="457200" y="180975"/>
                </a:lnTo>
                <a:lnTo>
                  <a:pt x="228600" y="361950"/>
                </a:lnTo>
                <a:lnTo>
                  <a:pt x="228600" y="266700"/>
                </a:lnTo>
                <a:lnTo>
                  <a:pt x="0" y="266700"/>
                </a:lnTo>
                <a:close/>
              </a:path>
            </a:pathLst>
          </a:custGeom>
          <a:solidFill>
            <a:srgbClr val="47BCC6"/>
          </a:solidFill>
          <a:ln>
            <a:noFill/>
          </a:ln>
        </p:spPr>
      </p:sp>
      <p:sp>
        <p:nvSpPr>
          <p:cNvPr id="20" name="Rectangle 20"/>
          <p:cNvSpPr/>
          <p:nvPr/>
        </p:nvSpPr>
        <p:spPr>
          <a:xfrm>
            <a:off x="4152900" y="2286000"/>
            <a:ext cx="3429000" cy="609600"/>
          </a:xfrm>
          <a:prstGeom prst="roundRect">
            <a:avLst>
              <a:gd name="adj" fmla="val 12500"/>
            </a:avLst>
          </a:prstGeom>
          <a:solidFill>
            <a:srgbClr val="EEF6F7"/>
          </a:solidFill>
          <a:ln>
            <a:noFill/>
          </a:ln>
        </p:spPr>
      </p:sp>
      <p:sp>
        <p:nvSpPr>
          <p:cNvPr id="21" name="Rectangle 21"/>
          <p:cNvSpPr/>
          <p:nvPr/>
        </p:nvSpPr>
        <p:spPr>
          <a:xfrm>
            <a:off x="4152900" y="2286000"/>
            <a:ext cx="47625" cy="609600"/>
          </a:xfrm>
          <a:prstGeom prst="roundRect">
            <a:avLst>
              <a:gd name="adj" fmla="val 40000"/>
            </a:avLst>
          </a:prstGeom>
          <a:solidFill>
            <a:srgbClr val="47BCC6"/>
          </a:solidFill>
          <a:ln>
            <a:noFill/>
          </a:ln>
        </p:spPr>
      </p:sp>
      <p:sp>
        <p:nvSpPr>
          <p:cNvPr id="22" name="TextBox 22"/>
          <p:cNvSpPr txBox="1"/>
          <p:nvPr/>
        </p:nvSpPr>
        <p:spPr>
          <a:xfrm>
            <a:off x="4412361" y="2513171"/>
            <a:ext cx="2955322"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01_inventory.md 点検対象</a:t>
            </a:r>
          </a:p>
        </p:txBody>
      </p:sp>
      <p:sp>
        <p:nvSpPr>
          <p:cNvPr id="23" name="Rectangle 23"/>
          <p:cNvSpPr/>
          <p:nvPr/>
        </p:nvSpPr>
        <p:spPr>
          <a:xfrm>
            <a:off x="4152900" y="3009900"/>
            <a:ext cx="3429000" cy="609600"/>
          </a:xfrm>
          <a:prstGeom prst="roundRect">
            <a:avLst>
              <a:gd name="adj" fmla="val 12500"/>
            </a:avLst>
          </a:prstGeom>
          <a:solidFill>
            <a:srgbClr val="EEF6F7"/>
          </a:solidFill>
          <a:ln>
            <a:noFill/>
          </a:ln>
        </p:spPr>
      </p:sp>
      <p:sp>
        <p:nvSpPr>
          <p:cNvPr id="24" name="Rectangle 24"/>
          <p:cNvSpPr/>
          <p:nvPr/>
        </p:nvSpPr>
        <p:spPr>
          <a:xfrm>
            <a:off x="4152900" y="3009900"/>
            <a:ext cx="47625" cy="609600"/>
          </a:xfrm>
          <a:prstGeom prst="roundRect">
            <a:avLst>
              <a:gd name="adj" fmla="val 40000"/>
            </a:avLst>
          </a:prstGeom>
          <a:solidFill>
            <a:srgbClr val="47BCC6"/>
          </a:solidFill>
          <a:ln>
            <a:noFill/>
          </a:ln>
        </p:spPr>
      </p:sp>
      <p:sp>
        <p:nvSpPr>
          <p:cNvPr id="25" name="TextBox 25"/>
          <p:cNvSpPr txBox="1"/>
          <p:nvPr/>
        </p:nvSpPr>
        <p:spPr>
          <a:xfrm>
            <a:off x="4412361" y="3237071"/>
            <a:ext cx="3390567"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02_findings.json 指摘と深刻度</a:t>
            </a:r>
          </a:p>
        </p:txBody>
      </p:sp>
      <p:sp>
        <p:nvSpPr>
          <p:cNvPr id="26" name="Rectangle 26"/>
          <p:cNvSpPr/>
          <p:nvPr/>
        </p:nvSpPr>
        <p:spPr>
          <a:xfrm>
            <a:off x="4152900" y="3733800"/>
            <a:ext cx="3429000" cy="609600"/>
          </a:xfrm>
          <a:prstGeom prst="roundRect">
            <a:avLst>
              <a:gd name="adj" fmla="val 12500"/>
            </a:avLst>
          </a:prstGeom>
          <a:solidFill>
            <a:srgbClr val="EEF6F7"/>
          </a:solidFill>
          <a:ln>
            <a:noFill/>
          </a:ln>
        </p:spPr>
      </p:sp>
      <p:sp>
        <p:nvSpPr>
          <p:cNvPr id="27" name="Rectangle 27"/>
          <p:cNvSpPr/>
          <p:nvPr/>
        </p:nvSpPr>
        <p:spPr>
          <a:xfrm>
            <a:off x="4152900" y="3733800"/>
            <a:ext cx="47625" cy="609600"/>
          </a:xfrm>
          <a:prstGeom prst="roundRect">
            <a:avLst>
              <a:gd name="adj" fmla="val 40000"/>
            </a:avLst>
          </a:prstGeom>
          <a:solidFill>
            <a:srgbClr val="47BCC6"/>
          </a:solidFill>
          <a:ln>
            <a:noFill/>
          </a:ln>
        </p:spPr>
      </p:sp>
      <p:sp>
        <p:nvSpPr>
          <p:cNvPr id="28" name="TextBox 28"/>
          <p:cNvSpPr txBox="1"/>
          <p:nvPr/>
        </p:nvSpPr>
        <p:spPr>
          <a:xfrm>
            <a:off x="4412361" y="3960971"/>
            <a:ext cx="3472910"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03_fix_plan.md 直す・直さない</a:t>
            </a:r>
          </a:p>
        </p:txBody>
      </p:sp>
      <p:sp>
        <p:nvSpPr>
          <p:cNvPr id="29" name="Rectangle 29"/>
          <p:cNvSpPr/>
          <p:nvPr/>
        </p:nvSpPr>
        <p:spPr>
          <a:xfrm>
            <a:off x="4152900" y="4457700"/>
            <a:ext cx="3429000" cy="609600"/>
          </a:xfrm>
          <a:prstGeom prst="roundRect">
            <a:avLst>
              <a:gd name="adj" fmla="val 12500"/>
            </a:avLst>
          </a:prstGeom>
          <a:solidFill>
            <a:srgbClr val="EEF6F7"/>
          </a:solidFill>
          <a:ln>
            <a:noFill/>
          </a:ln>
        </p:spPr>
      </p:sp>
      <p:sp>
        <p:nvSpPr>
          <p:cNvPr id="30" name="Rectangle 30"/>
          <p:cNvSpPr/>
          <p:nvPr/>
        </p:nvSpPr>
        <p:spPr>
          <a:xfrm>
            <a:off x="4152900" y="4457700"/>
            <a:ext cx="47625" cy="609600"/>
          </a:xfrm>
          <a:prstGeom prst="roundRect">
            <a:avLst>
              <a:gd name="adj" fmla="val 40000"/>
            </a:avLst>
          </a:prstGeom>
          <a:solidFill>
            <a:srgbClr val="47BCC6"/>
          </a:solidFill>
          <a:ln>
            <a:noFill/>
          </a:ln>
        </p:spPr>
      </p:sp>
      <p:sp>
        <p:nvSpPr>
          <p:cNvPr id="31" name="TextBox 31"/>
          <p:cNvSpPr txBox="1"/>
          <p:nvPr/>
        </p:nvSpPr>
        <p:spPr>
          <a:xfrm>
            <a:off x="4412361" y="4684871"/>
            <a:ext cx="3002375"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04_loop_log.md 残件の推移</a:t>
            </a:r>
          </a:p>
        </p:txBody>
      </p:sp>
      <p:sp>
        <p:nvSpPr>
          <p:cNvPr id="32" name="Polygon 32"/>
          <p:cNvSpPr/>
          <p:nvPr/>
        </p:nvSpPr>
        <p:spPr>
          <a:xfrm>
            <a:off x="7734300" y="2457450"/>
            <a:ext cx="457200" cy="361950"/>
          </a:xfrm>
          <a:custGeom>
            <a:avLst/>
            <a:gdLst/>
            <a:ahLst/>
            <a:cxnLst/>
            <a:rect l="l" t="t" r="r" b="b"/>
            <a:pathLst>
              <a:path w="457200" h="361950">
                <a:moveTo>
                  <a:pt x="0" y="95250"/>
                </a:moveTo>
                <a:lnTo>
                  <a:pt x="228600" y="95250"/>
                </a:lnTo>
                <a:lnTo>
                  <a:pt x="228600" y="0"/>
                </a:lnTo>
                <a:lnTo>
                  <a:pt x="457200" y="180975"/>
                </a:lnTo>
                <a:lnTo>
                  <a:pt x="228600" y="361950"/>
                </a:lnTo>
                <a:lnTo>
                  <a:pt x="228600" y="266700"/>
                </a:lnTo>
                <a:lnTo>
                  <a:pt x="0" y="266700"/>
                </a:lnTo>
                <a:close/>
              </a:path>
            </a:pathLst>
          </a:custGeom>
          <a:solidFill>
            <a:srgbClr val="47BCC6"/>
          </a:solidFill>
          <a:ln>
            <a:noFill/>
          </a:ln>
        </p:spPr>
      </p:sp>
      <p:sp>
        <p:nvSpPr>
          <p:cNvPr id="33" name="Rectangle 33"/>
          <p:cNvSpPr/>
          <p:nvPr/>
        </p:nvSpPr>
        <p:spPr>
          <a:xfrm>
            <a:off x="8382000" y="2362200"/>
            <a:ext cx="2857500" cy="552450"/>
          </a:xfrm>
          <a:prstGeom prst="roundRect">
            <a:avLst>
              <a:gd name="adj" fmla="val 13793"/>
            </a:avLst>
          </a:prstGeom>
          <a:solidFill>
            <a:srgbClr val="EEF6F7"/>
          </a:solidFill>
          <a:ln w="19050">
            <a:solidFill>
              <a:srgbClr val="47BCC6"/>
            </a:solidFill>
          </a:ln>
        </p:spPr>
      </p:sp>
      <p:sp>
        <p:nvSpPr>
          <p:cNvPr id="34" name="TextBox 34"/>
          <p:cNvSpPr txBox="1"/>
          <p:nvPr/>
        </p:nvSpPr>
        <p:spPr>
          <a:xfrm>
            <a:off x="8641080" y="2552700"/>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直すものを直す</a:t>
            </a:r>
          </a:p>
        </p:txBody>
      </p:sp>
      <p:sp>
        <p:nvSpPr>
          <p:cNvPr id="35" name="Line 35"/>
          <p:cNvSpPr/>
          <p:nvPr/>
        </p:nvSpPr>
        <p:spPr>
          <a:xfrm>
            <a:off x="9810750" y="2914650"/>
            <a:ext cx="9525" cy="209550"/>
          </a:xfrm>
          <a:custGeom>
            <a:avLst/>
            <a:gdLst/>
            <a:ahLst/>
            <a:cxnLst/>
            <a:rect l="l" t="t" r="r" b="b"/>
            <a:pathLst>
              <a:path w="9525" h="209550">
                <a:moveTo>
                  <a:pt x="0" y="0"/>
                </a:moveTo>
                <a:lnTo>
                  <a:pt x="0" y="209550"/>
                </a:lnTo>
              </a:path>
            </a:pathLst>
          </a:custGeom>
          <a:noFill/>
          <a:ln w="19050">
            <a:solidFill>
              <a:srgbClr val="47BCC6"/>
            </a:solidFill>
          </a:ln>
        </p:spPr>
      </p:sp>
      <p:sp>
        <p:nvSpPr>
          <p:cNvPr id="36" name="Polygon 36"/>
          <p:cNvSpPr/>
          <p:nvPr/>
        </p:nvSpPr>
        <p:spPr>
          <a:xfrm>
            <a:off x="9744075" y="3105150"/>
            <a:ext cx="133350" cy="95250"/>
          </a:xfrm>
          <a:custGeom>
            <a:avLst/>
            <a:gdLst/>
            <a:ahLst/>
            <a:cxnLst/>
            <a:rect l="l" t="t" r="r" b="b"/>
            <a:pathLst>
              <a:path w="133350" h="95250">
                <a:moveTo>
                  <a:pt x="0" y="0"/>
                </a:moveTo>
                <a:lnTo>
                  <a:pt x="133350" y="0"/>
                </a:lnTo>
                <a:lnTo>
                  <a:pt x="66675" y="95250"/>
                </a:lnTo>
                <a:close/>
              </a:path>
            </a:pathLst>
          </a:custGeom>
          <a:solidFill>
            <a:srgbClr val="47BCC6"/>
          </a:solidFill>
          <a:ln>
            <a:noFill/>
          </a:ln>
        </p:spPr>
      </p:sp>
      <p:sp>
        <p:nvSpPr>
          <p:cNvPr id="37" name="Rectangle 37"/>
          <p:cNvSpPr/>
          <p:nvPr/>
        </p:nvSpPr>
        <p:spPr>
          <a:xfrm>
            <a:off x="8382000" y="3200400"/>
            <a:ext cx="2857500" cy="552450"/>
          </a:xfrm>
          <a:prstGeom prst="roundRect">
            <a:avLst>
              <a:gd name="adj" fmla="val 13793"/>
            </a:avLst>
          </a:prstGeom>
          <a:solidFill>
            <a:srgbClr val="EEF6F7"/>
          </a:solidFill>
          <a:ln w="19050">
            <a:solidFill>
              <a:srgbClr val="47BCC6"/>
            </a:solidFill>
          </a:ln>
        </p:spPr>
      </p:sp>
      <p:sp>
        <p:nvSpPr>
          <p:cNvPr id="38" name="TextBox 38"/>
          <p:cNvSpPr txBox="1"/>
          <p:nvPr/>
        </p:nvSpPr>
        <p:spPr>
          <a:xfrm>
            <a:off x="8641080" y="3390900"/>
            <a:ext cx="2095500"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直った分を再点検</a:t>
            </a:r>
          </a:p>
        </p:txBody>
      </p:sp>
      <p:sp>
        <p:nvSpPr>
          <p:cNvPr id="39" name="Freeform 39"/>
          <p:cNvSpPr/>
          <p:nvPr/>
        </p:nvSpPr>
        <p:spPr>
          <a:xfrm>
            <a:off x="11296650" y="2638425"/>
            <a:ext cx="247650" cy="838200"/>
          </a:xfrm>
          <a:custGeom>
            <a:avLst/>
            <a:gdLst/>
            <a:ahLst/>
            <a:cxnLst/>
            <a:rect l="l" t="t" r="r" b="b"/>
            <a:pathLst>
              <a:path w="247650" h="838200">
                <a:moveTo>
                  <a:pt x="0" y="838200"/>
                </a:moveTo>
                <a:cubicBezTo>
                  <a:pt x="247650" y="838200"/>
                  <a:pt x="247650" y="0"/>
                  <a:pt x="0" y="0"/>
                </a:cubicBezTo>
              </a:path>
            </a:pathLst>
          </a:custGeom>
          <a:noFill/>
          <a:ln w="19050">
            <a:solidFill>
              <a:srgbClr val="47BCC6"/>
            </a:solidFill>
          </a:ln>
        </p:spPr>
      </p:sp>
      <p:sp>
        <p:nvSpPr>
          <p:cNvPr id="40" name="Polygon 40"/>
          <p:cNvSpPr/>
          <p:nvPr/>
        </p:nvSpPr>
        <p:spPr>
          <a:xfrm>
            <a:off x="11258550" y="2581275"/>
            <a:ext cx="114300" cy="114300"/>
          </a:xfrm>
          <a:custGeom>
            <a:avLst/>
            <a:gdLst/>
            <a:ahLst/>
            <a:cxnLst/>
            <a:rect l="l" t="t" r="r" b="b"/>
            <a:pathLst>
              <a:path w="114300" h="114300">
                <a:moveTo>
                  <a:pt x="114300" y="0"/>
                </a:moveTo>
                <a:lnTo>
                  <a:pt x="0" y="57150"/>
                </a:lnTo>
                <a:lnTo>
                  <a:pt x="114300" y="114300"/>
                </a:lnTo>
                <a:close/>
              </a:path>
            </a:pathLst>
          </a:custGeom>
          <a:solidFill>
            <a:srgbClr val="47BCC6"/>
          </a:solidFill>
          <a:ln>
            <a:noFill/>
          </a:ln>
        </p:spPr>
      </p:sp>
      <p:sp>
        <p:nvSpPr>
          <p:cNvPr id="41" name="Line 41"/>
          <p:cNvSpPr/>
          <p:nvPr/>
        </p:nvSpPr>
        <p:spPr>
          <a:xfrm>
            <a:off x="9810750" y="3752850"/>
            <a:ext cx="9525" cy="895350"/>
          </a:xfrm>
          <a:custGeom>
            <a:avLst/>
            <a:gdLst/>
            <a:ahLst/>
            <a:cxnLst/>
            <a:rect l="l" t="t" r="r" b="b"/>
            <a:pathLst>
              <a:path w="9525" h="895350">
                <a:moveTo>
                  <a:pt x="0" y="0"/>
                </a:moveTo>
                <a:lnTo>
                  <a:pt x="0" y="895350"/>
                </a:lnTo>
              </a:path>
            </a:pathLst>
          </a:custGeom>
          <a:noFill/>
          <a:ln w="19050">
            <a:solidFill>
              <a:srgbClr val="47BCC6"/>
            </a:solidFill>
          </a:ln>
        </p:spPr>
      </p:sp>
      <p:sp>
        <p:nvSpPr>
          <p:cNvPr id="42" name="Polygon 42"/>
          <p:cNvSpPr/>
          <p:nvPr/>
        </p:nvSpPr>
        <p:spPr>
          <a:xfrm>
            <a:off x="9744075" y="4629150"/>
            <a:ext cx="133350" cy="95250"/>
          </a:xfrm>
          <a:custGeom>
            <a:avLst/>
            <a:gdLst/>
            <a:ahLst/>
            <a:cxnLst/>
            <a:rect l="l" t="t" r="r" b="b"/>
            <a:pathLst>
              <a:path w="133350" h="95250">
                <a:moveTo>
                  <a:pt x="0" y="0"/>
                </a:moveTo>
                <a:lnTo>
                  <a:pt x="133350" y="0"/>
                </a:lnTo>
                <a:lnTo>
                  <a:pt x="66675" y="95250"/>
                </a:lnTo>
                <a:close/>
              </a:path>
            </a:pathLst>
          </a:custGeom>
          <a:solidFill>
            <a:srgbClr val="47BCC6"/>
          </a:solidFill>
          <a:ln>
            <a:noFill/>
          </a:ln>
        </p:spPr>
      </p:sp>
      <p:sp>
        <p:nvSpPr>
          <p:cNvPr id="43" name="Rectangle 43"/>
          <p:cNvSpPr/>
          <p:nvPr/>
        </p:nvSpPr>
        <p:spPr>
          <a:xfrm>
            <a:off x="8382000" y="4762500"/>
            <a:ext cx="2857500" cy="914400"/>
          </a:xfrm>
          <a:prstGeom prst="roundRect">
            <a:avLst>
              <a:gd name="adj" fmla="val 10417"/>
            </a:avLst>
          </a:prstGeom>
          <a:solidFill>
            <a:srgbClr val="0B2E33"/>
          </a:solidFill>
          <a:ln>
            <a:noFill/>
          </a:ln>
        </p:spPr>
      </p:sp>
      <p:sp>
        <p:nvSpPr>
          <p:cNvPr id="44" name="TextBox 44"/>
          <p:cNvSpPr txBox="1"/>
          <p:nvPr/>
        </p:nvSpPr>
        <p:spPr>
          <a:xfrm>
            <a:off x="8641080" y="4981575"/>
            <a:ext cx="2316956" cy="293370"/>
          </a:xfrm>
          <a:prstGeom prst="rect">
            <a:avLst/>
          </a:prstGeom>
          <a:noFill/>
          <a:ln>
            <a:noFill/>
          </a:ln>
        </p:spPr>
        <p:txBody>
          <a:bodyPr wrap="none" lIns="0" tIns="0" rIns="0" bIns="0" anchor="t" anchorCtr="0">
            <a:spAutoFit/>
          </a:bodyPr>
          <a:lstStyle/>
          <a:p>
            <a:pPr algn="l"/>
            <a:r>
              <a:rPr lang="en-US" sz="1500" dirty="0">
                <a:solidFill>
                  <a:srgbClr val="A3DDE3"/>
                </a:solidFill>
                <a:latin typeface="Source Code Pro"/>
                <a:ea typeface="Source Code Pro"/>
                <a:cs typeface="Source Code Pro"/>
              </a:rPr>
              <a:t>kadaiA/REPORT.md</a:t>
            </a:r>
          </a:p>
        </p:txBody>
      </p:sp>
      <p:sp>
        <p:nvSpPr>
          <p:cNvPr id="45" name="TextBox 45"/>
          <p:cNvSpPr txBox="1"/>
          <p:nvPr/>
        </p:nvSpPr>
        <p:spPr>
          <a:xfrm>
            <a:off x="8641461" y="5294471"/>
            <a:ext cx="1896618" cy="278702"/>
          </a:xfrm>
          <a:prstGeom prst="rect">
            <a:avLst/>
          </a:prstGeom>
          <a:noFill/>
          <a:ln>
            <a:noFill/>
          </a:ln>
        </p:spPr>
        <p:txBody>
          <a:bodyPr wrap="none" lIns="0" tIns="0" rIns="0" bIns="0" anchor="t" anchorCtr="0">
            <a:spAutoFit/>
          </a:bodyPr>
          <a:lstStyle/>
          <a:p>
            <a:pPr algn="l"/>
            <a:r>
              <a:rPr lang="zh-CN" sz="1420" dirty="0">
                <a:solidFill>
                  <a:srgbClr val="FFFFFF"/>
                </a:solidFill>
                <a:latin typeface="Zen Kaku Gothic New"/>
                <a:ea typeface="Zen Kaku Gothic New"/>
                <a:cs typeface="Zen Kaku Gothic New"/>
              </a:rPr>
              <a:t>人が読む最終報告</a:t>
            </a:r>
          </a:p>
        </p:txBody>
      </p:sp>
      <p:sp>
        <p:nvSpPr>
          <p:cNvPr id="46" name="TextBox 46"/>
          <p:cNvSpPr txBox="1"/>
          <p:nvPr/>
        </p:nvSpPr>
        <p:spPr>
          <a:xfrm>
            <a:off x="8374761" y="5904071"/>
            <a:ext cx="343762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深刻度の高い指摘が0件で停止。</a:t>
            </a:r>
          </a:p>
          <a:p>
            <a:pPr algn="l">
              <a:lnSpc>
                <a:spcPts val="2100"/>
              </a:lnSpc>
            </a:pPr>
            <a:r>
              <a:rPr lang="zh-CN" sz="1420" dirty="0">
                <a:solidFill>
                  <a:srgbClr val="484848"/>
                </a:solidFill>
                <a:latin typeface="Zen Kaku Gothic New"/>
                <a:ea typeface="Zen Kaku Gothic New"/>
                <a:cs typeface="Zen Kaku Gothic New"/>
              </a:rPr>
              <a:t>止まらなければ3周で打ち切り。</a:t>
            </a:r>
          </a:p>
        </p:txBody>
      </p:sp>
      <p:sp>
        <p:nvSpPr>
          <p:cNvPr id="47" name="TextBox 47"/>
          <p:cNvSpPr txBox="1"/>
          <p:nvPr/>
        </p:nvSpPr>
        <p:spPr>
          <a:xfrm>
            <a:off x="601980" y="5553075"/>
            <a:ext cx="5277802" cy="579120"/>
          </a:xfrm>
          <a:prstGeom prst="rect">
            <a:avLst/>
          </a:prstGeom>
          <a:noFill/>
          <a:ln>
            <a:noFill/>
          </a:ln>
        </p:spPr>
        <p:txBody>
          <a:bodyPr wrap="square" lIns="0" tIns="0" rIns="0" bIns="0" anchor="t" anchorCtr="0"/>
          <a:lstStyle/>
          <a:p>
            <a:pPr algn="l">
              <a:lnSpc>
                <a:spcPts val="2250"/>
              </a:lnSpc>
            </a:pPr>
            <a:r>
              <a:rPr lang="zh-CN" sz="1500" dirty="0">
                <a:solidFill>
                  <a:srgbClr val="484848"/>
                </a:solidFill>
                <a:latin typeface="Zen Kaku Gothic New"/>
                <a:ea typeface="Zen Kaku Gothic New"/>
                <a:cs typeface="Zen Kaku Gothic New"/>
              </a:rPr>
              <a:t>自分が A-2 で書いた懸念も入力に混ざります。</a:t>
            </a:r>
          </a:p>
          <a:p>
            <a:pPr algn="l">
              <a:lnSpc>
                <a:spcPts val="2250"/>
              </a:lnSpc>
            </a:pPr>
            <a:r>
              <a:rPr lang="zh-CN" sz="1500" dirty="0">
                <a:solidFill>
                  <a:srgbClr val="484848"/>
                </a:solidFill>
                <a:latin typeface="Zen Kaku Gothic New"/>
                <a:ea typeface="Zen Kaku Gothic New"/>
                <a:cs typeface="Zen Kaku Gothic New"/>
              </a:rPr>
              <a:t>だから A-6 の比較が成り立ちます。</a:t>
            </a:r>
          </a:p>
        </p:txBody>
      </p:sp>
      <p:sp>
        <p:nvSpPr>
          <p:cNvPr id="48" name="TextBox 4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9" name="TextBox 4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64</a:t>
            </a:r>
          </a:p>
        </p:txBody>
      </p:sp>
    </p:spTree>
  </p:cSld>
  <p:clrMapOvr>
    <a:masterClrMapping/>
  </p:clrMapOvr>
  <p:transition xmlns:p14="http://schemas.microsoft.com/office/powerpoint/2010/main" p14:dur="400">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340113"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.work/ に残るもの</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551" y="1155859"/>
            <a:ext cx="7883531" cy="749236"/>
          </a:xfrm>
          <a:prstGeom prst="rect">
            <a:avLst/>
          </a:prstGeom>
          <a:noFill/>
          <a:ln>
            <a:noFill/>
          </a:ln>
        </p:spPr>
        <p:txBody>
          <a:bodyPr wrap="square" lIns="0" tIns="0" rIns="0" bIns="0" anchor="t" anchorCtr="0"/>
          <a:lstStyle/>
          <a:p>
            <a:pPr algn="l">
              <a:lnSpc>
                <a:spcPts val="2550"/>
              </a:lnSpc>
            </a:pPr>
            <a:r>
              <a:rPr lang="zh-CN" sz="2180" b="1" dirty="0">
                <a:solidFill>
                  <a:srgbClr val="000000"/>
                </a:solidFill>
                <a:latin typeface="Zen Kaku Gothic New"/>
                <a:ea typeface="Zen Kaku Gothic New"/>
                <a:cs typeface="Zen Kaku Gothic New"/>
              </a:rPr>
              <a:t>中間データが残るので、</a:t>
            </a:r>
          </a:p>
          <a:p>
            <a:pPr algn="l">
              <a:lnSpc>
                <a:spcPts val="2550"/>
              </a:lnSpc>
            </a:pPr>
            <a:r>
              <a:rPr lang="zh-CN" sz="2180" b="1" dirty="0">
                <a:solidFill>
                  <a:srgbClr val="000000"/>
                </a:solidFill>
                <a:latin typeface="Zen Kaku Gothic New"/>
                <a:ea typeface="Zen Kaku Gothic New"/>
                <a:cs typeface="Zen Kaku Gothic New"/>
              </a:rPr>
              <a:t>AIが</a:t>
            </a:r>
            <a:r>
              <a:rPr lang="zh-CN" sz="2180" b="1" dirty="0">
                <a:solidFill>
                  <a:srgbClr val="264DBF"/>
                </a:solidFill>
                <a:latin typeface="Zen Kaku Gothic New"/>
                <a:ea typeface="Zen Kaku Gothic New"/>
                <a:cs typeface="Zen Kaku Gothic New"/>
              </a:rPr>
              <a:t>何を見て何を直したか</a:t>
            </a:r>
            <a:r>
              <a:rPr lang="zh-CN" sz="2180" b="1" dirty="0">
                <a:solidFill>
                  <a:srgbClr val="000000"/>
                </a:solidFill>
                <a:latin typeface="Zen Kaku Gothic New"/>
                <a:ea typeface="Zen Kaku Gothic New"/>
                <a:cs typeface="Zen Kaku Gothic New"/>
              </a:rPr>
              <a:t>を後から追えます。</a:t>
            </a:r>
          </a:p>
        </p:txBody>
      </p:sp>
      <p:sp>
        <p:nvSpPr>
          <p:cNvPr id="7" name="Rectangle 7"/>
          <p:cNvSpPr/>
          <p:nvPr/>
        </p:nvSpPr>
        <p:spPr>
          <a:xfrm>
            <a:off x="609600" y="2000250"/>
            <a:ext cx="10972800" cy="438150"/>
          </a:xfrm>
          <a:prstGeom prst="rect">
            <a:avLst/>
          </a:prstGeom>
          <a:solidFill>
            <a:srgbClr val="0B2E33"/>
          </a:solidFill>
          <a:ln>
            <a:noFill/>
          </a:ln>
        </p:spPr>
      </p:sp>
      <p:sp>
        <p:nvSpPr>
          <p:cNvPr id="8" name="TextBox 8"/>
          <p:cNvSpPr txBox="1"/>
          <p:nvPr/>
        </p:nvSpPr>
        <p:spPr>
          <a:xfrm>
            <a:off x="830580" y="2133600"/>
            <a:ext cx="1055370"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ファイル</a:t>
            </a:r>
          </a:p>
        </p:txBody>
      </p:sp>
      <p:sp>
        <p:nvSpPr>
          <p:cNvPr id="9" name="TextBox 9"/>
          <p:cNvSpPr txBox="1"/>
          <p:nvPr/>
        </p:nvSpPr>
        <p:spPr>
          <a:xfrm>
            <a:off x="3802380" y="2133600"/>
            <a:ext cx="53530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中身</a:t>
            </a:r>
          </a:p>
        </p:txBody>
      </p:sp>
      <p:sp>
        <p:nvSpPr>
          <p:cNvPr id="10" name="TextBox 10"/>
          <p:cNvSpPr txBox="1"/>
          <p:nvPr/>
        </p:nvSpPr>
        <p:spPr>
          <a:xfrm>
            <a:off x="7612380" y="2133600"/>
            <a:ext cx="1575435"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読むポイント</a:t>
            </a:r>
          </a:p>
        </p:txBody>
      </p:sp>
      <p:sp>
        <p:nvSpPr>
          <p:cNvPr id="11" name="Rectangle 11"/>
          <p:cNvSpPr/>
          <p:nvPr/>
        </p:nvSpPr>
        <p:spPr>
          <a:xfrm>
            <a:off x="609600" y="2438400"/>
            <a:ext cx="10972800" cy="685800"/>
          </a:xfrm>
          <a:prstGeom prst="rect">
            <a:avLst/>
          </a:prstGeom>
          <a:solidFill>
            <a:srgbClr val="FFFFFF"/>
          </a:solidFill>
          <a:ln>
            <a:noFill/>
          </a:ln>
        </p:spPr>
      </p:sp>
      <p:sp>
        <p:nvSpPr>
          <p:cNvPr id="12" name="TextBox 12"/>
          <p:cNvSpPr txBox="1"/>
          <p:nvPr/>
        </p:nvSpPr>
        <p:spPr>
          <a:xfrm>
            <a:off x="830961" y="2703671"/>
            <a:ext cx="1943672"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01_inventory.md</a:t>
            </a:r>
          </a:p>
        </p:txBody>
      </p:sp>
      <p:sp>
        <p:nvSpPr>
          <p:cNvPr id="13" name="TextBox 13"/>
          <p:cNvSpPr txBox="1"/>
          <p:nvPr/>
        </p:nvSpPr>
        <p:spPr>
          <a:xfrm>
            <a:off x="3802761" y="270367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拾ったファイルの一覧と行数</a:t>
            </a:r>
          </a:p>
        </p:txBody>
      </p:sp>
      <p:sp>
        <p:nvSpPr>
          <p:cNvPr id="14" name="TextBox 14"/>
          <p:cNvSpPr txBox="1"/>
          <p:nvPr/>
        </p:nvSpPr>
        <p:spPr>
          <a:xfrm>
            <a:off x="7612761" y="2703671"/>
            <a:ext cx="17500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AIが何を見たか</a:t>
            </a:r>
          </a:p>
        </p:txBody>
      </p:sp>
      <p:sp>
        <p:nvSpPr>
          <p:cNvPr id="15" name="Rectangle 15"/>
          <p:cNvSpPr/>
          <p:nvPr/>
        </p:nvSpPr>
        <p:spPr>
          <a:xfrm>
            <a:off x="609600" y="3124200"/>
            <a:ext cx="10972800" cy="685800"/>
          </a:xfrm>
          <a:prstGeom prst="rect">
            <a:avLst/>
          </a:prstGeom>
          <a:solidFill>
            <a:srgbClr val="F7F9FA"/>
          </a:solidFill>
          <a:ln>
            <a:noFill/>
          </a:ln>
        </p:spPr>
      </p:sp>
      <p:sp>
        <p:nvSpPr>
          <p:cNvPr id="16" name="TextBox 16"/>
          <p:cNvSpPr txBox="1"/>
          <p:nvPr/>
        </p:nvSpPr>
        <p:spPr>
          <a:xfrm>
            <a:off x="830961" y="3389471"/>
            <a:ext cx="1908381"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02_findings.json</a:t>
            </a:r>
          </a:p>
        </p:txBody>
      </p:sp>
      <p:sp>
        <p:nvSpPr>
          <p:cNvPr id="17" name="TextBox 17"/>
          <p:cNvSpPr txBox="1"/>
          <p:nvPr/>
        </p:nvSpPr>
        <p:spPr>
          <a:xfrm>
            <a:off x="3802761" y="338947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観点ごとの指摘。深刻度と行番号</a:t>
            </a:r>
          </a:p>
        </p:txBody>
      </p:sp>
      <p:sp>
        <p:nvSpPr>
          <p:cNvPr id="18" name="TextBox 18"/>
          <p:cNvSpPr txBox="1"/>
          <p:nvPr/>
        </p:nvSpPr>
        <p:spPr>
          <a:xfrm>
            <a:off x="7612761" y="338947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指摘に根拠が付いている</a:t>
            </a:r>
          </a:p>
        </p:txBody>
      </p:sp>
      <p:sp>
        <p:nvSpPr>
          <p:cNvPr id="19" name="Rectangle 19"/>
          <p:cNvSpPr/>
          <p:nvPr/>
        </p:nvSpPr>
        <p:spPr>
          <a:xfrm>
            <a:off x="609600" y="3810000"/>
            <a:ext cx="10972800" cy="685800"/>
          </a:xfrm>
          <a:prstGeom prst="rect">
            <a:avLst/>
          </a:prstGeom>
          <a:solidFill>
            <a:srgbClr val="FFFFFF"/>
          </a:solidFill>
          <a:ln>
            <a:noFill/>
          </a:ln>
        </p:spPr>
      </p:sp>
      <p:sp>
        <p:nvSpPr>
          <p:cNvPr id="20" name="TextBox 20"/>
          <p:cNvSpPr txBox="1"/>
          <p:nvPr/>
        </p:nvSpPr>
        <p:spPr>
          <a:xfrm>
            <a:off x="830961" y="4075271"/>
            <a:ext cx="1755458"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03_fix_plan.md</a:t>
            </a:r>
          </a:p>
        </p:txBody>
      </p:sp>
      <p:sp>
        <p:nvSpPr>
          <p:cNvPr id="21" name="TextBox 21"/>
          <p:cNvSpPr txBox="1"/>
          <p:nvPr/>
        </p:nvSpPr>
        <p:spPr>
          <a:xfrm>
            <a:off x="3802761" y="4075271"/>
            <a:ext cx="33082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直すもの、直さないものと理由</a:t>
            </a:r>
          </a:p>
        </p:txBody>
      </p:sp>
      <p:sp>
        <p:nvSpPr>
          <p:cNvPr id="22" name="TextBox 22"/>
          <p:cNvSpPr txBox="1"/>
          <p:nvPr/>
        </p:nvSpPr>
        <p:spPr>
          <a:xfrm>
            <a:off x="7612761" y="4075271"/>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全部は直していない</a:t>
            </a:r>
          </a:p>
        </p:txBody>
      </p:sp>
      <p:sp>
        <p:nvSpPr>
          <p:cNvPr id="23" name="Rectangle 23"/>
          <p:cNvSpPr/>
          <p:nvPr/>
        </p:nvSpPr>
        <p:spPr>
          <a:xfrm>
            <a:off x="609600" y="4495800"/>
            <a:ext cx="10972800" cy="685800"/>
          </a:xfrm>
          <a:prstGeom prst="rect">
            <a:avLst/>
          </a:prstGeom>
          <a:solidFill>
            <a:srgbClr val="F7F9FA"/>
          </a:solidFill>
          <a:ln>
            <a:noFill/>
          </a:ln>
        </p:spPr>
      </p:sp>
      <p:sp>
        <p:nvSpPr>
          <p:cNvPr id="24" name="TextBox 24"/>
          <p:cNvSpPr txBox="1"/>
          <p:nvPr/>
        </p:nvSpPr>
        <p:spPr>
          <a:xfrm>
            <a:off x="830961" y="4761071"/>
            <a:ext cx="1755458"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04_loop_log.md</a:t>
            </a:r>
          </a:p>
        </p:txBody>
      </p:sp>
      <p:sp>
        <p:nvSpPr>
          <p:cNvPr id="25" name="TextBox 25"/>
          <p:cNvSpPr txBox="1"/>
          <p:nvPr/>
        </p:nvSpPr>
        <p:spPr>
          <a:xfrm>
            <a:off x="3802761" y="476107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周回ごとの残件数と打ち切り理由</a:t>
            </a:r>
          </a:p>
        </p:txBody>
      </p:sp>
      <p:sp>
        <p:nvSpPr>
          <p:cNvPr id="26" name="TextBox 26"/>
          <p:cNvSpPr txBox="1"/>
          <p:nvPr/>
        </p:nvSpPr>
        <p:spPr>
          <a:xfrm>
            <a:off x="7612761" y="4761071"/>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ループが回った実体</a:t>
            </a:r>
          </a:p>
        </p:txBody>
      </p:sp>
      <p:sp>
        <p:nvSpPr>
          <p:cNvPr id="27" name="Line 27"/>
          <p:cNvSpPr/>
          <p:nvPr/>
        </p:nvSpPr>
        <p:spPr>
          <a:xfrm>
            <a:off x="3619500" y="2438400"/>
            <a:ext cx="9525" cy="2743200"/>
          </a:xfrm>
          <a:custGeom>
            <a:avLst/>
            <a:gdLst/>
            <a:ahLst/>
            <a:cxnLst/>
            <a:rect l="l" t="t" r="r" b="b"/>
            <a:pathLst>
              <a:path w="9525" h="2743200">
                <a:moveTo>
                  <a:pt x="0" y="0"/>
                </a:moveTo>
                <a:lnTo>
                  <a:pt x="0" y="2743200"/>
                </a:lnTo>
              </a:path>
            </a:pathLst>
          </a:custGeom>
          <a:noFill/>
          <a:ln w="9525">
            <a:solidFill>
              <a:srgbClr val="E3E7EA"/>
            </a:solidFill>
          </a:ln>
        </p:spPr>
      </p:sp>
      <p:sp>
        <p:nvSpPr>
          <p:cNvPr id="28" name="Line 28"/>
          <p:cNvSpPr/>
          <p:nvPr/>
        </p:nvSpPr>
        <p:spPr>
          <a:xfrm>
            <a:off x="7429500" y="2438400"/>
            <a:ext cx="9525" cy="2743200"/>
          </a:xfrm>
          <a:custGeom>
            <a:avLst/>
            <a:gdLst/>
            <a:ahLst/>
            <a:cxnLst/>
            <a:rect l="l" t="t" r="r" b="b"/>
            <a:pathLst>
              <a:path w="9525" h="2743200">
                <a:moveTo>
                  <a:pt x="0" y="0"/>
                </a:moveTo>
                <a:lnTo>
                  <a:pt x="0" y="2743200"/>
                </a:lnTo>
              </a:path>
            </a:pathLst>
          </a:custGeom>
          <a:noFill/>
          <a:ln w="9525">
            <a:solidFill>
              <a:srgbClr val="E3E7EA"/>
            </a:solidFill>
          </a:ln>
        </p:spPr>
      </p:sp>
      <p:sp>
        <p:nvSpPr>
          <p:cNvPr id="29" name="Rectangle 29"/>
          <p:cNvSpPr/>
          <p:nvPr/>
        </p:nvSpPr>
        <p:spPr>
          <a:xfrm>
            <a:off x="609600" y="5486400"/>
            <a:ext cx="10972800" cy="876300"/>
          </a:xfrm>
          <a:prstGeom prst="roundRect">
            <a:avLst>
              <a:gd name="adj" fmla="val 8696"/>
            </a:avLst>
          </a:prstGeom>
          <a:solidFill>
            <a:srgbClr val="EEF6F7"/>
          </a:solidFill>
          <a:ln>
            <a:noFill/>
          </a:ln>
        </p:spPr>
      </p:sp>
      <p:sp>
        <p:nvSpPr>
          <p:cNvPr id="30" name="Rectangle 30"/>
          <p:cNvSpPr/>
          <p:nvPr/>
        </p:nvSpPr>
        <p:spPr>
          <a:xfrm>
            <a:off x="609600" y="5486400"/>
            <a:ext cx="57150" cy="876300"/>
          </a:xfrm>
          <a:prstGeom prst="roundRect">
            <a:avLst>
              <a:gd name="adj" fmla="val 50000"/>
            </a:avLst>
          </a:prstGeom>
          <a:solidFill>
            <a:srgbClr val="47BCC6"/>
          </a:solidFill>
          <a:ln>
            <a:noFill/>
          </a:ln>
        </p:spPr>
      </p:sp>
      <p:sp>
        <p:nvSpPr>
          <p:cNvPr id="31" name="TextBox 31"/>
          <p:cNvSpPr txBox="1"/>
          <p:nvPr/>
        </p:nvSpPr>
        <p:spPr>
          <a:xfrm>
            <a:off x="945261" y="5637371"/>
            <a:ext cx="1496663"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消さずに残す</a:t>
            </a:r>
          </a:p>
        </p:txBody>
      </p:sp>
      <p:sp>
        <p:nvSpPr>
          <p:cNvPr id="32" name="TextBox 32"/>
          <p:cNvSpPr txBox="1"/>
          <p:nvPr/>
        </p:nvSpPr>
        <p:spPr>
          <a:xfrm>
            <a:off x="944880" y="5953125"/>
            <a:ext cx="863346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.work/ は実行後も残ります。あとから開けることが、この演習の中身です。</a:t>
            </a:r>
          </a:p>
        </p:txBody>
      </p:sp>
      <p:sp>
        <p:nvSpPr>
          <p:cNvPr id="33" name="TextBox 3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4" name="TextBox 3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65</a:t>
            </a:r>
          </a:p>
        </p:txBody>
      </p:sp>
    </p:spTree>
  </p:cSld>
  <p:clrMapOvr>
    <a:masterClrMapping/>
  </p:clrMapOvr>
  <p:transition xmlns:p14="http://schemas.microsoft.com/office/powerpoint/2010/main" p14:dur="400">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ループの止まり方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551" y="1289209"/>
            <a:ext cx="94859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深刻度の高い指摘が</a:t>
            </a:r>
            <a:r>
              <a:rPr lang="zh-CN" sz="2180" b="1" dirty="0">
                <a:solidFill>
                  <a:srgbClr val="264DBF"/>
                </a:solidFill>
                <a:latin typeface="Zen Kaku Gothic New"/>
                <a:ea typeface="Zen Kaku Gothic New"/>
                <a:cs typeface="Zen Kaku Gothic New"/>
              </a:rPr>
              <a:t>0件になるか</a:t>
            </a:r>
            <a:r>
              <a:rPr lang="zh-CN" sz="2180" b="1" dirty="0">
                <a:solidFill>
                  <a:srgbClr val="000000"/>
                </a:solidFill>
                <a:latin typeface="Zen Kaku Gothic New"/>
                <a:ea typeface="Zen Kaku Gothic New"/>
                <a:cs typeface="Zen Kaku Gothic New"/>
              </a:rPr>
              <a:t>、3周で打ち切ります。</a:t>
            </a:r>
          </a:p>
        </p:txBody>
      </p:sp>
      <p:sp>
        <p:nvSpPr>
          <p:cNvPr id="7" name="Rectangle 7"/>
          <p:cNvSpPr/>
          <p:nvPr/>
        </p:nvSpPr>
        <p:spPr>
          <a:xfrm>
            <a:off x="609600" y="2381250"/>
            <a:ext cx="2857500" cy="952500"/>
          </a:xfrm>
          <a:prstGeom prst="roundRect">
            <a:avLst>
              <a:gd name="adj" fmla="val 10000"/>
            </a:avLst>
          </a:prstGeom>
          <a:solidFill>
            <a:srgbClr val="EEF6F7"/>
          </a:solidFill>
          <a:ln w="19050">
            <a:solidFill>
              <a:srgbClr val="47BCC6"/>
            </a:solidFill>
          </a:ln>
        </p:spPr>
      </p:sp>
      <p:sp>
        <p:nvSpPr>
          <p:cNvPr id="8" name="TextBox 8"/>
          <p:cNvSpPr txBox="1"/>
          <p:nvPr/>
        </p:nvSpPr>
        <p:spPr>
          <a:xfrm>
            <a:off x="906399" y="2630329"/>
            <a:ext cx="712239"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1周目</a:t>
            </a:r>
          </a:p>
        </p:txBody>
      </p:sp>
      <p:sp>
        <p:nvSpPr>
          <p:cNvPr id="9" name="TextBox 9"/>
          <p:cNvSpPr txBox="1"/>
          <p:nvPr/>
        </p:nvSpPr>
        <p:spPr>
          <a:xfrm>
            <a:off x="907161" y="2951321"/>
            <a:ext cx="18966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拾った指摘を直す</a:t>
            </a:r>
          </a:p>
        </p:txBody>
      </p:sp>
      <p:sp>
        <p:nvSpPr>
          <p:cNvPr id="10" name="Polygon 10"/>
          <p:cNvSpPr/>
          <p:nvPr/>
        </p:nvSpPr>
        <p:spPr>
          <a:xfrm>
            <a:off x="3581400" y="2705100"/>
            <a:ext cx="457200" cy="361950"/>
          </a:xfrm>
          <a:custGeom>
            <a:avLst/>
            <a:gdLst/>
            <a:ahLst/>
            <a:cxnLst/>
            <a:rect l="l" t="t" r="r" b="b"/>
            <a:pathLst>
              <a:path w="457200" h="361950">
                <a:moveTo>
                  <a:pt x="0" y="95250"/>
                </a:moveTo>
                <a:lnTo>
                  <a:pt x="228600" y="95250"/>
                </a:lnTo>
                <a:lnTo>
                  <a:pt x="228600" y="0"/>
                </a:lnTo>
                <a:lnTo>
                  <a:pt x="457200" y="180975"/>
                </a:lnTo>
                <a:lnTo>
                  <a:pt x="228600" y="361950"/>
                </a:lnTo>
                <a:lnTo>
                  <a:pt x="228600" y="266700"/>
                </a:lnTo>
                <a:lnTo>
                  <a:pt x="0" y="266700"/>
                </a:lnTo>
                <a:close/>
              </a:path>
            </a:pathLst>
          </a:custGeom>
          <a:solidFill>
            <a:srgbClr val="47BCC6"/>
          </a:solidFill>
          <a:ln>
            <a:noFill/>
          </a:ln>
        </p:spPr>
      </p:sp>
      <p:sp>
        <p:nvSpPr>
          <p:cNvPr id="11" name="Rectangle 11"/>
          <p:cNvSpPr/>
          <p:nvPr/>
        </p:nvSpPr>
        <p:spPr>
          <a:xfrm>
            <a:off x="4152900" y="2381250"/>
            <a:ext cx="2857500" cy="952500"/>
          </a:xfrm>
          <a:prstGeom prst="roundRect">
            <a:avLst>
              <a:gd name="adj" fmla="val 10000"/>
            </a:avLst>
          </a:prstGeom>
          <a:solidFill>
            <a:srgbClr val="EEF6F7"/>
          </a:solidFill>
          <a:ln w="19050">
            <a:solidFill>
              <a:srgbClr val="47BCC6"/>
            </a:solidFill>
          </a:ln>
        </p:spPr>
      </p:sp>
      <p:sp>
        <p:nvSpPr>
          <p:cNvPr id="12" name="TextBox 12"/>
          <p:cNvSpPr txBox="1"/>
          <p:nvPr/>
        </p:nvSpPr>
        <p:spPr>
          <a:xfrm>
            <a:off x="4449699" y="2630329"/>
            <a:ext cx="712239"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2周目</a:t>
            </a:r>
          </a:p>
        </p:txBody>
      </p:sp>
      <p:sp>
        <p:nvSpPr>
          <p:cNvPr id="13" name="TextBox 13"/>
          <p:cNvSpPr txBox="1"/>
          <p:nvPr/>
        </p:nvSpPr>
        <p:spPr>
          <a:xfrm>
            <a:off x="4450461" y="2951321"/>
            <a:ext cx="166135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残った分を直す</a:t>
            </a:r>
          </a:p>
        </p:txBody>
      </p:sp>
      <p:sp>
        <p:nvSpPr>
          <p:cNvPr id="14" name="Polygon 14"/>
          <p:cNvSpPr/>
          <p:nvPr/>
        </p:nvSpPr>
        <p:spPr>
          <a:xfrm>
            <a:off x="7124700" y="2705100"/>
            <a:ext cx="457200" cy="361950"/>
          </a:xfrm>
          <a:custGeom>
            <a:avLst/>
            <a:gdLst/>
            <a:ahLst/>
            <a:cxnLst/>
            <a:rect l="l" t="t" r="r" b="b"/>
            <a:pathLst>
              <a:path w="457200" h="361950">
                <a:moveTo>
                  <a:pt x="0" y="95250"/>
                </a:moveTo>
                <a:lnTo>
                  <a:pt x="228600" y="95250"/>
                </a:lnTo>
                <a:lnTo>
                  <a:pt x="228600" y="0"/>
                </a:lnTo>
                <a:lnTo>
                  <a:pt x="457200" y="180975"/>
                </a:lnTo>
                <a:lnTo>
                  <a:pt x="228600" y="361950"/>
                </a:lnTo>
                <a:lnTo>
                  <a:pt x="228600" y="266700"/>
                </a:lnTo>
                <a:lnTo>
                  <a:pt x="0" y="266700"/>
                </a:lnTo>
                <a:close/>
              </a:path>
            </a:pathLst>
          </a:custGeom>
          <a:solidFill>
            <a:srgbClr val="47BCC6"/>
          </a:solidFill>
          <a:ln>
            <a:noFill/>
          </a:ln>
        </p:spPr>
      </p:sp>
      <p:sp>
        <p:nvSpPr>
          <p:cNvPr id="15" name="Rectangle 15"/>
          <p:cNvSpPr/>
          <p:nvPr/>
        </p:nvSpPr>
        <p:spPr>
          <a:xfrm>
            <a:off x="7696200" y="2381250"/>
            <a:ext cx="2857500" cy="952500"/>
          </a:xfrm>
          <a:prstGeom prst="roundRect">
            <a:avLst>
              <a:gd name="adj" fmla="val 10000"/>
            </a:avLst>
          </a:prstGeom>
          <a:solidFill>
            <a:srgbClr val="F3F3F3"/>
          </a:solidFill>
          <a:ln w="19050">
            <a:solidFill>
              <a:srgbClr val="999999"/>
            </a:solidFill>
          </a:ln>
        </p:spPr>
      </p:sp>
      <p:sp>
        <p:nvSpPr>
          <p:cNvPr id="16" name="TextBox 16"/>
          <p:cNvSpPr txBox="1"/>
          <p:nvPr/>
        </p:nvSpPr>
        <p:spPr>
          <a:xfrm>
            <a:off x="7992999" y="2630329"/>
            <a:ext cx="712239" cy="308039"/>
          </a:xfrm>
          <a:prstGeom prst="rect">
            <a:avLst/>
          </a:prstGeom>
          <a:noFill/>
          <a:ln>
            <a:noFill/>
          </a:ln>
        </p:spPr>
        <p:txBody>
          <a:bodyPr wrap="none" lIns="0" tIns="0" rIns="0" bIns="0" anchor="t" anchorCtr="0">
            <a:spAutoFit/>
          </a:bodyPr>
          <a:lstStyle/>
          <a:p>
            <a:pPr algn="l"/>
            <a:r>
              <a:rPr lang="zh-CN" sz="1580" b="1" dirty="0">
                <a:solidFill>
                  <a:srgbClr val="484848"/>
                </a:solidFill>
                <a:latin typeface="Zen Kaku Gothic New"/>
                <a:ea typeface="Zen Kaku Gothic New"/>
                <a:cs typeface="Zen Kaku Gothic New"/>
              </a:rPr>
              <a:t>3周目</a:t>
            </a:r>
          </a:p>
        </p:txBody>
      </p:sp>
      <p:sp>
        <p:nvSpPr>
          <p:cNvPr id="17" name="TextBox 17"/>
          <p:cNvSpPr txBox="1"/>
          <p:nvPr/>
        </p:nvSpPr>
        <p:spPr>
          <a:xfrm>
            <a:off x="7993761" y="2951321"/>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ここまでで打ち切り</a:t>
            </a:r>
          </a:p>
        </p:txBody>
      </p:sp>
      <p:sp>
        <p:nvSpPr>
          <p:cNvPr id="18" name="Line 18"/>
          <p:cNvSpPr/>
          <p:nvPr/>
        </p:nvSpPr>
        <p:spPr>
          <a:xfrm>
            <a:off x="2038350" y="3333750"/>
            <a:ext cx="9525" cy="971550"/>
          </a:xfrm>
          <a:custGeom>
            <a:avLst/>
            <a:gdLst/>
            <a:ahLst/>
            <a:cxnLst/>
            <a:rect l="l" t="t" r="r" b="b"/>
            <a:pathLst>
              <a:path w="9525" h="971550">
                <a:moveTo>
                  <a:pt x="0" y="0"/>
                </a:moveTo>
                <a:lnTo>
                  <a:pt x="0" y="971550"/>
                </a:lnTo>
              </a:path>
            </a:pathLst>
          </a:custGeom>
          <a:noFill/>
          <a:ln w="19050">
            <a:solidFill>
              <a:srgbClr val="47BCC6"/>
            </a:solidFill>
          </a:ln>
        </p:spPr>
      </p:sp>
      <p:sp>
        <p:nvSpPr>
          <p:cNvPr id="19" name="Polygon 19"/>
          <p:cNvSpPr/>
          <p:nvPr/>
        </p:nvSpPr>
        <p:spPr>
          <a:xfrm>
            <a:off x="1971675" y="4286250"/>
            <a:ext cx="133350" cy="95250"/>
          </a:xfrm>
          <a:custGeom>
            <a:avLst/>
            <a:gdLst/>
            <a:ahLst/>
            <a:cxnLst/>
            <a:rect l="l" t="t" r="r" b="b"/>
            <a:pathLst>
              <a:path w="133350" h="95250">
                <a:moveTo>
                  <a:pt x="0" y="0"/>
                </a:moveTo>
                <a:lnTo>
                  <a:pt x="133350" y="0"/>
                </a:lnTo>
                <a:lnTo>
                  <a:pt x="66675" y="95250"/>
                </a:lnTo>
                <a:close/>
              </a:path>
            </a:pathLst>
          </a:custGeom>
          <a:solidFill>
            <a:srgbClr val="47BCC6"/>
          </a:solidFill>
          <a:ln>
            <a:noFill/>
          </a:ln>
        </p:spPr>
      </p:sp>
      <p:sp>
        <p:nvSpPr>
          <p:cNvPr id="20" name="Line 20"/>
          <p:cNvSpPr/>
          <p:nvPr/>
        </p:nvSpPr>
        <p:spPr>
          <a:xfrm>
            <a:off x="5581650" y="3333750"/>
            <a:ext cx="9525" cy="971550"/>
          </a:xfrm>
          <a:custGeom>
            <a:avLst/>
            <a:gdLst/>
            <a:ahLst/>
            <a:cxnLst/>
            <a:rect l="l" t="t" r="r" b="b"/>
            <a:pathLst>
              <a:path w="9525" h="971550">
                <a:moveTo>
                  <a:pt x="0" y="0"/>
                </a:moveTo>
                <a:lnTo>
                  <a:pt x="0" y="971550"/>
                </a:lnTo>
              </a:path>
            </a:pathLst>
          </a:custGeom>
          <a:noFill/>
          <a:ln w="19050">
            <a:solidFill>
              <a:srgbClr val="47BCC6"/>
            </a:solidFill>
          </a:ln>
        </p:spPr>
      </p:sp>
      <p:sp>
        <p:nvSpPr>
          <p:cNvPr id="21" name="Polygon 21"/>
          <p:cNvSpPr/>
          <p:nvPr/>
        </p:nvSpPr>
        <p:spPr>
          <a:xfrm>
            <a:off x="5514975" y="4286250"/>
            <a:ext cx="133350" cy="95250"/>
          </a:xfrm>
          <a:custGeom>
            <a:avLst/>
            <a:gdLst/>
            <a:ahLst/>
            <a:cxnLst/>
            <a:rect l="l" t="t" r="r" b="b"/>
            <a:pathLst>
              <a:path w="133350" h="95250">
                <a:moveTo>
                  <a:pt x="0" y="0"/>
                </a:moveTo>
                <a:lnTo>
                  <a:pt x="133350" y="0"/>
                </a:lnTo>
                <a:lnTo>
                  <a:pt x="66675" y="95250"/>
                </a:lnTo>
                <a:close/>
              </a:path>
            </a:pathLst>
          </a:custGeom>
          <a:solidFill>
            <a:srgbClr val="47BCC6"/>
          </a:solidFill>
          <a:ln>
            <a:noFill/>
          </a:ln>
        </p:spPr>
      </p:sp>
      <p:sp>
        <p:nvSpPr>
          <p:cNvPr id="22" name="Line 22"/>
          <p:cNvSpPr/>
          <p:nvPr/>
        </p:nvSpPr>
        <p:spPr>
          <a:xfrm>
            <a:off x="9124950" y="3333750"/>
            <a:ext cx="9525" cy="971550"/>
          </a:xfrm>
          <a:custGeom>
            <a:avLst/>
            <a:gdLst/>
            <a:ahLst/>
            <a:cxnLst/>
            <a:rect l="l" t="t" r="r" b="b"/>
            <a:pathLst>
              <a:path w="9525" h="971550">
                <a:moveTo>
                  <a:pt x="0" y="0"/>
                </a:moveTo>
                <a:lnTo>
                  <a:pt x="0" y="971550"/>
                </a:lnTo>
              </a:path>
            </a:pathLst>
          </a:custGeom>
          <a:noFill/>
          <a:ln w="19050">
            <a:solidFill>
              <a:srgbClr val="999999"/>
            </a:solidFill>
          </a:ln>
        </p:spPr>
      </p:sp>
      <p:sp>
        <p:nvSpPr>
          <p:cNvPr id="23" name="Polygon 23"/>
          <p:cNvSpPr/>
          <p:nvPr/>
        </p:nvSpPr>
        <p:spPr>
          <a:xfrm>
            <a:off x="9058275" y="4286250"/>
            <a:ext cx="133350" cy="95250"/>
          </a:xfrm>
          <a:custGeom>
            <a:avLst/>
            <a:gdLst/>
            <a:ahLst/>
            <a:cxnLst/>
            <a:rect l="l" t="t" r="r" b="b"/>
            <a:pathLst>
              <a:path w="133350" h="95250">
                <a:moveTo>
                  <a:pt x="0" y="0"/>
                </a:moveTo>
                <a:lnTo>
                  <a:pt x="133350" y="0"/>
                </a:lnTo>
                <a:lnTo>
                  <a:pt x="66675" y="95250"/>
                </a:lnTo>
                <a:close/>
              </a:path>
            </a:pathLst>
          </a:custGeom>
          <a:solidFill>
            <a:srgbClr val="999999"/>
          </a:solidFill>
          <a:ln>
            <a:noFill/>
          </a:ln>
        </p:spPr>
      </p:sp>
      <p:sp>
        <p:nvSpPr>
          <p:cNvPr id="24" name="Rectangle 24"/>
          <p:cNvSpPr/>
          <p:nvPr/>
        </p:nvSpPr>
        <p:spPr>
          <a:xfrm>
            <a:off x="609600" y="4419600"/>
            <a:ext cx="6400800" cy="914400"/>
          </a:xfrm>
          <a:prstGeom prst="roundRect">
            <a:avLst>
              <a:gd name="adj" fmla="val 8333"/>
            </a:avLst>
          </a:prstGeom>
          <a:solidFill>
            <a:srgbClr val="47BCC6"/>
          </a:solidFill>
          <a:ln>
            <a:noFill/>
          </a:ln>
        </p:spPr>
      </p:sp>
      <p:sp>
        <p:nvSpPr>
          <p:cNvPr id="25" name="TextBox 25"/>
          <p:cNvSpPr txBox="1"/>
          <p:nvPr/>
        </p:nvSpPr>
        <p:spPr>
          <a:xfrm>
            <a:off x="944880" y="4619625"/>
            <a:ext cx="1055370"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停止条件</a:t>
            </a:r>
          </a:p>
        </p:txBody>
      </p:sp>
      <p:sp>
        <p:nvSpPr>
          <p:cNvPr id="26" name="TextBox 26"/>
          <p:cNvSpPr txBox="1"/>
          <p:nvPr/>
        </p:nvSpPr>
        <p:spPr>
          <a:xfrm>
            <a:off x="944880" y="4924425"/>
            <a:ext cx="6590348" cy="293370"/>
          </a:xfrm>
          <a:prstGeom prst="rect">
            <a:avLst/>
          </a:prstGeom>
          <a:noFill/>
          <a:ln>
            <a:noFill/>
          </a:ln>
        </p:spPr>
        <p:txBody>
          <a:bodyPr wrap="none" lIns="0" tIns="0" rIns="0" bIns="0" anchor="t" anchorCtr="0">
            <a:spAutoFit/>
          </a:bodyPr>
          <a:lstStyle/>
          <a:p>
            <a:pPr algn="l"/>
            <a:r>
              <a:rPr lang="zh-CN" sz="1500" dirty="0">
                <a:solidFill>
                  <a:srgbClr val="FFFFFF"/>
                </a:solidFill>
                <a:latin typeface="Zen Kaku Gothic New"/>
                <a:ea typeface="Zen Kaku Gothic New"/>
                <a:cs typeface="Zen Kaku Gothic New"/>
              </a:rPr>
              <a:t>深刻度の高い指摘が0件になったら、その周で止まります。</a:t>
            </a:r>
          </a:p>
        </p:txBody>
      </p:sp>
      <p:sp>
        <p:nvSpPr>
          <p:cNvPr id="27" name="Rectangle 27"/>
          <p:cNvSpPr/>
          <p:nvPr/>
        </p:nvSpPr>
        <p:spPr>
          <a:xfrm>
            <a:off x="7696200" y="4419600"/>
            <a:ext cx="3886200" cy="914400"/>
          </a:xfrm>
          <a:prstGeom prst="roundRect">
            <a:avLst>
              <a:gd name="adj" fmla="val 8333"/>
            </a:avLst>
          </a:prstGeom>
          <a:solidFill>
            <a:srgbClr val="F3F3F3"/>
          </a:solidFill>
          <a:ln>
            <a:noFill/>
          </a:ln>
        </p:spPr>
      </p:sp>
      <p:sp>
        <p:nvSpPr>
          <p:cNvPr id="28" name="Rectangle 28"/>
          <p:cNvSpPr/>
          <p:nvPr/>
        </p:nvSpPr>
        <p:spPr>
          <a:xfrm>
            <a:off x="7696200" y="4419600"/>
            <a:ext cx="57150" cy="914400"/>
          </a:xfrm>
          <a:prstGeom prst="roundRect">
            <a:avLst>
              <a:gd name="adj" fmla="val 50000"/>
            </a:avLst>
          </a:prstGeom>
          <a:solidFill>
            <a:srgbClr val="999999"/>
          </a:solidFill>
          <a:ln>
            <a:noFill/>
          </a:ln>
        </p:spPr>
      </p:sp>
      <p:sp>
        <p:nvSpPr>
          <p:cNvPr id="29" name="TextBox 29"/>
          <p:cNvSpPr txBox="1"/>
          <p:nvPr/>
        </p:nvSpPr>
        <p:spPr>
          <a:xfrm>
            <a:off x="8031480" y="4619625"/>
            <a:ext cx="1835468" cy="293370"/>
          </a:xfrm>
          <a:prstGeom prst="rect">
            <a:avLst/>
          </a:prstGeom>
          <a:noFill/>
          <a:ln>
            <a:noFill/>
          </a:ln>
        </p:spPr>
        <p:txBody>
          <a:bodyPr wrap="none" lIns="0" tIns="0" rIns="0" bIns="0" anchor="t" anchorCtr="0">
            <a:spAutoFit/>
          </a:bodyPr>
          <a:lstStyle/>
          <a:p>
            <a:pPr algn="l"/>
            <a:r>
              <a:rPr lang="zh-CN" sz="1500" b="1" dirty="0">
                <a:solidFill>
                  <a:srgbClr val="484848"/>
                </a:solidFill>
                <a:latin typeface="Zen Kaku Gothic New"/>
                <a:ea typeface="Zen Kaku Gothic New"/>
                <a:cs typeface="Zen Kaku Gothic New"/>
              </a:rPr>
              <a:t>上限で打ち切り</a:t>
            </a:r>
          </a:p>
        </p:txBody>
      </p:sp>
      <p:sp>
        <p:nvSpPr>
          <p:cNvPr id="30" name="TextBox 30"/>
          <p:cNvSpPr txBox="1"/>
          <p:nvPr/>
        </p:nvSpPr>
        <p:spPr>
          <a:xfrm>
            <a:off x="8031861" y="4932521"/>
            <a:ext cx="373464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残件は REPORT.md の未対応欄へ</a:t>
            </a:r>
          </a:p>
        </p:txBody>
      </p:sp>
      <p:sp>
        <p:nvSpPr>
          <p:cNvPr id="31" name="TextBox 31"/>
          <p:cNvSpPr txBox="1"/>
          <p:nvPr/>
        </p:nvSpPr>
        <p:spPr>
          <a:xfrm>
            <a:off x="601599" y="5754529"/>
            <a:ext cx="9559195" cy="308039"/>
          </a:xfrm>
          <a:prstGeom prst="rect">
            <a:avLst/>
          </a:prstGeom>
          <a:noFill/>
          <a:ln>
            <a:noFill/>
          </a:ln>
        </p:spPr>
        <p:txBody>
          <a:bodyPr wrap="none" lIns="0" tIns="0" rIns="0" bIns="0" anchor="t" anchorCtr="0">
            <a:spAutoFit/>
          </a:bodyPr>
          <a:lstStyle/>
          <a:p>
            <a:pPr algn="l"/>
            <a:r>
              <a:rPr lang="zh-CN" sz="1580" dirty="0">
                <a:solidFill>
                  <a:srgbClr val="000000"/>
                </a:solidFill>
                <a:latin typeface="Zen Kaku Gothic New"/>
                <a:ea typeface="Zen Kaku Gothic New"/>
                <a:cs typeface="Zen Kaku Gothic New"/>
              </a:rPr>
              <a:t>何周回って各周で何件残ったかは、04_loop_log.md にそのまま書かれています。</a:t>
            </a:r>
          </a:p>
        </p:txBody>
      </p:sp>
      <p:sp>
        <p:nvSpPr>
          <p:cNvPr id="32" name="TextBox 3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66</a:t>
            </a:r>
          </a:p>
        </p:txBody>
      </p:sp>
    </p:spTree>
  </p:cSld>
  <p:clrMapOvr>
    <a:masterClrMapping/>
  </p:clrMapOvr>
  <p:transition xmlns:p14="http://schemas.microsoft.com/office/powerpoint/2010/main" p14:dur="400">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41509"/>
            <a:ext cx="568650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A-6 ハーネスの有無を比較する</a:t>
            </a:r>
          </a:p>
        </p:txBody>
      </p:sp>
      <p:sp>
        <p:nvSpPr>
          <p:cNvPr id="7" name="Rectangle 7"/>
          <p:cNvSpPr/>
          <p:nvPr/>
        </p:nvSpPr>
        <p:spPr>
          <a:xfrm>
            <a:off x="10210800" y="590550"/>
            <a:ext cx="1371600" cy="381000"/>
          </a:xfrm>
          <a:prstGeom prst="roundRect">
            <a:avLst>
              <a:gd name="adj" fmla="val 20000"/>
            </a:avLst>
          </a:prstGeom>
          <a:solidFill>
            <a:srgbClr val="A3DDE3"/>
          </a:solidFill>
          <a:ln>
            <a:noFill/>
          </a:ln>
        </p:spPr>
      </p:sp>
      <p:sp>
        <p:nvSpPr>
          <p:cNvPr id="8" name="TextBox 8"/>
          <p:cNvSpPr txBox="1"/>
          <p:nvPr/>
        </p:nvSpPr>
        <p:spPr>
          <a:xfrm>
            <a:off x="10369834" y="687229"/>
            <a:ext cx="1053532" cy="308039"/>
          </a:xfrm>
          <a:prstGeom prst="rect">
            <a:avLst/>
          </a:prstGeom>
          <a:noFill/>
          <a:ln>
            <a:noFill/>
          </a:ln>
        </p:spPr>
        <p:txBody>
          <a:bodyPr wrap="none" lIns="0" tIns="0" rIns="0" bIns="0" anchor="t" anchorCtr="0">
            <a:spAutoFit/>
          </a:bodyPr>
          <a:lstStyle/>
          <a:p>
            <a:pPr algn="ctr"/>
            <a:r>
              <a:rPr lang="en-US" sz="1580" b="1" dirty="0">
                <a:solidFill>
                  <a:srgbClr val="0B2E33"/>
                </a:solidFill>
                <a:latin typeface="Zen Kaku Gothic New"/>
                <a:ea typeface="Zen Kaku Gothic New"/>
                <a:cs typeface="Zen Kaku Gothic New"/>
              </a:rPr>
              <a:t>[10min]</a:t>
            </a:r>
          </a:p>
        </p:txBody>
      </p:sp>
      <p:sp>
        <p:nvSpPr>
          <p:cNvPr id="9" name="Rectangle 9"/>
          <p:cNvSpPr/>
          <p:nvPr/>
        </p:nvSpPr>
        <p:spPr>
          <a:xfrm>
            <a:off x="2000250" y="1028700"/>
            <a:ext cx="9582150" cy="19050"/>
          </a:xfrm>
          <a:prstGeom prst="rect">
            <a:avLst/>
          </a:prstGeom>
          <a:solidFill>
            <a:srgbClr val="2F72DC"/>
          </a:solidFill>
          <a:ln>
            <a:noFill/>
          </a:ln>
        </p:spPr>
      </p:sp>
      <p:sp>
        <p:nvSpPr>
          <p:cNvPr id="10" name="TextBox 10"/>
          <p:cNvSpPr txBox="1"/>
          <p:nvPr/>
        </p:nvSpPr>
        <p:spPr>
          <a:xfrm>
            <a:off x="598551" y="1270159"/>
            <a:ext cx="1003269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素の状態との差を、</a:t>
            </a:r>
            <a:r>
              <a:rPr lang="zh-CN" sz="2180" b="1" dirty="0">
                <a:solidFill>
                  <a:srgbClr val="264DBF"/>
                </a:solidFill>
                <a:latin typeface="Zen Kaku Gothic New"/>
                <a:ea typeface="Zen Kaku Gothic New"/>
                <a:cs typeface="Zen Kaku Gothic New"/>
              </a:rPr>
              <a:t>持ち帰れる1ファイル</a:t>
            </a:r>
            <a:r>
              <a:rPr lang="zh-CN" sz="2180" b="1" dirty="0">
                <a:solidFill>
                  <a:srgbClr val="000000"/>
                </a:solidFill>
                <a:latin typeface="Zen Kaku Gothic New"/>
                <a:ea typeface="Zen Kaku Gothic New"/>
                <a:cs typeface="Zen Kaku Gothic New"/>
              </a:rPr>
              <a:t>として残します。</a:t>
            </a:r>
          </a:p>
        </p:txBody>
      </p:sp>
      <p:sp>
        <p:nvSpPr>
          <p:cNvPr id="11" name="TextBox 11"/>
          <p:cNvSpPr txBox="1"/>
          <p:nvPr/>
        </p:nvSpPr>
        <p:spPr>
          <a:xfrm>
            <a:off x="601599" y="1887379"/>
            <a:ext cx="562070"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操作</a:t>
            </a:r>
          </a:p>
        </p:txBody>
      </p:sp>
      <p:sp>
        <p:nvSpPr>
          <p:cNvPr id="12" name="Rectangle 12"/>
          <p:cNvSpPr/>
          <p:nvPr/>
        </p:nvSpPr>
        <p:spPr>
          <a:xfrm>
            <a:off x="609600" y="2152650"/>
            <a:ext cx="457200" cy="28575"/>
          </a:xfrm>
          <a:prstGeom prst="rect">
            <a:avLst/>
          </a:prstGeom>
          <a:solidFill>
            <a:srgbClr val="2F72DC"/>
          </a:solidFill>
          <a:ln>
            <a:noFill/>
          </a:ln>
        </p:spPr>
      </p:sp>
      <p:sp>
        <p:nvSpPr>
          <p:cNvPr id="13" name="Ellipse 13"/>
          <p:cNvSpPr/>
          <p:nvPr/>
        </p:nvSpPr>
        <p:spPr>
          <a:xfrm>
            <a:off x="666750" y="2333625"/>
            <a:ext cx="304800" cy="304800"/>
          </a:xfrm>
          <a:prstGeom prst="ellipse">
            <a:avLst/>
          </a:prstGeom>
          <a:solidFill>
            <a:srgbClr val="2F72DC"/>
          </a:solidFill>
          <a:ln>
            <a:noFill/>
          </a:ln>
        </p:spPr>
      </p:sp>
      <p:sp>
        <p:nvSpPr>
          <p:cNvPr id="14" name="TextBox 14"/>
          <p:cNvSpPr txBox="1"/>
          <p:nvPr/>
        </p:nvSpPr>
        <p:spPr>
          <a:xfrm>
            <a:off x="743978" y="23988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1116330" y="2390775"/>
            <a:ext cx="348234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下のプロンプトをそのまま送る</a:t>
            </a:r>
          </a:p>
        </p:txBody>
      </p:sp>
      <p:sp>
        <p:nvSpPr>
          <p:cNvPr id="16" name="Ellipse 16"/>
          <p:cNvSpPr/>
          <p:nvPr/>
        </p:nvSpPr>
        <p:spPr>
          <a:xfrm>
            <a:off x="666750" y="2847975"/>
            <a:ext cx="304800" cy="304800"/>
          </a:xfrm>
          <a:prstGeom prst="ellipse">
            <a:avLst/>
          </a:prstGeom>
          <a:solidFill>
            <a:srgbClr val="2F72DC"/>
          </a:solidFill>
          <a:ln>
            <a:noFill/>
          </a:ln>
        </p:spPr>
      </p:sp>
      <p:sp>
        <p:nvSpPr>
          <p:cNvPr id="17" name="TextBox 17"/>
          <p:cNvSpPr txBox="1"/>
          <p:nvPr/>
        </p:nvSpPr>
        <p:spPr>
          <a:xfrm>
            <a:off x="743978" y="291322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1116330" y="2905125"/>
            <a:ext cx="3011805"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3列目に自分の手で1行足す</a:t>
            </a:r>
          </a:p>
        </p:txBody>
      </p:sp>
      <p:sp>
        <p:nvSpPr>
          <p:cNvPr id="19" name="Ellipse 19"/>
          <p:cNvSpPr/>
          <p:nvPr/>
        </p:nvSpPr>
        <p:spPr>
          <a:xfrm>
            <a:off x="666750" y="3362325"/>
            <a:ext cx="304800" cy="304800"/>
          </a:xfrm>
          <a:prstGeom prst="ellipse">
            <a:avLst/>
          </a:prstGeom>
          <a:solidFill>
            <a:srgbClr val="2F72DC"/>
          </a:solidFill>
          <a:ln>
            <a:noFill/>
          </a:ln>
        </p:spPr>
      </p:sp>
      <p:sp>
        <p:nvSpPr>
          <p:cNvPr id="20" name="TextBox 20"/>
          <p:cNvSpPr txBox="1"/>
          <p:nvPr/>
        </p:nvSpPr>
        <p:spPr>
          <a:xfrm>
            <a:off x="743978" y="3427571"/>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1116330" y="3419475"/>
            <a:ext cx="323469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末尾に持ち帰る見出しを足す</a:t>
            </a:r>
          </a:p>
        </p:txBody>
      </p:sp>
      <p:sp>
        <p:nvSpPr>
          <p:cNvPr id="22" name="Rectangle 22"/>
          <p:cNvSpPr/>
          <p:nvPr/>
        </p:nvSpPr>
        <p:spPr>
          <a:xfrm>
            <a:off x="609600" y="3962400"/>
            <a:ext cx="5486400" cy="1866900"/>
          </a:xfrm>
          <a:prstGeom prst="roundRect">
            <a:avLst>
              <a:gd name="adj" fmla="val 4082"/>
            </a:avLst>
          </a:prstGeom>
          <a:solidFill>
            <a:srgbClr val="1E1E1E"/>
          </a:solidFill>
          <a:ln>
            <a:noFill/>
          </a:ln>
        </p:spPr>
      </p:sp>
      <p:sp>
        <p:nvSpPr>
          <p:cNvPr id="23" name="TextBox 23"/>
          <p:cNvSpPr txBox="1"/>
          <p:nvPr/>
        </p:nvSpPr>
        <p:spPr>
          <a:xfrm>
            <a:off x="869061" y="4170521"/>
            <a:ext cx="4955096" cy="1345502"/>
          </a:xfrm>
          <a:prstGeom prst="rect">
            <a:avLst/>
          </a:prstGeom>
          <a:noFill/>
          <a:ln>
            <a:noFill/>
          </a:ln>
        </p:spPr>
        <p:txBody>
          <a:bodyPr wrap="square" lIns="0" tIns="0" rIns="0" bIns="0" anchor="t" anchorCtr="0"/>
          <a:lstStyle/>
          <a:p>
            <a:pPr algn="l">
              <a:lnSpc>
                <a:spcPts val="2100"/>
              </a:lnSpc>
            </a:pPr>
            <a:r>
              <a:rPr lang="zh-CN" sz="1420" dirty="0">
                <a:solidFill>
                  <a:srgbClr val="E6E6E6"/>
                </a:solidFill>
                <a:latin typeface="Source Code Pro"/>
                <a:ea typeface="Zen Kaku Gothic New"/>
                <a:cs typeface="Source Code Pro"/>
              </a:rPr>
              <a:t>@memo.md の A-2 と @kadaiA/REPORT.md を</a:t>
            </a:r>
          </a:p>
          <a:p>
            <a:pPr algn="l">
              <a:lnSpc>
                <a:spcPts val="2100"/>
              </a:lnSpc>
            </a:pPr>
            <a:r>
              <a:rPr lang="zh-CN" sz="1420" dirty="0">
                <a:solidFill>
                  <a:srgbClr val="E6E6E6"/>
                </a:solidFill>
                <a:latin typeface="Source Code Pro"/>
                <a:ea typeface="Zen Kaku Gothic New"/>
                <a:cs typeface="Source Code Pro"/>
              </a:rPr>
              <a:t>突き合わせて、kadaiA/COMPARE.md を作って</a:t>
            </a:r>
          </a:p>
          <a:p>
            <a:pPr algn="l">
              <a:lnSpc>
                <a:spcPts val="2100"/>
              </a:lnSpc>
            </a:pPr>
            <a:r>
              <a:rPr lang="zh-CN" sz="1420" dirty="0">
                <a:solidFill>
                  <a:srgbClr val="E6E6E6"/>
                </a:solidFill>
                <a:latin typeface="Source Code Pro"/>
                <a:ea typeface="Zen Kaku Gothic New"/>
                <a:cs typeface="Source Code Pro"/>
              </a:rPr>
              <a:t>ください。素の状態で気づけたこと、ハーネス</a:t>
            </a:r>
          </a:p>
          <a:p>
            <a:pPr algn="l">
              <a:lnSpc>
                <a:spcPts val="2100"/>
              </a:lnSpc>
            </a:pPr>
            <a:r>
              <a:rPr lang="zh-CN" sz="1420" dirty="0">
                <a:solidFill>
                  <a:srgbClr val="E6E6E6"/>
                </a:solidFill>
                <a:latin typeface="Source Code Pro"/>
                <a:ea typeface="Zen Kaku Gothic New"/>
                <a:cs typeface="Source Code Pro"/>
              </a:rPr>
              <a:t>で拾えたこと、まだ誰も拾えていないこと、の</a:t>
            </a:r>
          </a:p>
          <a:p>
            <a:pPr algn="l">
              <a:lnSpc>
                <a:spcPts val="2100"/>
              </a:lnSpc>
            </a:pPr>
            <a:r>
              <a:rPr lang="zh-CN" sz="1420" dirty="0">
                <a:solidFill>
                  <a:srgbClr val="E6E6E6"/>
                </a:solidFill>
                <a:latin typeface="Source Code Pro"/>
                <a:ea typeface="Zen Kaku Gothic New"/>
                <a:cs typeface="Source Code Pro"/>
              </a:rPr>
              <a:t>3列の表にしてください。</a:t>
            </a:r>
          </a:p>
        </p:txBody>
      </p:sp>
      <p:sp>
        <p:nvSpPr>
          <p:cNvPr id="24" name="TextBox 24"/>
          <p:cNvSpPr txBox="1"/>
          <p:nvPr/>
        </p:nvSpPr>
        <p:spPr>
          <a:xfrm>
            <a:off x="6468999" y="1887379"/>
            <a:ext cx="986323" cy="308039"/>
          </a:xfrm>
          <a:prstGeom prst="rect">
            <a:avLst/>
          </a:prstGeom>
          <a:noFill/>
          <a:ln>
            <a:noFill/>
          </a:ln>
        </p:spPr>
        <p:txBody>
          <a:bodyPr wrap="none" lIns="0" tIns="0" rIns="0" bIns="0" anchor="t" anchorCtr="0">
            <a:spAutoFit/>
          </a:bodyPr>
          <a:lstStyle/>
          <a:p>
            <a:pPr algn="l"/>
            <a:r>
              <a:rPr lang="zh-CN" sz="1580" b="1" dirty="0">
                <a:solidFill>
                  <a:srgbClr val="0B2E33"/>
                </a:solidFill>
                <a:latin typeface="Zen Kaku Gothic New"/>
                <a:ea typeface="Zen Kaku Gothic New"/>
                <a:cs typeface="Zen Kaku Gothic New"/>
              </a:rPr>
              <a:t>OK基準</a:t>
            </a:r>
          </a:p>
        </p:txBody>
      </p:sp>
      <p:sp>
        <p:nvSpPr>
          <p:cNvPr id="25" name="Rectangle 25"/>
          <p:cNvSpPr/>
          <p:nvPr/>
        </p:nvSpPr>
        <p:spPr>
          <a:xfrm>
            <a:off x="6477000" y="2152650"/>
            <a:ext cx="914400" cy="28575"/>
          </a:xfrm>
          <a:prstGeom prst="rect">
            <a:avLst/>
          </a:prstGeom>
          <a:solidFill>
            <a:srgbClr val="2F72DC"/>
          </a:solidFill>
          <a:ln>
            <a:noFill/>
          </a:ln>
        </p:spPr>
      </p:sp>
      <p:sp>
        <p:nvSpPr>
          <p:cNvPr id="26" name="Polyline 26"/>
          <p:cNvSpPr/>
          <p:nvPr/>
        </p:nvSpPr>
        <p:spPr>
          <a:xfrm>
            <a:off x="6553200" y="2400300"/>
            <a:ext cx="247650" cy="180975"/>
          </a:xfrm>
          <a:custGeom>
            <a:avLst/>
            <a:gdLst/>
            <a:ahLst/>
            <a:cxnLst/>
            <a:rect l="l" t="t" r="r" b="b"/>
            <a:pathLst>
              <a:path w="247650" h="180975">
                <a:moveTo>
                  <a:pt x="0" y="95250"/>
                </a:moveTo>
                <a:lnTo>
                  <a:pt x="85725" y="180975"/>
                </a:lnTo>
                <a:lnTo>
                  <a:pt x="247650" y="0"/>
                </a:lnTo>
              </a:path>
            </a:pathLst>
          </a:custGeom>
          <a:noFill/>
          <a:ln w="28575">
            <a:solidFill>
              <a:srgbClr val="47BCC6"/>
            </a:solidFill>
          </a:ln>
        </p:spPr>
      </p:sp>
      <p:sp>
        <p:nvSpPr>
          <p:cNvPr id="27" name="TextBox 27"/>
          <p:cNvSpPr txBox="1"/>
          <p:nvPr/>
        </p:nvSpPr>
        <p:spPr>
          <a:xfrm>
            <a:off x="6926580" y="2409825"/>
            <a:ext cx="367665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COMPARE.md に3列の表がある</a:t>
            </a:r>
          </a:p>
        </p:txBody>
      </p:sp>
      <p:sp>
        <p:nvSpPr>
          <p:cNvPr id="28" name="Polyline 28"/>
          <p:cNvSpPr/>
          <p:nvPr/>
        </p:nvSpPr>
        <p:spPr>
          <a:xfrm>
            <a:off x="6553200" y="2838450"/>
            <a:ext cx="247650" cy="180975"/>
          </a:xfrm>
          <a:custGeom>
            <a:avLst/>
            <a:gdLst/>
            <a:ahLst/>
            <a:cxnLst/>
            <a:rect l="l" t="t" r="r" b="b"/>
            <a:pathLst>
              <a:path w="247650" h="180975">
                <a:moveTo>
                  <a:pt x="0" y="95250"/>
                </a:moveTo>
                <a:lnTo>
                  <a:pt x="85725" y="180975"/>
                </a:lnTo>
                <a:lnTo>
                  <a:pt x="247650" y="0"/>
                </a:lnTo>
              </a:path>
            </a:pathLst>
          </a:custGeom>
          <a:noFill/>
          <a:ln w="28575">
            <a:solidFill>
              <a:srgbClr val="47BCC6"/>
            </a:solidFill>
          </a:ln>
        </p:spPr>
      </p:sp>
      <p:sp>
        <p:nvSpPr>
          <p:cNvPr id="29" name="TextBox 29"/>
          <p:cNvSpPr txBox="1"/>
          <p:nvPr/>
        </p:nvSpPr>
        <p:spPr>
          <a:xfrm>
            <a:off x="6926580" y="2847975"/>
            <a:ext cx="3259455"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3列目に自分の手で1行足した</a:t>
            </a:r>
          </a:p>
        </p:txBody>
      </p:sp>
      <p:sp>
        <p:nvSpPr>
          <p:cNvPr id="30" name="Polyline 30"/>
          <p:cNvSpPr/>
          <p:nvPr/>
        </p:nvSpPr>
        <p:spPr>
          <a:xfrm>
            <a:off x="6553200" y="3276600"/>
            <a:ext cx="247650" cy="180975"/>
          </a:xfrm>
          <a:custGeom>
            <a:avLst/>
            <a:gdLst/>
            <a:ahLst/>
            <a:cxnLst/>
            <a:rect l="l" t="t" r="r" b="b"/>
            <a:pathLst>
              <a:path w="247650" h="180975">
                <a:moveTo>
                  <a:pt x="0" y="95250"/>
                </a:moveTo>
                <a:lnTo>
                  <a:pt x="85725" y="180975"/>
                </a:lnTo>
                <a:lnTo>
                  <a:pt x="247650" y="0"/>
                </a:lnTo>
              </a:path>
            </a:pathLst>
          </a:custGeom>
          <a:noFill/>
          <a:ln w="28575">
            <a:solidFill>
              <a:srgbClr val="47BCC6"/>
            </a:solidFill>
          </a:ln>
        </p:spPr>
      </p:sp>
      <p:sp>
        <p:nvSpPr>
          <p:cNvPr id="31" name="TextBox 31"/>
          <p:cNvSpPr txBox="1"/>
          <p:nvPr/>
        </p:nvSpPr>
        <p:spPr>
          <a:xfrm>
            <a:off x="6926580" y="3286125"/>
            <a:ext cx="3123248"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持ち帰る見出しに1行書いた</a:t>
            </a:r>
          </a:p>
        </p:txBody>
      </p:sp>
      <p:sp>
        <p:nvSpPr>
          <p:cNvPr id="32" name="Rectangle 32"/>
          <p:cNvSpPr/>
          <p:nvPr/>
        </p:nvSpPr>
        <p:spPr>
          <a:xfrm>
            <a:off x="6477000" y="3771900"/>
            <a:ext cx="4876800" cy="819150"/>
          </a:xfrm>
          <a:prstGeom prst="roundRect">
            <a:avLst>
              <a:gd name="adj" fmla="val 9302"/>
            </a:avLst>
          </a:prstGeom>
          <a:solidFill>
            <a:srgbClr val="EEF6F7"/>
          </a:solidFill>
          <a:ln>
            <a:noFill/>
          </a:ln>
        </p:spPr>
      </p:sp>
      <p:sp>
        <p:nvSpPr>
          <p:cNvPr id="33" name="Rectangle 33"/>
          <p:cNvSpPr/>
          <p:nvPr/>
        </p:nvSpPr>
        <p:spPr>
          <a:xfrm>
            <a:off x="6477000" y="3771900"/>
            <a:ext cx="57150" cy="819150"/>
          </a:xfrm>
          <a:prstGeom prst="roundRect">
            <a:avLst>
              <a:gd name="adj" fmla="val 50000"/>
            </a:avLst>
          </a:prstGeom>
          <a:solidFill>
            <a:srgbClr val="47BCC6"/>
          </a:solidFill>
          <a:ln>
            <a:noFill/>
          </a:ln>
        </p:spPr>
      </p:sp>
      <p:sp>
        <p:nvSpPr>
          <p:cNvPr id="34" name="TextBox 34"/>
          <p:cNvSpPr txBox="1"/>
          <p:nvPr/>
        </p:nvSpPr>
        <p:spPr>
          <a:xfrm>
            <a:off x="6774561" y="3922871"/>
            <a:ext cx="755571" cy="278702"/>
          </a:xfrm>
          <a:prstGeom prst="rect">
            <a:avLst/>
          </a:prstGeom>
          <a:noFill/>
          <a:ln>
            <a:noFill/>
          </a:ln>
        </p:spPr>
        <p:txBody>
          <a:bodyPr wrap="none" lIns="0" tIns="0" rIns="0" bIns="0" anchor="t" anchorCtr="0">
            <a:spAutoFit/>
          </a:bodyPr>
          <a:lstStyle/>
          <a:p>
            <a:pPr algn="l"/>
            <a:r>
              <a:rPr lang="zh-CN" sz="1420" b="1" dirty="0">
                <a:solidFill>
                  <a:srgbClr val="264DBF"/>
                </a:solidFill>
                <a:latin typeface="Zen Kaku Gothic New"/>
                <a:ea typeface="Zen Kaku Gothic New"/>
                <a:cs typeface="Zen Kaku Gothic New"/>
              </a:rPr>
              <a:t>生成物</a:t>
            </a:r>
          </a:p>
        </p:txBody>
      </p:sp>
      <p:sp>
        <p:nvSpPr>
          <p:cNvPr id="35" name="TextBox 35"/>
          <p:cNvSpPr txBox="1"/>
          <p:nvPr/>
        </p:nvSpPr>
        <p:spPr>
          <a:xfrm>
            <a:off x="6774561" y="4246721"/>
            <a:ext cx="3424541" cy="278702"/>
          </a:xfrm>
          <a:prstGeom prst="rect">
            <a:avLst/>
          </a:prstGeom>
          <a:noFill/>
          <a:ln>
            <a:noFill/>
          </a:ln>
        </p:spPr>
        <p:txBody>
          <a:bodyPr wrap="none" lIns="0" tIns="0" rIns="0" bIns="0" anchor="t" anchorCtr="0">
            <a:spAutoFit/>
          </a:bodyPr>
          <a:lstStyle/>
          <a:p>
            <a:pPr algn="l"/>
            <a:r>
              <a:rPr lang="en-US" sz="1420" dirty="0">
                <a:solidFill>
                  <a:srgbClr val="000000"/>
                </a:solidFill>
                <a:latin typeface="Source Code Pro"/>
                <a:ea typeface="Source Code Pro"/>
                <a:cs typeface="Source Code Pro"/>
              </a:rPr>
              <a:t>handson/kadaiA/COMPARE.md</a:t>
            </a:r>
          </a:p>
        </p:txBody>
      </p:sp>
      <p:sp>
        <p:nvSpPr>
          <p:cNvPr id="36" name="Rectangle 36"/>
          <p:cNvSpPr/>
          <p:nvPr/>
        </p:nvSpPr>
        <p:spPr>
          <a:xfrm>
            <a:off x="6477000" y="4857750"/>
            <a:ext cx="4876800" cy="1123950"/>
          </a:xfrm>
          <a:prstGeom prst="roundRect">
            <a:avLst>
              <a:gd name="adj" fmla="val 6780"/>
            </a:avLst>
          </a:prstGeom>
          <a:solidFill>
            <a:srgbClr val="F3F3F3"/>
          </a:solidFill>
          <a:ln>
            <a:noFill/>
          </a:ln>
        </p:spPr>
      </p:sp>
      <p:sp>
        <p:nvSpPr>
          <p:cNvPr id="37" name="Rectangle 37"/>
          <p:cNvSpPr/>
          <p:nvPr/>
        </p:nvSpPr>
        <p:spPr>
          <a:xfrm>
            <a:off x="6477000" y="4857750"/>
            <a:ext cx="57150" cy="1123950"/>
          </a:xfrm>
          <a:prstGeom prst="roundRect">
            <a:avLst>
              <a:gd name="adj" fmla="val 50000"/>
            </a:avLst>
          </a:prstGeom>
          <a:solidFill>
            <a:srgbClr val="999999"/>
          </a:solidFill>
          <a:ln>
            <a:noFill/>
          </a:ln>
        </p:spPr>
      </p:sp>
      <p:sp>
        <p:nvSpPr>
          <p:cNvPr id="38" name="TextBox 38"/>
          <p:cNvSpPr txBox="1"/>
          <p:nvPr/>
        </p:nvSpPr>
        <p:spPr>
          <a:xfrm>
            <a:off x="6774561" y="5027771"/>
            <a:ext cx="1496663" cy="278702"/>
          </a:xfrm>
          <a:prstGeom prst="rect">
            <a:avLst/>
          </a:prstGeom>
          <a:noFill/>
          <a:ln>
            <a:noFill/>
          </a:ln>
        </p:spPr>
        <p:txBody>
          <a:bodyPr wrap="none" lIns="0" tIns="0" rIns="0" bIns="0" anchor="t" anchorCtr="0">
            <a:spAutoFit/>
          </a:bodyPr>
          <a:lstStyle/>
          <a:p>
            <a:pPr algn="l"/>
            <a:r>
              <a:rPr lang="zh-CN" sz="1420" b="1" dirty="0">
                <a:solidFill>
                  <a:srgbClr val="484848"/>
                </a:solidFill>
                <a:latin typeface="Zen Kaku Gothic New"/>
                <a:ea typeface="Zen Kaku Gothic New"/>
                <a:cs typeface="Zen Kaku Gothic New"/>
              </a:rPr>
              <a:t>自分で考える</a:t>
            </a:r>
          </a:p>
        </p:txBody>
      </p:sp>
      <p:sp>
        <p:nvSpPr>
          <p:cNvPr id="39" name="TextBox 39"/>
          <p:cNvSpPr txBox="1"/>
          <p:nvPr/>
        </p:nvSpPr>
        <p:spPr>
          <a:xfrm>
            <a:off x="6774561" y="5313521"/>
            <a:ext cx="4484560"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増えたのは指摘の数だけですか。それとも</a:t>
            </a:r>
          </a:p>
          <a:p>
            <a:pPr algn="l">
              <a:lnSpc>
                <a:spcPts val="2100"/>
              </a:lnSpc>
            </a:pPr>
            <a:r>
              <a:rPr lang="zh-CN" sz="1420" dirty="0">
                <a:solidFill>
                  <a:srgbClr val="000000"/>
                </a:solidFill>
                <a:latin typeface="Zen Kaku Gothic New"/>
                <a:ea typeface="Zen Kaku Gothic New"/>
                <a:cs typeface="Zen Kaku Gothic New"/>
              </a:rPr>
              <a:t>毎回同じ観点で見る再現性のほうですか。</a:t>
            </a:r>
          </a:p>
        </p:txBody>
      </p:sp>
      <p:sp>
        <p:nvSpPr>
          <p:cNvPr id="40" name="TextBox 4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1" name="TextBox 4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67</a:t>
            </a:r>
          </a:p>
        </p:txBody>
      </p:sp>
    </p:spTree>
  </p:cSld>
  <p:clrMapOvr>
    <a:masterClrMapping/>
  </p:clrMapOvr>
  <p:transition xmlns:p14="http://schemas.microsoft.com/office/powerpoint/2010/main" p14:dur="400">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54666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素の状態とハーネス投入後</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8551" y="1289209"/>
            <a:ext cx="1133351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増えたのは指摘の数だけでなく、</a:t>
            </a:r>
            <a:r>
              <a:rPr lang="zh-CN" sz="2180" b="1" dirty="0">
                <a:solidFill>
                  <a:srgbClr val="264DBF"/>
                </a:solidFill>
                <a:latin typeface="Zen Kaku Gothic New"/>
                <a:ea typeface="Zen Kaku Gothic New"/>
                <a:cs typeface="Zen Kaku Gothic New"/>
              </a:rPr>
              <a:t>毎回同じ観点で見る再現性</a:t>
            </a:r>
            <a:r>
              <a:rPr lang="zh-CN" sz="2180" b="1" dirty="0">
                <a:solidFill>
                  <a:srgbClr val="000000"/>
                </a:solidFill>
                <a:latin typeface="Zen Kaku Gothic New"/>
                <a:ea typeface="Zen Kaku Gothic New"/>
                <a:cs typeface="Zen Kaku Gothic New"/>
              </a:rPr>
              <a:t>です。</a:t>
            </a:r>
          </a:p>
        </p:txBody>
      </p:sp>
      <p:sp>
        <p:nvSpPr>
          <p:cNvPr id="7" name="Rectangle 7"/>
          <p:cNvSpPr/>
          <p:nvPr/>
        </p:nvSpPr>
        <p:spPr>
          <a:xfrm>
            <a:off x="609600" y="2019300"/>
            <a:ext cx="5334000" cy="2914650"/>
          </a:xfrm>
          <a:prstGeom prst="roundRect">
            <a:avLst>
              <a:gd name="adj" fmla="val 3268"/>
            </a:avLst>
          </a:prstGeom>
          <a:solidFill>
            <a:srgbClr val="F3F3F3"/>
          </a:solidFill>
          <a:ln>
            <a:noFill/>
          </a:ln>
        </p:spPr>
      </p:sp>
      <p:sp>
        <p:nvSpPr>
          <p:cNvPr id="8" name="Rectangle 8"/>
          <p:cNvSpPr/>
          <p:nvPr/>
        </p:nvSpPr>
        <p:spPr>
          <a:xfrm>
            <a:off x="609600" y="2019300"/>
            <a:ext cx="5334000" cy="514350"/>
          </a:xfrm>
          <a:prstGeom prst="roundRect">
            <a:avLst>
              <a:gd name="adj" fmla="val 18519"/>
            </a:avLst>
          </a:prstGeom>
          <a:solidFill>
            <a:srgbClr val="999999"/>
          </a:solidFill>
          <a:ln>
            <a:noFill/>
          </a:ln>
        </p:spPr>
      </p:sp>
      <p:sp>
        <p:nvSpPr>
          <p:cNvPr id="9" name="TextBox 9"/>
          <p:cNvSpPr txBox="1"/>
          <p:nvPr/>
        </p:nvSpPr>
        <p:spPr>
          <a:xfrm>
            <a:off x="868299" y="2192179"/>
            <a:ext cx="3015177"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素の状態 A-1 から A-2</a:t>
            </a:r>
          </a:p>
        </p:txBody>
      </p:sp>
      <p:sp>
        <p:nvSpPr>
          <p:cNvPr id="10" name="TextBox 10"/>
          <p:cNvSpPr txBox="1"/>
          <p:nvPr/>
        </p:nvSpPr>
        <p:spPr>
          <a:xfrm>
            <a:off x="868680" y="2771775"/>
            <a:ext cx="2987040" cy="1969770"/>
          </a:xfrm>
          <a:prstGeom prst="rect">
            <a:avLst/>
          </a:prstGeom>
          <a:noFill/>
          <a:ln>
            <a:noFill/>
          </a:ln>
        </p:spPr>
        <p:txBody>
          <a:bodyPr wrap="square" lIns="0" tIns="0" rIns="0" bIns="0" anchor="t" anchorCtr="0"/>
          <a:lstStyle/>
          <a:p>
            <a:pPr algn="l">
              <a:lnSpc>
                <a:spcPts val="3300"/>
              </a:lnSpc>
            </a:pPr>
            <a:r>
              <a:rPr lang="zh-CN" sz="1500" dirty="0">
                <a:solidFill>
                  <a:srgbClr val="484848"/>
                </a:solidFill>
                <a:latin typeface="Zen Kaku Gothic New"/>
                <a:ea typeface="Zen Kaku Gothic New"/>
                <a:cs typeface="Zen Kaku Gothic New"/>
              </a:rPr>
              <a:t>速く動くものが出てくる</a:t>
            </a:r>
          </a:p>
          <a:p>
            <a:pPr algn="l">
              <a:lnSpc>
                <a:spcPts val="3300"/>
              </a:lnSpc>
            </a:pPr>
            <a:r>
              <a:rPr lang="zh-CN" sz="1500" dirty="0">
                <a:solidFill>
                  <a:srgbClr val="484848"/>
                </a:solidFill>
                <a:latin typeface="Zen Kaku Gothic New"/>
                <a:ea typeface="Zen Kaku Gothic New"/>
                <a:cs typeface="Zen Kaku Gothic New"/>
              </a:rPr>
              <a:t>指摘は聞いたときだけ返る</a:t>
            </a:r>
          </a:p>
          <a:p>
            <a:pPr algn="l">
              <a:lnSpc>
                <a:spcPts val="3300"/>
              </a:lnSpc>
            </a:pPr>
            <a:r>
              <a:rPr lang="zh-CN" sz="1500" dirty="0">
                <a:solidFill>
                  <a:srgbClr val="484848"/>
                </a:solidFill>
                <a:latin typeface="Zen Kaku Gothic New"/>
                <a:ea typeface="Zen Kaku Gothic New"/>
                <a:cs typeface="Zen Kaku Gothic New"/>
              </a:rPr>
              <a:t>粒度は毎回変わる</a:t>
            </a:r>
          </a:p>
          <a:p>
            <a:pPr algn="l">
              <a:lnSpc>
                <a:spcPts val="3300"/>
              </a:lnSpc>
            </a:pPr>
            <a:r>
              <a:rPr lang="zh-CN" sz="1500" dirty="0">
                <a:solidFill>
                  <a:srgbClr val="484848"/>
                </a:solidFill>
                <a:latin typeface="Zen Kaku Gothic New"/>
                <a:ea typeface="Zen Kaku Gothic New"/>
                <a:cs typeface="Zen Kaku Gothic New"/>
              </a:rPr>
              <a:t>見る観点は人によって違う</a:t>
            </a:r>
          </a:p>
          <a:p>
            <a:pPr algn="l">
              <a:lnSpc>
                <a:spcPts val="3300"/>
              </a:lnSpc>
            </a:pPr>
            <a:r>
              <a:rPr lang="zh-CN" sz="1500" dirty="0">
                <a:solidFill>
                  <a:srgbClr val="484848"/>
                </a:solidFill>
                <a:latin typeface="Zen Kaku Gothic New"/>
                <a:ea typeface="Zen Kaku Gothic New"/>
                <a:cs typeface="Zen Kaku Gothic New"/>
              </a:rPr>
              <a:t>何を見たかは残らない</a:t>
            </a:r>
          </a:p>
        </p:txBody>
      </p:sp>
      <p:sp>
        <p:nvSpPr>
          <p:cNvPr id="11" name="Rectangle 11"/>
          <p:cNvSpPr/>
          <p:nvPr/>
        </p:nvSpPr>
        <p:spPr>
          <a:xfrm>
            <a:off x="6248400" y="2019300"/>
            <a:ext cx="5334000" cy="2914650"/>
          </a:xfrm>
          <a:prstGeom prst="roundRect">
            <a:avLst>
              <a:gd name="adj" fmla="val 3268"/>
            </a:avLst>
          </a:prstGeom>
          <a:solidFill>
            <a:srgbClr val="EEF6F7"/>
          </a:solidFill>
          <a:ln>
            <a:noFill/>
          </a:ln>
        </p:spPr>
      </p:sp>
      <p:sp>
        <p:nvSpPr>
          <p:cNvPr id="12" name="Rectangle 12"/>
          <p:cNvSpPr/>
          <p:nvPr/>
        </p:nvSpPr>
        <p:spPr>
          <a:xfrm>
            <a:off x="6248400" y="2019300"/>
            <a:ext cx="5334000" cy="514350"/>
          </a:xfrm>
          <a:prstGeom prst="roundRect">
            <a:avLst>
              <a:gd name="adj" fmla="val 18519"/>
            </a:avLst>
          </a:prstGeom>
          <a:solidFill>
            <a:srgbClr val="47BCC6"/>
          </a:solidFill>
          <a:ln>
            <a:noFill/>
          </a:ln>
        </p:spPr>
      </p:sp>
      <p:sp>
        <p:nvSpPr>
          <p:cNvPr id="13" name="TextBox 13"/>
          <p:cNvSpPr txBox="1"/>
          <p:nvPr/>
        </p:nvSpPr>
        <p:spPr>
          <a:xfrm>
            <a:off x="6507099" y="2192179"/>
            <a:ext cx="3897287"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ハーネス投入後 A-3 から A-5</a:t>
            </a:r>
          </a:p>
        </p:txBody>
      </p:sp>
      <p:sp>
        <p:nvSpPr>
          <p:cNvPr id="14" name="TextBox 14"/>
          <p:cNvSpPr txBox="1"/>
          <p:nvPr/>
        </p:nvSpPr>
        <p:spPr>
          <a:xfrm>
            <a:off x="6507480" y="2771775"/>
            <a:ext cx="3469958" cy="1969770"/>
          </a:xfrm>
          <a:prstGeom prst="rect">
            <a:avLst/>
          </a:prstGeom>
          <a:noFill/>
          <a:ln>
            <a:noFill/>
          </a:ln>
        </p:spPr>
        <p:txBody>
          <a:bodyPr wrap="square" lIns="0" tIns="0" rIns="0" bIns="0" anchor="t" anchorCtr="0"/>
          <a:lstStyle/>
          <a:p>
            <a:pPr algn="l">
              <a:lnSpc>
                <a:spcPts val="3300"/>
              </a:lnSpc>
            </a:pPr>
            <a:r>
              <a:rPr lang="zh-CN" sz="1500" dirty="0">
                <a:solidFill>
                  <a:srgbClr val="000000"/>
                </a:solidFill>
                <a:latin typeface="Zen Kaku Gothic New"/>
                <a:ea typeface="Zen Kaku Gothic New"/>
                <a:cs typeface="Zen Kaku Gothic New"/>
              </a:rPr>
              <a:t>出てくる速さは変わらない</a:t>
            </a:r>
          </a:p>
          <a:p>
            <a:pPr algn="l">
              <a:lnSpc>
                <a:spcPts val="3300"/>
              </a:lnSpc>
            </a:pPr>
            <a:r>
              <a:rPr lang="zh-CN" sz="1500" dirty="0">
                <a:solidFill>
                  <a:srgbClr val="000000"/>
                </a:solidFill>
                <a:latin typeface="Zen Kaku Gothic New"/>
                <a:ea typeface="Zen Kaku Gothic New"/>
                <a:cs typeface="Zen Kaku Gothic New"/>
              </a:rPr>
              <a:t>コマンド1本で点検が回る</a:t>
            </a:r>
          </a:p>
          <a:p>
            <a:pPr algn="l">
              <a:lnSpc>
                <a:spcPts val="3300"/>
              </a:lnSpc>
            </a:pPr>
            <a:r>
              <a:rPr lang="zh-CN" sz="1500" dirty="0">
                <a:solidFill>
                  <a:srgbClr val="000000"/>
                </a:solidFill>
                <a:latin typeface="Zen Kaku Gothic New"/>
                <a:ea typeface="Zen Kaku Gothic New"/>
                <a:cs typeface="Zen Kaku Gothic New"/>
              </a:rPr>
              <a:t>観点は SKILL.md に固定される</a:t>
            </a:r>
          </a:p>
          <a:p>
            <a:pPr algn="l">
              <a:lnSpc>
                <a:spcPts val="3300"/>
              </a:lnSpc>
            </a:pPr>
            <a:r>
              <a:rPr lang="zh-CN" sz="1500" dirty="0">
                <a:solidFill>
                  <a:srgbClr val="000000"/>
                </a:solidFill>
                <a:latin typeface="Zen Kaku Gothic New"/>
                <a:ea typeface="Zen Kaku Gothic New"/>
                <a:cs typeface="Zen Kaku Gothic New"/>
              </a:rPr>
              <a:t>誰が回しても同じ観点で見る</a:t>
            </a:r>
          </a:p>
          <a:p>
            <a:pPr algn="l">
              <a:lnSpc>
                <a:spcPts val="3300"/>
              </a:lnSpc>
            </a:pPr>
            <a:r>
              <a:rPr lang="zh-CN" sz="1500" dirty="0">
                <a:solidFill>
                  <a:srgbClr val="000000"/>
                </a:solidFill>
                <a:latin typeface="Zen Kaku Gothic New"/>
                <a:ea typeface="Zen Kaku Gothic New"/>
                <a:cs typeface="Zen Kaku Gothic New"/>
              </a:rPr>
              <a:t>.work/ に見た跡が残る</a:t>
            </a:r>
          </a:p>
        </p:txBody>
      </p:sp>
      <p:sp>
        <p:nvSpPr>
          <p:cNvPr id="15" name="TextBox 15"/>
          <p:cNvSpPr txBox="1"/>
          <p:nvPr/>
        </p:nvSpPr>
        <p:spPr>
          <a:xfrm>
            <a:off x="601599" y="5411629"/>
            <a:ext cx="7582948" cy="631888"/>
          </a:xfrm>
          <a:prstGeom prst="rect">
            <a:avLst/>
          </a:prstGeom>
          <a:noFill/>
          <a:ln>
            <a:noFill/>
          </a:ln>
        </p:spPr>
        <p:txBody>
          <a:bodyPr wrap="square" lIns="0" tIns="0" rIns="0" bIns="0" anchor="t" anchorCtr="0"/>
          <a:lstStyle/>
          <a:p>
            <a:pPr algn="l">
              <a:lnSpc>
                <a:spcPts val="2550"/>
              </a:lnSpc>
            </a:pPr>
            <a:r>
              <a:rPr lang="zh-CN" sz="1580" dirty="0">
                <a:solidFill>
                  <a:srgbClr val="000000"/>
                </a:solidFill>
                <a:latin typeface="Zen Kaku Gothic New"/>
                <a:ea typeface="Zen Kaku Gothic New"/>
                <a:cs typeface="Zen Kaku Gothic New"/>
              </a:rPr>
              <a:t>1人で使うときより、5人のチームで使うときのほうが効きます。</a:t>
            </a:r>
          </a:p>
          <a:p>
            <a:pPr algn="l">
              <a:lnSpc>
                <a:spcPts val="2550"/>
              </a:lnSpc>
            </a:pPr>
            <a:r>
              <a:rPr lang="zh-CN" sz="1580" dirty="0">
                <a:solidFill>
                  <a:srgbClr val="000000"/>
                </a:solidFill>
                <a:latin typeface="Zen Kaku Gothic New"/>
                <a:ea typeface="Zen Kaku Gothic New"/>
                <a:cs typeface="Zen Kaku Gothic New"/>
              </a:rPr>
              <a:t>COMPARE.md に書いた差が、そのときの説明材料になります。</a:t>
            </a:r>
          </a:p>
        </p:txBody>
      </p:sp>
      <p:sp>
        <p:nvSpPr>
          <p:cNvPr id="16" name="TextBox 1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7" name="TextBox 1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68</a:t>
            </a:r>
          </a:p>
        </p:txBody>
      </p:sp>
    </p:spTree>
  </p:cSld>
  <p:clrMapOvr>
    <a:masterClrMapping/>
  </p:clrMapOvr>
  <p:transition xmlns:p14="http://schemas.microsoft.com/office/powerpoint/2010/main" p14:dur="400">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3361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05</a:t>
            </a:r>
          </a:p>
        </p:txBody>
      </p:sp>
      <p:sp>
        <p:nvSpPr>
          <p:cNvPr id="5" name="TextBox 5"/>
          <p:cNvSpPr txBox="1"/>
          <p:nvPr/>
        </p:nvSpPr>
        <p:spPr>
          <a:xfrm>
            <a:off x="1125474" y="3837622"/>
            <a:ext cx="6077140"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演習B Skillとバグ修正</a:t>
            </a:r>
          </a:p>
        </p:txBody>
      </p:sp>
      <p:sp>
        <p:nvSpPr>
          <p:cNvPr id="6" name="Rectangle 6"/>
          <p:cNvSpPr/>
          <p:nvPr/>
        </p:nvSpPr>
        <p:spPr>
          <a:xfrm>
            <a:off x="1162050" y="4457700"/>
            <a:ext cx="4095750" cy="28575"/>
          </a:xfrm>
          <a:prstGeom prst="rect">
            <a:avLst/>
          </a:prstGeom>
          <a:solidFill>
            <a:srgbClr val="47BCC6"/>
          </a:solidFill>
          <a:ln>
            <a:noFill/>
          </a:ln>
        </p:spPr>
      </p:sp>
      <p:sp>
        <p:nvSpPr>
          <p:cNvPr id="7" name="TextBox 7"/>
          <p:cNvSpPr txBox="1"/>
          <p:nvPr/>
        </p:nvSpPr>
        <p:spPr>
          <a:xfrm>
            <a:off x="1154430" y="4714875"/>
            <a:ext cx="6842379"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Spring Boot の不具合を、Skill を足しながら直しきります。</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9" name="TextBox 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69</a:t>
            </a:r>
          </a:p>
        </p:txBody>
      </p:sp>
    </p:spTree>
  </p:cSld>
  <p:clrMapOvr>
    <a:masterClrMapping/>
  </p:clrMapOvr>
  <p:transition xmlns:p14="http://schemas.microsoft.com/office/powerpoint/2010/main" p14:dur="40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6858000"/>
          </a:xfrm>
          <a:prstGeom prst="rect">
            <a:avLst/>
          </a:prstGeom>
          <a:solidFill>
            <a:srgbClr val="F7F9FA"/>
          </a:solidFill>
          <a:ln>
            <a:noFill/>
          </a:ln>
        </p:spPr>
      </p:sp>
      <p:sp>
        <p:nvSpPr>
          <p:cNvPr id="4" name="Polygon 4"/>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5" name="TextBox 5"/>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01</a:t>
            </a:r>
          </a:p>
        </p:txBody>
      </p:sp>
      <p:sp>
        <p:nvSpPr>
          <p:cNvPr id="6" name="TextBox 6"/>
          <p:cNvSpPr txBox="1"/>
          <p:nvPr/>
        </p:nvSpPr>
        <p:spPr>
          <a:xfrm>
            <a:off x="1125474" y="3875722"/>
            <a:ext cx="7211949"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コーディング支援の現在地</a:t>
            </a:r>
          </a:p>
        </p:txBody>
      </p:sp>
      <p:sp>
        <p:nvSpPr>
          <p:cNvPr id="7" name="Rectangle 7"/>
          <p:cNvSpPr/>
          <p:nvPr/>
        </p:nvSpPr>
        <p:spPr>
          <a:xfrm>
            <a:off x="1162050" y="4495800"/>
            <a:ext cx="3429000" cy="28575"/>
          </a:xfrm>
          <a:prstGeom prst="rect">
            <a:avLst/>
          </a:prstGeom>
          <a:solidFill>
            <a:srgbClr val="47BCC6"/>
          </a:solidFill>
          <a:ln>
            <a:noFill/>
          </a:ln>
        </p:spPr>
      </p:sp>
      <p:sp>
        <p:nvSpPr>
          <p:cNvPr id="8" name="TextBox 8"/>
          <p:cNvSpPr txBox="1"/>
          <p:nvPr/>
        </p:nvSpPr>
        <p:spPr>
          <a:xfrm>
            <a:off x="1154430" y="4772025"/>
            <a:ext cx="8509635"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補完から協働まで、AIに任せる範囲がどこまで広がったかを整理します</a:t>
            </a:r>
          </a:p>
        </p:txBody>
      </p:sp>
      <p:sp>
        <p:nvSpPr>
          <p:cNvPr id="9" name="TextBox 9"/>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0" name="TextBox 10"/>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a:t>
            </a:r>
          </a:p>
        </p:txBody>
      </p:sp>
    </p:spTree>
  </p:cSld>
  <p:clrMapOvr>
    <a:masterClrMapping/>
  </p:clrMapOvr>
  <p:transition xmlns:p14="http://schemas.microsoft.com/office/powerpoint/2010/main" p14:dur="400">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51034"/>
            <a:ext cx="30877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演習Bの到達基準</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408" y="1283970"/>
            <a:ext cx="9406357" cy="888492"/>
          </a:xfrm>
          <a:prstGeom prst="rect">
            <a:avLst/>
          </a:prstGeom>
          <a:noFill/>
          <a:ln>
            <a:noFill/>
          </a:ln>
        </p:spPr>
        <p:txBody>
          <a:bodyPr wrap="square" lIns="0" tIns="0" rIns="0" bIns="0" anchor="t" anchorCtr="0"/>
          <a:lstStyle/>
          <a:p>
            <a:pPr algn="l">
              <a:lnSpc>
                <a:spcPts val="3300"/>
              </a:lnSpc>
            </a:pPr>
            <a:r>
              <a:rPr lang="zh-CN" sz="2400" b="1" dirty="0">
                <a:solidFill>
                  <a:srgbClr val="000000"/>
                </a:solidFill>
                <a:latin typeface="Zen Kaku Gothic New"/>
                <a:ea typeface="Zen Kaku Gothic New"/>
                <a:cs typeface="Zen Kaku Gothic New"/>
              </a:rPr>
              <a:t>バグを</a:t>
            </a:r>
            <a:r>
              <a:rPr lang="zh-CN" sz="2400" b="1" dirty="0">
                <a:solidFill>
                  <a:srgbClr val="264DBF"/>
                </a:solidFill>
                <a:latin typeface="Zen Kaku Gothic New"/>
                <a:ea typeface="Zen Kaku Gothic New"/>
                <a:cs typeface="Zen Kaku Gothic New"/>
              </a:rPr>
              <a:t>2件</a:t>
            </a:r>
            <a:r>
              <a:rPr lang="zh-CN" sz="2400" b="1" dirty="0">
                <a:solidFill>
                  <a:srgbClr val="000000"/>
                </a:solidFill>
                <a:latin typeface="Zen Kaku Gothic New"/>
                <a:ea typeface="Zen Kaku Gothic New"/>
                <a:cs typeface="Zen Kaku Gothic New"/>
              </a:rPr>
              <a:t>直し、ブラウザで直ったことを確認し、</a:t>
            </a:r>
          </a:p>
          <a:p>
            <a:pPr algn="l">
              <a:lnSpc>
                <a:spcPts val="3300"/>
              </a:lnSpc>
            </a:pPr>
            <a:r>
              <a:rPr lang="zh-CN" sz="2400" b="1" dirty="0">
                <a:solidFill>
                  <a:srgbClr val="000000"/>
                </a:solidFill>
                <a:latin typeface="Zen Kaku Gothic New"/>
                <a:ea typeface="Zen Kaku Gothic New"/>
                <a:cs typeface="Zen Kaku Gothic New"/>
              </a:rPr>
              <a:t xml:space="preserve">./mvnw test を </a:t>
            </a:r>
            <a:r>
              <a:rPr lang="en-US" sz="2400" b="1" dirty="0">
                <a:solidFill>
                  <a:srgbClr val="264DBF"/>
                </a:solidFill>
                <a:latin typeface="Zen Kaku Gothic New"/>
                <a:ea typeface="Zen Kaku Gothic New"/>
                <a:cs typeface="Zen Kaku Gothic New"/>
              </a:rPr>
              <a:t>BUILD SUCCESS</a:t>
            </a:r>
            <a:r>
              <a:rPr lang="zh-CN" sz="2400" b="1" dirty="0">
                <a:solidFill>
                  <a:srgbClr val="000000"/>
                </a:solidFill>
                <a:latin typeface="Zen Kaku Gothic New"/>
                <a:ea typeface="Zen Kaku Gothic New"/>
                <a:cs typeface="Zen Kaku Gothic New"/>
              </a:rPr>
              <a:t xml:space="preserve"> にします。</a:t>
            </a:r>
          </a:p>
        </p:txBody>
      </p:sp>
      <p:sp>
        <p:nvSpPr>
          <p:cNvPr id="7" name="TextBox 7"/>
          <p:cNvSpPr txBox="1"/>
          <p:nvPr/>
        </p:nvSpPr>
        <p:spPr>
          <a:xfrm>
            <a:off x="1800473" y="3006090"/>
            <a:ext cx="1275855" cy="1504950"/>
          </a:xfrm>
          <a:prstGeom prst="rect">
            <a:avLst/>
          </a:prstGeom>
          <a:noFill/>
          <a:ln>
            <a:noFill/>
          </a:ln>
        </p:spPr>
        <p:txBody>
          <a:bodyPr wrap="none" lIns="0" tIns="0" rIns="0" bIns="0" anchor="t" anchorCtr="0">
            <a:spAutoFit/>
          </a:bodyPr>
          <a:lstStyle/>
          <a:p>
            <a:pPr algn="ctr"/>
            <a:r>
              <a:rPr lang="en-US" sz="7800" b="1" dirty="0">
                <a:solidFill>
                  <a:srgbClr val="47BCC6"/>
                </a:solidFill>
                <a:latin typeface="Zen Kaku Gothic New"/>
                <a:ea typeface="Zen Kaku Gothic New"/>
                <a:cs typeface="Zen Kaku Gothic New"/>
              </a:rPr>
              <a:t>2</a:t>
            </a:r>
            <a:r>
              <a:rPr lang="zh-CN" sz="2850" b="1" dirty="0">
                <a:solidFill>
                  <a:srgbClr val="000000"/>
                </a:solidFill>
                <a:latin typeface="Zen Kaku Gothic New"/>
                <a:ea typeface="Zen Kaku Gothic New"/>
                <a:cs typeface="Zen Kaku Gothic New"/>
              </a:rPr>
              <a:t>件</a:t>
            </a:r>
          </a:p>
        </p:txBody>
      </p:sp>
      <p:sp>
        <p:nvSpPr>
          <p:cNvPr id="8" name="TextBox 8"/>
          <p:cNvSpPr txBox="1"/>
          <p:nvPr/>
        </p:nvSpPr>
        <p:spPr>
          <a:xfrm>
            <a:off x="1571911" y="4165282"/>
            <a:ext cx="1732978" cy="322707"/>
          </a:xfrm>
          <a:prstGeom prst="rect">
            <a:avLst/>
          </a:prstGeom>
          <a:noFill/>
          <a:ln>
            <a:noFill/>
          </a:ln>
        </p:spPr>
        <p:txBody>
          <a:bodyPr wrap="none" lIns="0" tIns="0" rIns="0" bIns="0" anchor="t" anchorCtr="0">
            <a:spAutoFit/>
          </a:bodyPr>
          <a:lstStyle/>
          <a:p>
            <a:pPr algn="ctr"/>
            <a:r>
              <a:rPr lang="zh-CN" sz="1650" b="1" dirty="0">
                <a:solidFill>
                  <a:srgbClr val="000000"/>
                </a:solidFill>
                <a:latin typeface="Zen Kaku Gothic New"/>
                <a:ea typeface="Zen Kaku Gothic New"/>
                <a:cs typeface="Zen Kaku Gothic New"/>
              </a:rPr>
              <a:t>修正するバグ</a:t>
            </a:r>
          </a:p>
        </p:txBody>
      </p:sp>
      <p:sp>
        <p:nvSpPr>
          <p:cNvPr id="9" name="TextBox 9"/>
          <p:cNvSpPr txBox="1"/>
          <p:nvPr/>
        </p:nvSpPr>
        <p:spPr>
          <a:xfrm>
            <a:off x="1141171" y="4513421"/>
            <a:ext cx="259445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Issue を根拠に直します</a:t>
            </a:r>
          </a:p>
        </p:txBody>
      </p:sp>
      <p:sp>
        <p:nvSpPr>
          <p:cNvPr id="10" name="TextBox 10"/>
          <p:cNvSpPr txBox="1"/>
          <p:nvPr/>
        </p:nvSpPr>
        <p:spPr>
          <a:xfrm>
            <a:off x="5458073" y="3006090"/>
            <a:ext cx="1275855" cy="1504950"/>
          </a:xfrm>
          <a:prstGeom prst="rect">
            <a:avLst/>
          </a:prstGeom>
          <a:noFill/>
          <a:ln>
            <a:noFill/>
          </a:ln>
        </p:spPr>
        <p:txBody>
          <a:bodyPr wrap="none" lIns="0" tIns="0" rIns="0" bIns="0" anchor="t" anchorCtr="0">
            <a:spAutoFit/>
          </a:bodyPr>
          <a:lstStyle/>
          <a:p>
            <a:pPr algn="ctr"/>
            <a:r>
              <a:rPr lang="en-US" sz="7800" b="1" dirty="0">
                <a:solidFill>
                  <a:srgbClr val="47BCC6"/>
                </a:solidFill>
                <a:latin typeface="Zen Kaku Gothic New"/>
                <a:ea typeface="Zen Kaku Gothic New"/>
                <a:cs typeface="Zen Kaku Gothic New"/>
              </a:rPr>
              <a:t>1</a:t>
            </a:r>
            <a:r>
              <a:rPr lang="zh-CN" sz="2850" b="1" dirty="0">
                <a:solidFill>
                  <a:srgbClr val="000000"/>
                </a:solidFill>
                <a:latin typeface="Zen Kaku Gothic New"/>
                <a:ea typeface="Zen Kaku Gothic New"/>
                <a:cs typeface="Zen Kaku Gothic New"/>
              </a:rPr>
              <a:t>回</a:t>
            </a:r>
          </a:p>
        </p:txBody>
      </p:sp>
      <p:sp>
        <p:nvSpPr>
          <p:cNvPr id="11" name="TextBox 11"/>
          <p:cNvSpPr txBox="1"/>
          <p:nvPr/>
        </p:nvSpPr>
        <p:spPr>
          <a:xfrm>
            <a:off x="5086493" y="4165282"/>
            <a:ext cx="2019014" cy="322707"/>
          </a:xfrm>
          <a:prstGeom prst="rect">
            <a:avLst/>
          </a:prstGeom>
          <a:noFill/>
          <a:ln>
            <a:noFill/>
          </a:ln>
        </p:spPr>
        <p:txBody>
          <a:bodyPr wrap="none" lIns="0" tIns="0" rIns="0" bIns="0" anchor="t" anchorCtr="0">
            <a:spAutoFit/>
          </a:bodyPr>
          <a:lstStyle/>
          <a:p>
            <a:pPr algn="ctr"/>
            <a:r>
              <a:rPr lang="zh-CN" sz="1650" b="1" dirty="0">
                <a:solidFill>
                  <a:srgbClr val="000000"/>
                </a:solidFill>
                <a:latin typeface="Zen Kaku Gothic New"/>
                <a:ea typeface="Zen Kaku Gothic New"/>
                <a:cs typeface="Zen Kaku Gothic New"/>
              </a:rPr>
              <a:t>ブラウザで確認</a:t>
            </a:r>
          </a:p>
        </p:txBody>
      </p:sp>
      <p:sp>
        <p:nvSpPr>
          <p:cNvPr id="12" name="TextBox 12"/>
          <p:cNvSpPr txBox="1"/>
          <p:nvPr/>
        </p:nvSpPr>
        <p:spPr>
          <a:xfrm>
            <a:off x="4794790" y="4513421"/>
            <a:ext cx="2602420"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直ったことを目で見ます</a:t>
            </a:r>
          </a:p>
        </p:txBody>
      </p:sp>
      <p:sp>
        <p:nvSpPr>
          <p:cNvPr id="13" name="TextBox 13"/>
          <p:cNvSpPr txBox="1"/>
          <p:nvPr/>
        </p:nvSpPr>
        <p:spPr>
          <a:xfrm>
            <a:off x="9058466" y="3006090"/>
            <a:ext cx="1390269" cy="1504950"/>
          </a:xfrm>
          <a:prstGeom prst="rect">
            <a:avLst/>
          </a:prstGeom>
          <a:noFill/>
          <a:ln>
            <a:noFill/>
          </a:ln>
        </p:spPr>
        <p:txBody>
          <a:bodyPr wrap="none" lIns="0" tIns="0" rIns="0" bIns="0" anchor="t" anchorCtr="0">
            <a:spAutoFit/>
          </a:bodyPr>
          <a:lstStyle/>
          <a:p>
            <a:pPr algn="ctr"/>
            <a:r>
              <a:rPr lang="zh-CN" sz="7800" b="1" dirty="0">
                <a:solidFill>
                  <a:srgbClr val="47BCC6"/>
                </a:solidFill>
                <a:latin typeface="Zen Kaku Gothic New"/>
                <a:ea typeface="Zen Kaku Gothic New"/>
                <a:cs typeface="Zen Kaku Gothic New"/>
              </a:rPr>
              <a:t>緑</a:t>
            </a:r>
          </a:p>
        </p:txBody>
      </p:sp>
      <p:sp>
        <p:nvSpPr>
          <p:cNvPr id="14" name="TextBox 14"/>
          <p:cNvSpPr txBox="1"/>
          <p:nvPr/>
        </p:nvSpPr>
        <p:spPr>
          <a:xfrm>
            <a:off x="8887111" y="4165282"/>
            <a:ext cx="1732978" cy="322707"/>
          </a:xfrm>
          <a:prstGeom prst="rect">
            <a:avLst/>
          </a:prstGeom>
          <a:noFill/>
          <a:ln>
            <a:noFill/>
          </a:ln>
        </p:spPr>
        <p:txBody>
          <a:bodyPr wrap="none" lIns="0" tIns="0" rIns="0" bIns="0" anchor="t" anchorCtr="0">
            <a:spAutoFit/>
          </a:bodyPr>
          <a:lstStyle/>
          <a:p>
            <a:pPr algn="ctr"/>
            <a:r>
              <a:rPr lang="zh-CN" sz="1650" b="1" dirty="0">
                <a:solidFill>
                  <a:srgbClr val="000000"/>
                </a:solidFill>
                <a:latin typeface="Zen Kaku Gothic New"/>
                <a:ea typeface="Zen Kaku Gothic New"/>
                <a:cs typeface="Zen Kaku Gothic New"/>
              </a:rPr>
              <a:t>テストの結果</a:t>
            </a:r>
          </a:p>
        </p:txBody>
      </p:sp>
      <p:sp>
        <p:nvSpPr>
          <p:cNvPr id="15" name="TextBox 15"/>
          <p:cNvSpPr txBox="1"/>
          <p:nvPr/>
        </p:nvSpPr>
        <p:spPr>
          <a:xfrm>
            <a:off x="7968101" y="4513421"/>
            <a:ext cx="3570999"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./mvnw test が BUILD SUCCESS</a:t>
            </a:r>
          </a:p>
        </p:txBody>
      </p:sp>
      <p:sp>
        <p:nvSpPr>
          <p:cNvPr id="16" name="Rectangle 16"/>
          <p:cNvSpPr/>
          <p:nvPr/>
        </p:nvSpPr>
        <p:spPr>
          <a:xfrm>
            <a:off x="609600" y="5219700"/>
            <a:ext cx="10972800" cy="9525"/>
          </a:xfrm>
          <a:prstGeom prst="rect">
            <a:avLst/>
          </a:prstGeom>
          <a:solidFill>
            <a:srgbClr val="E3E7EA"/>
          </a:solidFill>
          <a:ln>
            <a:noFill/>
          </a:ln>
        </p:spPr>
      </p:sp>
      <p:sp>
        <p:nvSpPr>
          <p:cNvPr id="17" name="Rectangle 17"/>
          <p:cNvSpPr/>
          <p:nvPr/>
        </p:nvSpPr>
        <p:spPr>
          <a:xfrm>
            <a:off x="609600" y="5638800"/>
            <a:ext cx="38100" cy="628650"/>
          </a:xfrm>
          <a:prstGeom prst="rect">
            <a:avLst/>
          </a:prstGeom>
          <a:solidFill>
            <a:srgbClr val="47BCC6"/>
          </a:solidFill>
          <a:ln>
            <a:noFill/>
          </a:ln>
        </p:spPr>
      </p:sp>
      <p:sp>
        <p:nvSpPr>
          <p:cNvPr id="18" name="TextBox 18"/>
          <p:cNvSpPr txBox="1"/>
          <p:nvPr/>
        </p:nvSpPr>
        <p:spPr>
          <a:xfrm>
            <a:off x="830961" y="5713571"/>
            <a:ext cx="8742902"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テストは2件以上作ります。3件目のバグを自分で探すところからは発展課題です。</a:t>
            </a:r>
          </a:p>
          <a:p>
            <a:pPr algn="l">
              <a:lnSpc>
                <a:spcPts val="2250"/>
              </a:lnSpc>
            </a:pPr>
            <a:r>
              <a:rPr lang="zh-CN" sz="1420" dirty="0">
                <a:solidFill>
                  <a:srgbClr val="484848"/>
                </a:solidFill>
                <a:latin typeface="Zen Kaku Gothic New"/>
                <a:ea typeface="Zen Kaku Gothic New"/>
                <a:cs typeface="Zen Kaku Gothic New"/>
              </a:rPr>
              <a:t>時間が余った方だけ進めてください。</a:t>
            </a:r>
          </a:p>
        </p:txBody>
      </p:sp>
      <p:sp>
        <p:nvSpPr>
          <p:cNvPr id="19" name="TextBox 1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0" name="TextBox 20"/>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70</a:t>
            </a:r>
          </a:p>
        </p:txBody>
      </p:sp>
    </p:spTree>
  </p:cSld>
  <p:clrMapOvr>
    <a:masterClrMapping/>
  </p:clrMapOvr>
  <p:transition xmlns:p14="http://schemas.microsoft.com/office/powerpoint/2010/main" p14:dur="400">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51034"/>
            <a:ext cx="329544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題材はSpring Boot</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789" y="1158716"/>
            <a:ext cx="6835173" cy="816674"/>
          </a:xfrm>
          <a:prstGeom prst="rect">
            <a:avLst/>
          </a:prstGeom>
          <a:noFill/>
          <a:ln>
            <a:noFill/>
          </a:ln>
        </p:spPr>
        <p:txBody>
          <a:bodyPr wrap="square" lIns="0" tIns="0" rIns="0" bIns="0" anchor="t" anchorCtr="0"/>
          <a:lstStyle/>
          <a:p>
            <a:pPr algn="l">
              <a:lnSpc>
                <a:spcPts val="2850"/>
              </a:lnSpc>
            </a:pPr>
            <a:r>
              <a:rPr lang="zh-CN" sz="2320" b="1" dirty="0">
                <a:solidFill>
                  <a:srgbClr val="000000"/>
                </a:solidFill>
                <a:latin typeface="Zen Kaku Gothic New"/>
                <a:ea typeface="Zen Kaku Gothic New"/>
                <a:cs typeface="Zen Kaku Gothic New"/>
              </a:rPr>
              <a:t xml:space="preserve">課題Bは </a:t>
            </a:r>
            <a:r>
              <a:rPr lang="en-US" sz="2320" b="1" dirty="0">
                <a:solidFill>
                  <a:srgbClr val="264DBF"/>
                </a:solidFill>
                <a:latin typeface="Zen Kaku Gothic New"/>
                <a:ea typeface="Zen Kaku Gothic New"/>
                <a:cs typeface="Zen Kaku Gothic New"/>
              </a:rPr>
              <a:t>Spring Boot</a:t>
            </a:r>
            <a:r>
              <a:rPr lang="zh-CN" sz="2320" b="1" dirty="0">
                <a:solidFill>
                  <a:srgbClr val="000000"/>
                </a:solidFill>
                <a:latin typeface="Zen Kaku Gothic New"/>
                <a:ea typeface="Zen Kaku Gothic New"/>
                <a:cs typeface="Zen Kaku Gothic New"/>
              </a:rPr>
              <a:t xml:space="preserve"> と Thymeleaf、</a:t>
            </a:r>
          </a:p>
          <a:p>
            <a:pPr algn="l">
              <a:lnSpc>
                <a:spcPts val="2850"/>
              </a:lnSpc>
            </a:pPr>
            <a:r>
              <a:rPr lang="zh-CN" sz="2320" b="1" dirty="0">
                <a:solidFill>
                  <a:srgbClr val="000000"/>
                </a:solidFill>
                <a:latin typeface="Zen Kaku Gothic New"/>
                <a:ea typeface="Zen Kaku Gothic New"/>
                <a:cs typeface="Zen Kaku Gothic New"/>
              </a:rPr>
              <a:t>H2 で動く備品管理システムです。</a:t>
            </a:r>
          </a:p>
        </p:txBody>
      </p:sp>
      <p:sp>
        <p:nvSpPr>
          <p:cNvPr id="7" name="Rectangle 7"/>
          <p:cNvSpPr/>
          <p:nvPr/>
        </p:nvSpPr>
        <p:spPr>
          <a:xfrm>
            <a:off x="666750" y="2114550"/>
            <a:ext cx="6400800" cy="4000500"/>
          </a:xfrm>
          <a:prstGeom prst="roundRect">
            <a:avLst>
              <a:gd name="adj" fmla="val 2381"/>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2057400"/>
            <a:ext cx="6400800" cy="4000500"/>
          </a:xfrm>
          <a:prstGeom prst="rect">
            <a:avLst/>
          </a:prstGeom>
        </p:spPr>
      </p:pic>
      <p:sp>
        <p:nvSpPr>
          <p:cNvPr id="9" name="Rectangle 9"/>
          <p:cNvSpPr/>
          <p:nvPr/>
        </p:nvSpPr>
        <p:spPr>
          <a:xfrm>
            <a:off x="609600" y="2057400"/>
            <a:ext cx="6400800" cy="4000500"/>
          </a:xfrm>
          <a:prstGeom prst="roundRect">
            <a:avLst>
              <a:gd name="adj" fmla="val 2381"/>
            </a:avLst>
          </a:prstGeom>
          <a:noFill/>
          <a:ln w="14288">
            <a:solidFill>
              <a:srgbClr val="E3E7EA"/>
            </a:solidFill>
          </a:ln>
        </p:spPr>
      </p:sp>
      <p:sp>
        <p:nvSpPr>
          <p:cNvPr id="10" name="TextBox 10"/>
          <p:cNvSpPr txBox="1"/>
          <p:nvPr/>
        </p:nvSpPr>
        <p:spPr>
          <a:xfrm>
            <a:off x="985081" y="6189821"/>
            <a:ext cx="564983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spring.io の Spring Boot プロジェクトページ</a:t>
            </a:r>
          </a:p>
        </p:txBody>
      </p:sp>
      <p:sp>
        <p:nvSpPr>
          <p:cNvPr id="11" name="Rectangle 11"/>
          <p:cNvSpPr/>
          <p:nvPr/>
        </p:nvSpPr>
        <p:spPr>
          <a:xfrm>
            <a:off x="7353300" y="2238375"/>
            <a:ext cx="114300" cy="114300"/>
          </a:xfrm>
          <a:prstGeom prst="roundRect">
            <a:avLst>
              <a:gd name="adj" fmla="val 16667"/>
            </a:avLst>
          </a:prstGeom>
          <a:solidFill>
            <a:srgbClr val="47BCC6"/>
          </a:solidFill>
          <a:ln>
            <a:noFill/>
          </a:ln>
        </p:spPr>
      </p:sp>
      <p:sp>
        <p:nvSpPr>
          <p:cNvPr id="12" name="TextBox 12"/>
          <p:cNvSpPr txBox="1"/>
          <p:nvPr/>
        </p:nvSpPr>
        <p:spPr>
          <a:xfrm>
            <a:off x="7573899" y="2230279"/>
            <a:ext cx="1554654"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Spring Boot</a:t>
            </a:r>
          </a:p>
        </p:txBody>
      </p:sp>
      <p:sp>
        <p:nvSpPr>
          <p:cNvPr id="13" name="TextBox 13"/>
          <p:cNvSpPr txBox="1"/>
          <p:nvPr/>
        </p:nvSpPr>
        <p:spPr>
          <a:xfrm>
            <a:off x="7574661" y="2532221"/>
            <a:ext cx="4002262"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Java で Web アプリを動かす枠組み。</a:t>
            </a:r>
          </a:p>
          <a:p>
            <a:pPr algn="l">
              <a:lnSpc>
                <a:spcPts val="2100"/>
              </a:lnSpc>
            </a:pPr>
            <a:r>
              <a:rPr lang="zh-CN" sz="1420" dirty="0">
                <a:solidFill>
                  <a:srgbClr val="484848"/>
                </a:solidFill>
                <a:latin typeface="Zen Kaku Gothic New"/>
                <a:ea typeface="Zen Kaku Gothic New"/>
                <a:cs typeface="Zen Kaku Gothic New"/>
              </a:rPr>
              <a:t>起動は ./mvnw の1本で足ります。</a:t>
            </a:r>
          </a:p>
        </p:txBody>
      </p:sp>
      <p:sp>
        <p:nvSpPr>
          <p:cNvPr id="14" name="Rectangle 14"/>
          <p:cNvSpPr/>
          <p:nvPr/>
        </p:nvSpPr>
        <p:spPr>
          <a:xfrm>
            <a:off x="7353300" y="3343275"/>
            <a:ext cx="114300" cy="114300"/>
          </a:xfrm>
          <a:prstGeom prst="roundRect">
            <a:avLst>
              <a:gd name="adj" fmla="val 16667"/>
            </a:avLst>
          </a:prstGeom>
          <a:solidFill>
            <a:srgbClr val="47BCC6"/>
          </a:solidFill>
          <a:ln>
            <a:noFill/>
          </a:ln>
        </p:spPr>
      </p:sp>
      <p:sp>
        <p:nvSpPr>
          <p:cNvPr id="15" name="TextBox 15"/>
          <p:cNvSpPr txBox="1"/>
          <p:nvPr/>
        </p:nvSpPr>
        <p:spPr>
          <a:xfrm>
            <a:off x="7573899" y="3335179"/>
            <a:ext cx="1365304"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Thymeleaf</a:t>
            </a:r>
          </a:p>
        </p:txBody>
      </p:sp>
      <p:sp>
        <p:nvSpPr>
          <p:cNvPr id="16" name="TextBox 16"/>
          <p:cNvSpPr txBox="1"/>
          <p:nvPr/>
        </p:nvSpPr>
        <p:spPr>
          <a:xfrm>
            <a:off x="7574661" y="3637121"/>
            <a:ext cx="3896392"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Java 側のデータを HTML に流し込ん</a:t>
            </a:r>
          </a:p>
          <a:p>
            <a:pPr algn="l">
              <a:lnSpc>
                <a:spcPts val="2100"/>
              </a:lnSpc>
            </a:pPr>
            <a:r>
              <a:rPr lang="zh-CN" sz="1420" dirty="0">
                <a:solidFill>
                  <a:srgbClr val="484848"/>
                </a:solidFill>
                <a:latin typeface="Zen Kaku Gothic New"/>
                <a:ea typeface="Zen Kaku Gothic New"/>
                <a:cs typeface="Zen Kaku Gothic New"/>
              </a:rPr>
              <a:t>で画面を組み立てます。</a:t>
            </a:r>
          </a:p>
        </p:txBody>
      </p:sp>
      <p:sp>
        <p:nvSpPr>
          <p:cNvPr id="17" name="Rectangle 17"/>
          <p:cNvSpPr/>
          <p:nvPr/>
        </p:nvSpPr>
        <p:spPr>
          <a:xfrm>
            <a:off x="7353300" y="4448175"/>
            <a:ext cx="114300" cy="114300"/>
          </a:xfrm>
          <a:prstGeom prst="roundRect">
            <a:avLst>
              <a:gd name="adj" fmla="val 16667"/>
            </a:avLst>
          </a:prstGeom>
          <a:solidFill>
            <a:srgbClr val="47BCC6"/>
          </a:solidFill>
          <a:ln>
            <a:noFill/>
          </a:ln>
        </p:spPr>
      </p:sp>
      <p:sp>
        <p:nvSpPr>
          <p:cNvPr id="18" name="TextBox 18"/>
          <p:cNvSpPr txBox="1"/>
          <p:nvPr/>
        </p:nvSpPr>
        <p:spPr>
          <a:xfrm>
            <a:off x="7573899" y="4440079"/>
            <a:ext cx="222127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H2 インメモリDB</a:t>
            </a:r>
          </a:p>
        </p:txBody>
      </p:sp>
      <p:sp>
        <p:nvSpPr>
          <p:cNvPr id="19" name="TextBox 19"/>
          <p:cNvSpPr txBox="1"/>
          <p:nvPr/>
        </p:nvSpPr>
        <p:spPr>
          <a:xfrm>
            <a:off x="7574661" y="4742021"/>
            <a:ext cx="377875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メモリ上だけのデータベース。</a:t>
            </a:r>
          </a:p>
          <a:p>
            <a:pPr algn="l">
              <a:lnSpc>
                <a:spcPts val="2100"/>
              </a:lnSpc>
            </a:pPr>
            <a:r>
              <a:rPr lang="zh-CN" sz="1420" dirty="0">
                <a:solidFill>
                  <a:srgbClr val="484848"/>
                </a:solidFill>
                <a:latin typeface="Zen Kaku Gothic New"/>
                <a:ea typeface="Zen Kaku Gothic New"/>
                <a:cs typeface="Zen Kaku Gothic New"/>
              </a:rPr>
              <a:t>アプリを止めると中身は消えます。</a:t>
            </a:r>
          </a:p>
        </p:txBody>
      </p:sp>
      <p:sp>
        <p:nvSpPr>
          <p:cNvPr id="20" name="Rectangle 20"/>
          <p:cNvSpPr/>
          <p:nvPr/>
        </p:nvSpPr>
        <p:spPr>
          <a:xfrm>
            <a:off x="7353300" y="5295900"/>
            <a:ext cx="38100" cy="628650"/>
          </a:xfrm>
          <a:prstGeom prst="rect">
            <a:avLst/>
          </a:prstGeom>
          <a:solidFill>
            <a:srgbClr val="A3DDE3"/>
          </a:solidFill>
          <a:ln>
            <a:noFill/>
          </a:ln>
        </p:spPr>
      </p:sp>
      <p:sp>
        <p:nvSpPr>
          <p:cNvPr id="21" name="TextBox 21"/>
          <p:cNvSpPr txBox="1"/>
          <p:nvPr/>
        </p:nvSpPr>
        <p:spPr>
          <a:xfrm>
            <a:off x="7574661" y="5370671"/>
            <a:ext cx="4484560"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公式サイトの表示は最新版に上がります。</a:t>
            </a:r>
          </a:p>
          <a:p>
            <a:pPr algn="l">
              <a:lnSpc>
                <a:spcPts val="2250"/>
              </a:lnSpc>
            </a:pPr>
            <a:r>
              <a:rPr lang="zh-CN" sz="1420" dirty="0">
                <a:solidFill>
                  <a:srgbClr val="484848"/>
                </a:solidFill>
                <a:latin typeface="Zen Kaku Gothic New"/>
                <a:ea typeface="Zen Kaku Gothic New"/>
                <a:cs typeface="Zen Kaku Gothic New"/>
              </a:rPr>
              <a:t>課題Bは Spring Boot 3.4 です。</a:t>
            </a:r>
          </a:p>
        </p:txBody>
      </p:sp>
      <p:sp>
        <p:nvSpPr>
          <p:cNvPr id="22" name="TextBox 2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71</a:t>
            </a:r>
          </a:p>
        </p:txBody>
      </p:sp>
    </p:spTree>
  </p:cSld>
  <p:clrMapOvr>
    <a:masterClrMapping/>
  </p:clrMapOvr>
  <p:transition xmlns:p14="http://schemas.microsoft.com/office/powerpoint/2010/main" p14:dur="400">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51034"/>
            <a:ext cx="227568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課題Bの構成</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789" y="1158716"/>
            <a:ext cx="7278529" cy="816674"/>
          </a:xfrm>
          <a:prstGeom prst="rect">
            <a:avLst/>
          </a:prstGeom>
          <a:noFill/>
          <a:ln>
            <a:noFill/>
          </a:ln>
        </p:spPr>
        <p:txBody>
          <a:bodyPr wrap="square" lIns="0" tIns="0" rIns="0" bIns="0" anchor="t" anchorCtr="0"/>
          <a:lstStyle/>
          <a:p>
            <a:pPr algn="l">
              <a:lnSpc>
                <a:spcPts val="2850"/>
              </a:lnSpc>
            </a:pPr>
            <a:r>
              <a:rPr lang="zh-CN" sz="2320" b="1" dirty="0">
                <a:solidFill>
                  <a:srgbClr val="000000"/>
                </a:solidFill>
                <a:latin typeface="Zen Kaku Gothic New"/>
                <a:ea typeface="Zen Kaku Gothic New"/>
                <a:cs typeface="Zen Kaku Gothic New"/>
              </a:rPr>
              <a:t>画面からデータまで4層あり、</a:t>
            </a:r>
          </a:p>
          <a:p>
            <a:pPr algn="l">
              <a:lnSpc>
                <a:spcPts val="2850"/>
              </a:lnSpc>
            </a:pPr>
            <a:r>
              <a:rPr lang="zh-CN" sz="2320" b="1" dirty="0">
                <a:solidFill>
                  <a:srgbClr val="000000"/>
                </a:solidFill>
                <a:latin typeface="Zen Kaku Gothic New"/>
                <a:ea typeface="Zen Kaku Gothic New"/>
                <a:cs typeface="Zen Kaku Gothic New"/>
              </a:rPr>
              <a:t>不具合は</a:t>
            </a:r>
            <a:r>
              <a:rPr lang="zh-CN" sz="2320" b="1" dirty="0">
                <a:solidFill>
                  <a:srgbClr val="264DBF"/>
                </a:solidFill>
                <a:latin typeface="Zen Kaku Gothic New"/>
                <a:ea typeface="Zen Kaku Gothic New"/>
                <a:cs typeface="Zen Kaku Gothic New"/>
              </a:rPr>
              <a:t>サービス層</a:t>
            </a:r>
            <a:r>
              <a:rPr lang="zh-CN" sz="2320" b="1" dirty="0">
                <a:solidFill>
                  <a:srgbClr val="000000"/>
                </a:solidFill>
                <a:latin typeface="Zen Kaku Gothic New"/>
                <a:ea typeface="Zen Kaku Gothic New"/>
                <a:cs typeface="Zen Kaku Gothic New"/>
              </a:rPr>
              <a:t>に集まっています。</a:t>
            </a:r>
          </a:p>
        </p:txBody>
      </p:sp>
      <p:sp>
        <p:nvSpPr>
          <p:cNvPr id="7" name="Rectangle 7"/>
          <p:cNvSpPr/>
          <p:nvPr/>
        </p:nvSpPr>
        <p:spPr>
          <a:xfrm>
            <a:off x="666750" y="2114550"/>
            <a:ext cx="5029200" cy="2828925"/>
          </a:xfrm>
          <a:prstGeom prst="roundRect">
            <a:avLst>
              <a:gd name="adj" fmla="val 2694"/>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2057400"/>
            <a:ext cx="5029200" cy="2828925"/>
          </a:xfrm>
          <a:prstGeom prst="rect">
            <a:avLst/>
          </a:prstGeom>
        </p:spPr>
      </p:pic>
      <p:sp>
        <p:nvSpPr>
          <p:cNvPr id="9" name="Rectangle 9"/>
          <p:cNvSpPr/>
          <p:nvPr/>
        </p:nvSpPr>
        <p:spPr>
          <a:xfrm>
            <a:off x="609600" y="2057400"/>
            <a:ext cx="5029200" cy="2828925"/>
          </a:xfrm>
          <a:prstGeom prst="roundRect">
            <a:avLst>
              <a:gd name="adj" fmla="val 2694"/>
            </a:avLst>
          </a:prstGeom>
          <a:noFill/>
          <a:ln w="14288">
            <a:solidFill>
              <a:srgbClr val="E3E7EA"/>
            </a:solidFill>
          </a:ln>
        </p:spPr>
      </p:sp>
      <p:sp>
        <p:nvSpPr>
          <p:cNvPr id="10" name="TextBox 10"/>
          <p:cNvSpPr txBox="1"/>
          <p:nvPr/>
        </p:nvSpPr>
        <p:spPr>
          <a:xfrm>
            <a:off x="702539" y="4999196"/>
            <a:ext cx="4843322"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Thymeleaf 公式サイト thymeleaf.org</a:t>
            </a:r>
          </a:p>
        </p:txBody>
      </p:sp>
      <p:sp>
        <p:nvSpPr>
          <p:cNvPr id="11" name="Rectangle 11"/>
          <p:cNvSpPr/>
          <p:nvPr/>
        </p:nvSpPr>
        <p:spPr>
          <a:xfrm>
            <a:off x="6553200" y="2114550"/>
            <a:ext cx="5029200" cy="2828925"/>
          </a:xfrm>
          <a:prstGeom prst="roundRect">
            <a:avLst>
              <a:gd name="adj" fmla="val 2694"/>
            </a:avLst>
          </a:prstGeom>
          <a:solidFill>
            <a:srgbClr val="000000">
              <a:alpha val="8000"/>
            </a:srgbClr>
          </a:solidFill>
          <a:ln>
            <a:noFill/>
          </a:ln>
        </p:spPr>
      </p:sp>
      <p:pic>
        <p:nvPicPr>
          <p:cNvPr id="12" name="Image 12"/>
          <p:cNvPicPr>
            <a:picLocks noChangeAspect="1"/>
          </p:cNvPicPr>
          <p:nvPr/>
        </p:nvPicPr>
        <p:blipFill>
          <a:blip r:embed="rId3"/>
          <a:stretch>
            <a:fillRect/>
          </a:stretch>
        </p:blipFill>
        <p:spPr>
          <a:xfrm>
            <a:off x="6496050" y="2057400"/>
            <a:ext cx="5029200" cy="2828925"/>
          </a:xfrm>
          <a:prstGeom prst="rect">
            <a:avLst/>
          </a:prstGeom>
        </p:spPr>
      </p:pic>
      <p:sp>
        <p:nvSpPr>
          <p:cNvPr id="13" name="Rectangle 13"/>
          <p:cNvSpPr/>
          <p:nvPr/>
        </p:nvSpPr>
        <p:spPr>
          <a:xfrm>
            <a:off x="6496050" y="2057400"/>
            <a:ext cx="5029200" cy="2828925"/>
          </a:xfrm>
          <a:prstGeom prst="roundRect">
            <a:avLst>
              <a:gd name="adj" fmla="val 2694"/>
            </a:avLst>
          </a:prstGeom>
          <a:noFill/>
          <a:ln w="14288">
            <a:solidFill>
              <a:srgbClr val="E3E7EA"/>
            </a:solidFill>
          </a:ln>
        </p:spPr>
      </p:sp>
      <p:sp>
        <p:nvSpPr>
          <p:cNvPr id="14" name="TextBox 14"/>
          <p:cNvSpPr txBox="1"/>
          <p:nvPr/>
        </p:nvSpPr>
        <p:spPr>
          <a:xfrm>
            <a:off x="6378735" y="4999196"/>
            <a:ext cx="526383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H2 Database 公式サイト h2database.com</a:t>
            </a:r>
          </a:p>
        </p:txBody>
      </p:sp>
      <p:sp>
        <p:nvSpPr>
          <p:cNvPr id="15" name="Rectangle 15"/>
          <p:cNvSpPr/>
          <p:nvPr/>
        </p:nvSpPr>
        <p:spPr>
          <a:xfrm>
            <a:off x="609600" y="5429250"/>
            <a:ext cx="2514600" cy="628650"/>
          </a:xfrm>
          <a:prstGeom prst="roundRect">
            <a:avLst>
              <a:gd name="adj" fmla="val 12121"/>
            </a:avLst>
          </a:prstGeom>
          <a:solidFill>
            <a:srgbClr val="EEF6F7"/>
          </a:solidFill>
          <a:ln w="14288">
            <a:solidFill>
              <a:srgbClr val="A3DDE3"/>
            </a:solidFill>
          </a:ln>
        </p:spPr>
      </p:sp>
      <p:sp>
        <p:nvSpPr>
          <p:cNvPr id="16" name="TextBox 16"/>
          <p:cNvSpPr txBox="1"/>
          <p:nvPr/>
        </p:nvSpPr>
        <p:spPr>
          <a:xfrm>
            <a:off x="1204198" y="5648325"/>
            <a:ext cx="1325404" cy="293370"/>
          </a:xfrm>
          <a:prstGeom prst="rect">
            <a:avLst/>
          </a:prstGeom>
          <a:noFill/>
          <a:ln>
            <a:noFill/>
          </a:ln>
        </p:spPr>
        <p:txBody>
          <a:bodyPr wrap="none" lIns="0" tIns="0" rIns="0" bIns="0" anchor="t" anchorCtr="0">
            <a:spAutoFit/>
          </a:bodyPr>
          <a:lstStyle/>
          <a:p>
            <a:pPr algn="ctr"/>
            <a:r>
              <a:rPr lang="en-US" sz="1500" b="1" dirty="0">
                <a:solidFill>
                  <a:srgbClr val="000000"/>
                </a:solidFill>
                <a:latin typeface="Zen Kaku Gothic New"/>
                <a:ea typeface="Zen Kaku Gothic New"/>
                <a:cs typeface="Zen Kaku Gothic New"/>
              </a:rPr>
              <a:t>Controller</a:t>
            </a:r>
          </a:p>
        </p:txBody>
      </p:sp>
      <p:sp>
        <p:nvSpPr>
          <p:cNvPr id="17" name="Polygon 17"/>
          <p:cNvSpPr/>
          <p:nvPr/>
        </p:nvSpPr>
        <p:spPr>
          <a:xfrm>
            <a:off x="3200400" y="5657850"/>
            <a:ext cx="152400" cy="171450"/>
          </a:xfrm>
          <a:custGeom>
            <a:avLst/>
            <a:gdLst/>
            <a:ahLst/>
            <a:cxnLst/>
            <a:rect l="l" t="t" r="r" b="b"/>
            <a:pathLst>
              <a:path w="152400" h="171450">
                <a:moveTo>
                  <a:pt x="0" y="0"/>
                </a:moveTo>
                <a:lnTo>
                  <a:pt x="0" y="171450"/>
                </a:lnTo>
                <a:lnTo>
                  <a:pt x="152400" y="85725"/>
                </a:lnTo>
                <a:close/>
              </a:path>
            </a:pathLst>
          </a:custGeom>
          <a:solidFill>
            <a:srgbClr val="A3DDE3"/>
          </a:solidFill>
          <a:ln>
            <a:noFill/>
          </a:ln>
        </p:spPr>
      </p:sp>
      <p:sp>
        <p:nvSpPr>
          <p:cNvPr id="18" name="Rectangle 18"/>
          <p:cNvSpPr/>
          <p:nvPr/>
        </p:nvSpPr>
        <p:spPr>
          <a:xfrm>
            <a:off x="3390900" y="5429250"/>
            <a:ext cx="2514600" cy="628650"/>
          </a:xfrm>
          <a:prstGeom prst="roundRect">
            <a:avLst>
              <a:gd name="adj" fmla="val 12121"/>
            </a:avLst>
          </a:prstGeom>
          <a:solidFill>
            <a:srgbClr val="47BCC6"/>
          </a:solidFill>
          <a:ln w="14288">
            <a:solidFill>
              <a:srgbClr val="A3DDE3"/>
            </a:solidFill>
          </a:ln>
        </p:spPr>
      </p:sp>
      <p:sp>
        <p:nvSpPr>
          <p:cNvPr id="19" name="TextBox 19"/>
          <p:cNvSpPr txBox="1"/>
          <p:nvPr/>
        </p:nvSpPr>
        <p:spPr>
          <a:xfrm>
            <a:off x="4167378" y="5648325"/>
            <a:ext cx="961644"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Service</a:t>
            </a:r>
          </a:p>
        </p:txBody>
      </p:sp>
      <p:sp>
        <p:nvSpPr>
          <p:cNvPr id="20" name="Polygon 20"/>
          <p:cNvSpPr/>
          <p:nvPr/>
        </p:nvSpPr>
        <p:spPr>
          <a:xfrm>
            <a:off x="5981700" y="5657850"/>
            <a:ext cx="152400" cy="171450"/>
          </a:xfrm>
          <a:custGeom>
            <a:avLst/>
            <a:gdLst/>
            <a:ahLst/>
            <a:cxnLst/>
            <a:rect l="l" t="t" r="r" b="b"/>
            <a:pathLst>
              <a:path w="152400" h="171450">
                <a:moveTo>
                  <a:pt x="0" y="0"/>
                </a:moveTo>
                <a:lnTo>
                  <a:pt x="0" y="171450"/>
                </a:lnTo>
                <a:lnTo>
                  <a:pt x="152400" y="85725"/>
                </a:lnTo>
                <a:close/>
              </a:path>
            </a:pathLst>
          </a:custGeom>
          <a:solidFill>
            <a:srgbClr val="A3DDE3"/>
          </a:solidFill>
          <a:ln>
            <a:noFill/>
          </a:ln>
        </p:spPr>
      </p:sp>
      <p:sp>
        <p:nvSpPr>
          <p:cNvPr id="21" name="Rectangle 21"/>
          <p:cNvSpPr/>
          <p:nvPr/>
        </p:nvSpPr>
        <p:spPr>
          <a:xfrm>
            <a:off x="6172200" y="5429250"/>
            <a:ext cx="2514600" cy="628650"/>
          </a:xfrm>
          <a:prstGeom prst="roundRect">
            <a:avLst>
              <a:gd name="adj" fmla="val 12121"/>
            </a:avLst>
          </a:prstGeom>
          <a:solidFill>
            <a:srgbClr val="EEF6F7"/>
          </a:solidFill>
          <a:ln w="14288">
            <a:solidFill>
              <a:srgbClr val="A3DDE3"/>
            </a:solidFill>
          </a:ln>
        </p:spPr>
      </p:sp>
      <p:sp>
        <p:nvSpPr>
          <p:cNvPr id="22" name="TextBox 22"/>
          <p:cNvSpPr txBox="1"/>
          <p:nvPr/>
        </p:nvSpPr>
        <p:spPr>
          <a:xfrm>
            <a:off x="6734044" y="5648325"/>
            <a:ext cx="1390912" cy="293370"/>
          </a:xfrm>
          <a:prstGeom prst="rect">
            <a:avLst/>
          </a:prstGeom>
          <a:noFill/>
          <a:ln>
            <a:noFill/>
          </a:ln>
        </p:spPr>
        <p:txBody>
          <a:bodyPr wrap="none" lIns="0" tIns="0" rIns="0" bIns="0" anchor="t" anchorCtr="0">
            <a:spAutoFit/>
          </a:bodyPr>
          <a:lstStyle/>
          <a:p>
            <a:pPr algn="ctr"/>
            <a:r>
              <a:rPr lang="en-US" sz="1500" b="1" dirty="0">
                <a:solidFill>
                  <a:srgbClr val="000000"/>
                </a:solidFill>
                <a:latin typeface="Zen Kaku Gothic New"/>
                <a:ea typeface="Zen Kaku Gothic New"/>
                <a:cs typeface="Zen Kaku Gothic New"/>
              </a:rPr>
              <a:t>Repository</a:t>
            </a:r>
          </a:p>
        </p:txBody>
      </p:sp>
      <p:sp>
        <p:nvSpPr>
          <p:cNvPr id="23" name="Polygon 23"/>
          <p:cNvSpPr/>
          <p:nvPr/>
        </p:nvSpPr>
        <p:spPr>
          <a:xfrm>
            <a:off x="8763000" y="5657850"/>
            <a:ext cx="152400" cy="171450"/>
          </a:xfrm>
          <a:custGeom>
            <a:avLst/>
            <a:gdLst/>
            <a:ahLst/>
            <a:cxnLst/>
            <a:rect l="l" t="t" r="r" b="b"/>
            <a:pathLst>
              <a:path w="152400" h="171450">
                <a:moveTo>
                  <a:pt x="0" y="0"/>
                </a:moveTo>
                <a:lnTo>
                  <a:pt x="0" y="171450"/>
                </a:lnTo>
                <a:lnTo>
                  <a:pt x="152400" y="85725"/>
                </a:lnTo>
                <a:close/>
              </a:path>
            </a:pathLst>
          </a:custGeom>
          <a:solidFill>
            <a:srgbClr val="A3DDE3"/>
          </a:solidFill>
          <a:ln>
            <a:noFill/>
          </a:ln>
        </p:spPr>
      </p:sp>
      <p:sp>
        <p:nvSpPr>
          <p:cNvPr id="24" name="Rectangle 24"/>
          <p:cNvSpPr/>
          <p:nvPr/>
        </p:nvSpPr>
        <p:spPr>
          <a:xfrm>
            <a:off x="8953500" y="5429250"/>
            <a:ext cx="2514600" cy="628650"/>
          </a:xfrm>
          <a:prstGeom prst="roundRect">
            <a:avLst>
              <a:gd name="adj" fmla="val 12121"/>
            </a:avLst>
          </a:prstGeom>
          <a:solidFill>
            <a:srgbClr val="EEF6F7"/>
          </a:solidFill>
          <a:ln w="14288">
            <a:solidFill>
              <a:srgbClr val="A3DDE3"/>
            </a:solidFill>
          </a:ln>
        </p:spPr>
      </p:sp>
      <p:sp>
        <p:nvSpPr>
          <p:cNvPr id="25" name="TextBox 25"/>
          <p:cNvSpPr txBox="1"/>
          <p:nvPr/>
        </p:nvSpPr>
        <p:spPr>
          <a:xfrm>
            <a:off x="9153049" y="5648325"/>
            <a:ext cx="2115502" cy="293370"/>
          </a:xfrm>
          <a:prstGeom prst="rect">
            <a:avLst/>
          </a:prstGeom>
          <a:noFill/>
          <a:ln>
            <a:noFill/>
          </a:ln>
        </p:spPr>
        <p:txBody>
          <a:bodyPr wrap="none" lIns="0" tIns="0" rIns="0" bIns="0" anchor="t" anchorCtr="0">
            <a:spAutoFit/>
          </a:bodyPr>
          <a:lstStyle/>
          <a:p>
            <a:pPr algn="ctr"/>
            <a:r>
              <a:rPr lang="zh-CN" sz="1500" b="1" dirty="0">
                <a:solidFill>
                  <a:srgbClr val="000000"/>
                </a:solidFill>
                <a:latin typeface="Zen Kaku Gothic New"/>
                <a:ea typeface="Zen Kaku Gothic New"/>
                <a:cs typeface="Zen Kaku Gothic New"/>
              </a:rPr>
              <a:t>H2 インメモリDB</a:t>
            </a:r>
          </a:p>
        </p:txBody>
      </p:sp>
      <p:sp>
        <p:nvSpPr>
          <p:cNvPr id="26" name="TextBox 26"/>
          <p:cNvSpPr txBox="1"/>
          <p:nvPr/>
        </p:nvSpPr>
        <p:spPr>
          <a:xfrm>
            <a:off x="602361" y="6037421"/>
            <a:ext cx="6178486"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画面は Thymeleaf が組み立て、データは H2 に入ります。</a:t>
            </a:r>
          </a:p>
          <a:p>
            <a:pPr algn="l">
              <a:lnSpc>
                <a:spcPts val="1950"/>
              </a:lnSpc>
            </a:pPr>
            <a:r>
              <a:rPr lang="zh-CN" sz="1420" dirty="0">
                <a:solidFill>
                  <a:srgbClr val="484848"/>
                </a:solidFill>
                <a:latin typeface="Zen Kaku Gothic New"/>
                <a:ea typeface="Zen Kaku Gothic New"/>
                <a:cs typeface="Zen Kaku Gothic New"/>
              </a:rPr>
              <a:t>仕込まれた不具合5件は Service 層に集まっています。</a:t>
            </a:r>
          </a:p>
        </p:txBody>
      </p:sp>
      <p:sp>
        <p:nvSpPr>
          <p:cNvPr id="27" name="TextBox 2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8" name="TextBox 2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72</a:t>
            </a:r>
          </a:p>
        </p:txBody>
      </p:sp>
    </p:spTree>
  </p:cSld>
  <p:clrMapOvr>
    <a:masterClrMapping/>
  </p:clrMapOvr>
  <p:transition xmlns:p14="http://schemas.microsoft.com/office/powerpoint/2010/main" p14:dur="400">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31508"/>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51034"/>
            <a:ext cx="446835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B-0 起動して現状を掴む</a:t>
            </a:r>
          </a:p>
        </p:txBody>
      </p:sp>
      <p:sp>
        <p:nvSpPr>
          <p:cNvPr id="7" name="Rectangle 7"/>
          <p:cNvSpPr/>
          <p:nvPr/>
        </p:nvSpPr>
        <p:spPr>
          <a:xfrm>
            <a:off x="2000250" y="1028700"/>
            <a:ext cx="9582150" cy="19050"/>
          </a:xfrm>
          <a:prstGeom prst="rect">
            <a:avLst/>
          </a:prstGeom>
          <a:solidFill>
            <a:srgbClr val="2F72DC"/>
          </a:solidFill>
          <a:ln>
            <a:noFill/>
          </a:ln>
        </p:spPr>
      </p:sp>
      <p:sp>
        <p:nvSpPr>
          <p:cNvPr id="8" name="Rectangle 8"/>
          <p:cNvSpPr/>
          <p:nvPr/>
        </p:nvSpPr>
        <p:spPr>
          <a:xfrm>
            <a:off x="10248900" y="552450"/>
            <a:ext cx="1085850" cy="381000"/>
          </a:xfrm>
          <a:prstGeom prst="roundRect">
            <a:avLst>
              <a:gd name="adj" fmla="val 20000"/>
            </a:avLst>
          </a:prstGeom>
          <a:solidFill>
            <a:srgbClr val="E7EEFB"/>
          </a:solidFill>
          <a:ln>
            <a:noFill/>
          </a:ln>
        </p:spPr>
      </p:sp>
      <p:sp>
        <p:nvSpPr>
          <p:cNvPr id="9" name="TextBox 9"/>
          <p:cNvSpPr txBox="1"/>
          <p:nvPr/>
        </p:nvSpPr>
        <p:spPr>
          <a:xfrm>
            <a:off x="10361652" y="657225"/>
            <a:ext cx="860346" cy="293370"/>
          </a:xfrm>
          <a:prstGeom prst="rect">
            <a:avLst/>
          </a:prstGeom>
          <a:noFill/>
          <a:ln>
            <a:noFill/>
          </a:ln>
        </p:spPr>
        <p:txBody>
          <a:bodyPr wrap="none" lIns="0" tIns="0" rIns="0" bIns="0" anchor="t" anchorCtr="0">
            <a:spAutoFit/>
          </a:bodyPr>
          <a:lstStyle/>
          <a:p>
            <a:pPr algn="ctr"/>
            <a:r>
              <a:rPr lang="en-US" sz="1500" b="1" dirty="0">
                <a:solidFill>
                  <a:srgbClr val="2F72DC"/>
                </a:solidFill>
                <a:latin typeface="Zen Kaku Gothic New"/>
                <a:ea typeface="Zen Kaku Gothic New"/>
                <a:cs typeface="Zen Kaku Gothic New"/>
              </a:rPr>
              <a:t>[8min]</a:t>
            </a:r>
          </a:p>
        </p:txBody>
      </p:sp>
      <p:sp>
        <p:nvSpPr>
          <p:cNvPr id="10" name="TextBox 10"/>
          <p:cNvSpPr txBox="1"/>
          <p:nvPr/>
        </p:nvSpPr>
        <p:spPr>
          <a:xfrm>
            <a:off x="598551" y="1251109"/>
            <a:ext cx="1127782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Skill 3種を置き、アプリを起動して</a:t>
            </a:r>
            <a:r>
              <a:rPr lang="zh-CN" sz="2180" b="1" dirty="0">
                <a:solidFill>
                  <a:srgbClr val="264DBF"/>
                </a:solidFill>
                <a:latin typeface="Zen Kaku Gothic New"/>
                <a:ea typeface="Zen Kaku Gothic New"/>
                <a:cs typeface="Zen Kaku Gothic New"/>
              </a:rPr>
              <a:t>壊れた画面</a:t>
            </a:r>
            <a:r>
              <a:rPr lang="zh-CN" sz="2180" b="1" dirty="0">
                <a:solidFill>
                  <a:srgbClr val="000000"/>
                </a:solidFill>
                <a:latin typeface="Zen Kaku Gothic New"/>
                <a:ea typeface="Zen Kaku Gothic New"/>
                <a:cs typeface="Zen Kaku Gothic New"/>
              </a:rPr>
              <a:t>を1件見つけます。</a:t>
            </a:r>
          </a:p>
        </p:txBody>
      </p:sp>
      <p:sp>
        <p:nvSpPr>
          <p:cNvPr id="11" name="TextBox 11"/>
          <p:cNvSpPr txBox="1"/>
          <p:nvPr/>
        </p:nvSpPr>
        <p:spPr>
          <a:xfrm>
            <a:off x="601599" y="1887379"/>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操作</a:t>
            </a:r>
          </a:p>
        </p:txBody>
      </p:sp>
      <p:sp>
        <p:nvSpPr>
          <p:cNvPr id="12" name="Rectangle 12"/>
          <p:cNvSpPr/>
          <p:nvPr/>
        </p:nvSpPr>
        <p:spPr>
          <a:xfrm>
            <a:off x="609600" y="2152650"/>
            <a:ext cx="685800" cy="28575"/>
          </a:xfrm>
          <a:prstGeom prst="rect">
            <a:avLst/>
          </a:prstGeom>
          <a:solidFill>
            <a:srgbClr val="2F72DC"/>
          </a:solidFill>
          <a:ln>
            <a:noFill/>
          </a:ln>
        </p:spPr>
      </p:sp>
      <p:sp>
        <p:nvSpPr>
          <p:cNvPr id="13" name="Ellipse 13"/>
          <p:cNvSpPr/>
          <p:nvPr/>
        </p:nvSpPr>
        <p:spPr>
          <a:xfrm>
            <a:off x="609600" y="2343150"/>
            <a:ext cx="304800" cy="304800"/>
          </a:xfrm>
          <a:prstGeom prst="ellipse">
            <a:avLst/>
          </a:prstGeom>
          <a:solidFill>
            <a:srgbClr val="2F72DC"/>
          </a:solidFill>
          <a:ln>
            <a:noFill/>
          </a:ln>
        </p:spPr>
      </p:sp>
      <p:sp>
        <p:nvSpPr>
          <p:cNvPr id="14" name="TextBox 14"/>
          <p:cNvSpPr txBox="1"/>
          <p:nvPr/>
        </p:nvSpPr>
        <p:spPr>
          <a:xfrm>
            <a:off x="686828" y="24083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1021461" y="2398871"/>
            <a:ext cx="499983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_harness_kit の Skill 3種と _lib をコピーする</a:t>
            </a:r>
          </a:p>
        </p:txBody>
      </p:sp>
      <p:sp>
        <p:nvSpPr>
          <p:cNvPr id="16" name="Ellipse 16"/>
          <p:cNvSpPr/>
          <p:nvPr/>
        </p:nvSpPr>
        <p:spPr>
          <a:xfrm>
            <a:off x="609600" y="2838450"/>
            <a:ext cx="304800" cy="304800"/>
          </a:xfrm>
          <a:prstGeom prst="ellipse">
            <a:avLst/>
          </a:prstGeom>
          <a:solidFill>
            <a:srgbClr val="2F72DC"/>
          </a:solidFill>
          <a:ln>
            <a:noFill/>
          </a:ln>
        </p:spPr>
      </p:sp>
      <p:sp>
        <p:nvSpPr>
          <p:cNvPr id="17" name="TextBox 17"/>
          <p:cNvSpPr txBox="1"/>
          <p:nvPr/>
        </p:nvSpPr>
        <p:spPr>
          <a:xfrm>
            <a:off x="686828" y="29036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1021461" y="2894171"/>
            <a:ext cx="400226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コピー先は handson/.claude/skills/</a:t>
            </a:r>
          </a:p>
        </p:txBody>
      </p:sp>
      <p:sp>
        <p:nvSpPr>
          <p:cNvPr id="19" name="Ellipse 19"/>
          <p:cNvSpPr/>
          <p:nvPr/>
        </p:nvSpPr>
        <p:spPr>
          <a:xfrm>
            <a:off x="609600" y="3333750"/>
            <a:ext cx="304800" cy="304800"/>
          </a:xfrm>
          <a:prstGeom prst="ellipse">
            <a:avLst/>
          </a:prstGeom>
          <a:solidFill>
            <a:srgbClr val="2F72DC"/>
          </a:solidFill>
          <a:ln>
            <a:noFill/>
          </a:ln>
        </p:spPr>
      </p:sp>
      <p:sp>
        <p:nvSpPr>
          <p:cNvPr id="20" name="TextBox 20"/>
          <p:cNvSpPr txBox="1"/>
          <p:nvPr/>
        </p:nvSpPr>
        <p:spPr>
          <a:xfrm>
            <a:off x="686828" y="33989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1021461" y="3389471"/>
            <a:ext cx="542676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CLAUDE_追記.md の中身を CLAUDE.md の末尾へ</a:t>
            </a:r>
          </a:p>
        </p:txBody>
      </p:sp>
      <p:sp>
        <p:nvSpPr>
          <p:cNvPr id="22" name="Ellipse 22"/>
          <p:cNvSpPr/>
          <p:nvPr/>
        </p:nvSpPr>
        <p:spPr>
          <a:xfrm>
            <a:off x="609600" y="3829050"/>
            <a:ext cx="304800" cy="304800"/>
          </a:xfrm>
          <a:prstGeom prst="ellipse">
            <a:avLst/>
          </a:prstGeom>
          <a:solidFill>
            <a:srgbClr val="2F72DC"/>
          </a:solidFill>
          <a:ln>
            <a:noFill/>
          </a:ln>
        </p:spPr>
      </p:sp>
      <p:sp>
        <p:nvSpPr>
          <p:cNvPr id="23" name="TextBox 23"/>
          <p:cNvSpPr txBox="1"/>
          <p:nvPr/>
        </p:nvSpPr>
        <p:spPr>
          <a:xfrm>
            <a:off x="686828" y="38942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4" name="TextBox 24"/>
          <p:cNvSpPr txBox="1"/>
          <p:nvPr/>
        </p:nvSpPr>
        <p:spPr>
          <a:xfrm>
            <a:off x="1021461" y="3884771"/>
            <a:ext cx="33230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 Code パネルを開き直す</a:t>
            </a:r>
          </a:p>
        </p:txBody>
      </p:sp>
      <p:sp>
        <p:nvSpPr>
          <p:cNvPr id="25" name="Ellipse 25"/>
          <p:cNvSpPr/>
          <p:nvPr/>
        </p:nvSpPr>
        <p:spPr>
          <a:xfrm>
            <a:off x="609600" y="4324350"/>
            <a:ext cx="304800" cy="304800"/>
          </a:xfrm>
          <a:prstGeom prst="ellipse">
            <a:avLst/>
          </a:prstGeom>
          <a:solidFill>
            <a:srgbClr val="2F72DC"/>
          </a:solidFill>
          <a:ln>
            <a:noFill/>
          </a:ln>
        </p:spPr>
      </p:sp>
      <p:sp>
        <p:nvSpPr>
          <p:cNvPr id="26" name="TextBox 26"/>
          <p:cNvSpPr txBox="1"/>
          <p:nvPr/>
        </p:nvSpPr>
        <p:spPr>
          <a:xfrm>
            <a:off x="686828" y="43895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5</a:t>
            </a:r>
          </a:p>
        </p:txBody>
      </p:sp>
      <p:sp>
        <p:nvSpPr>
          <p:cNvPr id="27" name="TextBox 27"/>
          <p:cNvSpPr txBox="1"/>
          <p:nvPr/>
        </p:nvSpPr>
        <p:spPr>
          <a:xfrm>
            <a:off x="1021461" y="4380071"/>
            <a:ext cx="623285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ターミナルで cd kadaiB のあと ./mvnw spring-boot:run</a:t>
            </a:r>
          </a:p>
        </p:txBody>
      </p:sp>
      <p:sp>
        <p:nvSpPr>
          <p:cNvPr id="28" name="Ellipse 28"/>
          <p:cNvSpPr/>
          <p:nvPr/>
        </p:nvSpPr>
        <p:spPr>
          <a:xfrm>
            <a:off x="609600" y="4819650"/>
            <a:ext cx="304800" cy="304800"/>
          </a:xfrm>
          <a:prstGeom prst="ellipse">
            <a:avLst/>
          </a:prstGeom>
          <a:solidFill>
            <a:srgbClr val="2F72DC"/>
          </a:solidFill>
          <a:ln>
            <a:noFill/>
          </a:ln>
        </p:spPr>
      </p:sp>
      <p:sp>
        <p:nvSpPr>
          <p:cNvPr id="29" name="TextBox 29"/>
          <p:cNvSpPr txBox="1"/>
          <p:nvPr/>
        </p:nvSpPr>
        <p:spPr>
          <a:xfrm>
            <a:off x="686828" y="48848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6</a:t>
            </a:r>
          </a:p>
        </p:txBody>
      </p:sp>
      <p:sp>
        <p:nvSpPr>
          <p:cNvPr id="30" name="TextBox 30"/>
          <p:cNvSpPr txBox="1"/>
          <p:nvPr/>
        </p:nvSpPr>
        <p:spPr>
          <a:xfrm>
            <a:off x="1021461" y="4875371"/>
            <a:ext cx="530799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localhost:8080/equipments を開き、詳細も見る</a:t>
            </a:r>
          </a:p>
        </p:txBody>
      </p:sp>
      <p:sp>
        <p:nvSpPr>
          <p:cNvPr id="31" name="Rectangle 31"/>
          <p:cNvSpPr/>
          <p:nvPr/>
        </p:nvSpPr>
        <p:spPr>
          <a:xfrm>
            <a:off x="7086600" y="2000250"/>
            <a:ext cx="4248150" cy="2209800"/>
          </a:xfrm>
          <a:prstGeom prst="roundRect">
            <a:avLst>
              <a:gd name="adj" fmla="val 4310"/>
            </a:avLst>
          </a:prstGeom>
          <a:solidFill>
            <a:srgbClr val="EEF6F7"/>
          </a:solidFill>
          <a:ln>
            <a:noFill/>
          </a:ln>
        </p:spPr>
      </p:sp>
      <p:sp>
        <p:nvSpPr>
          <p:cNvPr id="32" name="Rectangle 32"/>
          <p:cNvSpPr/>
          <p:nvPr/>
        </p:nvSpPr>
        <p:spPr>
          <a:xfrm>
            <a:off x="7086600" y="2000250"/>
            <a:ext cx="57150" cy="2209800"/>
          </a:xfrm>
          <a:prstGeom prst="roundRect">
            <a:avLst>
              <a:gd name="adj" fmla="val 50000"/>
            </a:avLst>
          </a:prstGeom>
          <a:solidFill>
            <a:srgbClr val="47BCC6"/>
          </a:solidFill>
          <a:ln>
            <a:noFill/>
          </a:ln>
        </p:spPr>
      </p:sp>
      <p:sp>
        <p:nvSpPr>
          <p:cNvPr id="33" name="TextBox 33"/>
          <p:cNvSpPr txBox="1"/>
          <p:nvPr/>
        </p:nvSpPr>
        <p:spPr>
          <a:xfrm>
            <a:off x="7383399" y="2211229"/>
            <a:ext cx="98632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OK基準</a:t>
            </a:r>
          </a:p>
        </p:txBody>
      </p:sp>
      <p:sp>
        <p:nvSpPr>
          <p:cNvPr id="34" name="Rectangle 34"/>
          <p:cNvSpPr/>
          <p:nvPr/>
        </p:nvSpPr>
        <p:spPr>
          <a:xfrm>
            <a:off x="7391400" y="2667000"/>
            <a:ext cx="114300" cy="114300"/>
          </a:xfrm>
          <a:prstGeom prst="roundRect">
            <a:avLst>
              <a:gd name="adj" fmla="val 16667"/>
            </a:avLst>
          </a:prstGeom>
          <a:solidFill>
            <a:srgbClr val="47BCC6"/>
          </a:solidFill>
          <a:ln>
            <a:noFill/>
          </a:ln>
        </p:spPr>
      </p:sp>
      <p:sp>
        <p:nvSpPr>
          <p:cNvPr id="35" name="TextBox 35"/>
          <p:cNvSpPr txBox="1"/>
          <p:nvPr/>
        </p:nvSpPr>
        <p:spPr>
          <a:xfrm>
            <a:off x="7612761" y="2627471"/>
            <a:ext cx="403755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.claude/skills/ にフォルダが4つある</a:t>
            </a:r>
          </a:p>
        </p:txBody>
      </p:sp>
      <p:sp>
        <p:nvSpPr>
          <p:cNvPr id="36" name="Rectangle 36"/>
          <p:cNvSpPr/>
          <p:nvPr/>
        </p:nvSpPr>
        <p:spPr>
          <a:xfrm>
            <a:off x="7391400" y="3048000"/>
            <a:ext cx="114300" cy="114300"/>
          </a:xfrm>
          <a:prstGeom prst="roundRect">
            <a:avLst>
              <a:gd name="adj" fmla="val 16667"/>
            </a:avLst>
          </a:prstGeom>
          <a:solidFill>
            <a:srgbClr val="47BCC6"/>
          </a:solidFill>
          <a:ln>
            <a:noFill/>
          </a:ln>
        </p:spPr>
      </p:sp>
      <p:sp>
        <p:nvSpPr>
          <p:cNvPr id="37" name="TextBox 37"/>
          <p:cNvSpPr txBox="1"/>
          <p:nvPr/>
        </p:nvSpPr>
        <p:spPr>
          <a:xfrm>
            <a:off x="7612761" y="3008471"/>
            <a:ext cx="368930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ターミナルに Started が出ている</a:t>
            </a:r>
          </a:p>
        </p:txBody>
      </p:sp>
      <p:sp>
        <p:nvSpPr>
          <p:cNvPr id="38" name="Rectangle 38"/>
          <p:cNvSpPr/>
          <p:nvPr/>
        </p:nvSpPr>
        <p:spPr>
          <a:xfrm>
            <a:off x="7391400" y="3429000"/>
            <a:ext cx="114300" cy="114300"/>
          </a:xfrm>
          <a:prstGeom prst="roundRect">
            <a:avLst>
              <a:gd name="adj" fmla="val 16667"/>
            </a:avLst>
          </a:prstGeom>
          <a:solidFill>
            <a:srgbClr val="47BCC6"/>
          </a:solidFill>
          <a:ln>
            <a:noFill/>
          </a:ln>
        </p:spPr>
      </p:sp>
      <p:sp>
        <p:nvSpPr>
          <p:cNvPr id="39" name="TextBox 39"/>
          <p:cNvSpPr txBox="1"/>
          <p:nvPr/>
        </p:nvSpPr>
        <p:spPr>
          <a:xfrm>
            <a:off x="7612761" y="3389471"/>
            <a:ext cx="30729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一覧画面に備品が並んでいる</a:t>
            </a:r>
          </a:p>
        </p:txBody>
      </p:sp>
      <p:sp>
        <p:nvSpPr>
          <p:cNvPr id="40" name="Rectangle 40"/>
          <p:cNvSpPr/>
          <p:nvPr/>
        </p:nvSpPr>
        <p:spPr>
          <a:xfrm>
            <a:off x="7391400" y="3810000"/>
            <a:ext cx="114300" cy="114300"/>
          </a:xfrm>
          <a:prstGeom prst="roundRect">
            <a:avLst>
              <a:gd name="adj" fmla="val 16667"/>
            </a:avLst>
          </a:prstGeom>
          <a:solidFill>
            <a:srgbClr val="47BCC6"/>
          </a:solidFill>
          <a:ln>
            <a:noFill/>
          </a:ln>
        </p:spPr>
      </p:sp>
      <p:sp>
        <p:nvSpPr>
          <p:cNvPr id="41" name="TextBox 41"/>
          <p:cNvSpPr txBox="1"/>
          <p:nvPr/>
        </p:nvSpPr>
        <p:spPr>
          <a:xfrm>
            <a:off x="7612761" y="3770471"/>
            <a:ext cx="34376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エラーになる備品を1件見つけた</a:t>
            </a:r>
          </a:p>
        </p:txBody>
      </p:sp>
      <p:sp>
        <p:nvSpPr>
          <p:cNvPr id="42" name="Rectangle 42"/>
          <p:cNvSpPr/>
          <p:nvPr/>
        </p:nvSpPr>
        <p:spPr>
          <a:xfrm>
            <a:off x="7086600" y="4476750"/>
            <a:ext cx="4248150" cy="1504950"/>
          </a:xfrm>
          <a:prstGeom prst="roundRect">
            <a:avLst>
              <a:gd name="adj" fmla="val 6329"/>
            </a:avLst>
          </a:prstGeom>
          <a:solidFill>
            <a:srgbClr val="F3F3F3"/>
          </a:solidFill>
          <a:ln>
            <a:noFill/>
          </a:ln>
        </p:spPr>
      </p:sp>
      <p:sp>
        <p:nvSpPr>
          <p:cNvPr id="43" name="TextBox 43"/>
          <p:cNvSpPr txBox="1"/>
          <p:nvPr/>
        </p:nvSpPr>
        <p:spPr>
          <a:xfrm>
            <a:off x="7383399" y="4687729"/>
            <a:ext cx="83510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生成物</a:t>
            </a:r>
          </a:p>
        </p:txBody>
      </p:sp>
      <p:sp>
        <p:nvSpPr>
          <p:cNvPr id="44" name="TextBox 44"/>
          <p:cNvSpPr txBox="1"/>
          <p:nvPr/>
        </p:nvSpPr>
        <p:spPr>
          <a:xfrm>
            <a:off x="7384161" y="5065871"/>
            <a:ext cx="4296346"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handson/.claude/skills/（4フォルダ）</a:t>
            </a:r>
          </a:p>
          <a:p>
            <a:pPr algn="l">
              <a:lnSpc>
                <a:spcPts val="2250"/>
              </a:lnSpc>
            </a:pPr>
            <a:r>
              <a:rPr lang="zh-CN" sz="1420" dirty="0">
                <a:solidFill>
                  <a:srgbClr val="484848"/>
                </a:solidFill>
                <a:latin typeface="Zen Kaku Gothic New"/>
                <a:ea typeface="Zen Kaku Gothic New"/>
                <a:cs typeface="Zen Kaku Gothic New"/>
              </a:rPr>
              <a:t>handson/CLAUDE.md（追記済み）</a:t>
            </a:r>
          </a:p>
          <a:p>
            <a:pPr algn="l">
              <a:lnSpc>
                <a:spcPts val="2250"/>
              </a:lnSpc>
            </a:pPr>
            <a:r>
              <a:rPr lang="zh-CN" sz="1420" dirty="0">
                <a:solidFill>
                  <a:srgbClr val="484848"/>
                </a:solidFill>
                <a:latin typeface="Zen Kaku Gothic New"/>
                <a:ea typeface="Zen Kaku Gothic New"/>
                <a:cs typeface="Zen Kaku Gothic New"/>
              </a:rPr>
              <a:t>起動中のアプリ localhost:8080</a:t>
            </a:r>
          </a:p>
        </p:txBody>
      </p:sp>
      <p:sp>
        <p:nvSpPr>
          <p:cNvPr id="45" name="TextBox 4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6" name="TextBox 46"/>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73</a:t>
            </a:r>
          </a:p>
        </p:txBody>
      </p:sp>
    </p:spTree>
  </p:cSld>
  <p:clrMapOvr>
    <a:masterClrMapping/>
  </p:clrMapOvr>
  <p:transition xmlns:p14="http://schemas.microsoft.com/office/powerpoint/2010/main" p14:dur="400">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51034"/>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起動コマンド</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408" y="1303020"/>
            <a:ext cx="8367827" cy="469392"/>
          </a:xfrm>
          <a:prstGeom prst="rect">
            <a:avLst/>
          </a:prstGeom>
          <a:noFill/>
          <a:ln>
            <a:noFill/>
          </a:ln>
        </p:spPr>
        <p:txBody>
          <a:bodyPr wrap="none" lIns="0" tIns="0" rIns="0" bIns="0" anchor="t" anchorCtr="0">
            <a:spAutoFit/>
          </a:bodyPr>
          <a:lstStyle/>
          <a:p>
            <a:pPr algn="l"/>
            <a:r>
              <a:rPr lang="zh-CN" sz="2400" b="1" dirty="0">
                <a:solidFill>
                  <a:srgbClr val="000000"/>
                </a:solidFill>
                <a:latin typeface="Zen Kaku Gothic New"/>
                <a:ea typeface="Zen Kaku Gothic New"/>
                <a:cs typeface="Zen Kaku Gothic New"/>
              </a:rPr>
              <a:t>Mac と Windows で</a:t>
            </a:r>
            <a:r>
              <a:rPr lang="zh-CN" sz="2400" b="1" dirty="0">
                <a:solidFill>
                  <a:srgbClr val="264DBF"/>
                </a:solidFill>
                <a:latin typeface="Zen Kaku Gothic New"/>
                <a:ea typeface="Zen Kaku Gothic New"/>
                <a:cs typeface="Zen Kaku Gothic New"/>
              </a:rPr>
              <a:t>コマンドが変わります</a:t>
            </a:r>
            <a:r>
              <a:rPr lang="zh-CN" sz="2400" b="1" dirty="0">
                <a:solidFill>
                  <a:srgbClr val="000000"/>
                </a:solidFill>
                <a:latin typeface="Zen Kaku Gothic New"/>
                <a:ea typeface="Zen Kaku Gothic New"/>
                <a:cs typeface="Zen Kaku Gothic New"/>
              </a:rPr>
              <a:t>。</a:t>
            </a:r>
          </a:p>
        </p:txBody>
      </p:sp>
      <p:sp>
        <p:nvSpPr>
          <p:cNvPr id="7" name="Rectangle 7"/>
          <p:cNvSpPr/>
          <p:nvPr/>
        </p:nvSpPr>
        <p:spPr>
          <a:xfrm>
            <a:off x="609600" y="2057400"/>
            <a:ext cx="5715000" cy="2133600"/>
          </a:xfrm>
          <a:prstGeom prst="roundRect">
            <a:avLst>
              <a:gd name="adj" fmla="val 3571"/>
            </a:avLst>
          </a:prstGeom>
          <a:solidFill>
            <a:srgbClr val="1E1E1E"/>
          </a:solidFill>
          <a:ln>
            <a:noFill/>
          </a:ln>
        </p:spPr>
      </p:sp>
      <p:sp>
        <p:nvSpPr>
          <p:cNvPr id="8" name="TextBox 8"/>
          <p:cNvSpPr txBox="1"/>
          <p:nvPr/>
        </p:nvSpPr>
        <p:spPr>
          <a:xfrm>
            <a:off x="869061" y="2284571"/>
            <a:ext cx="1537156" cy="278702"/>
          </a:xfrm>
          <a:prstGeom prst="rect">
            <a:avLst/>
          </a:prstGeom>
          <a:noFill/>
          <a:ln>
            <a:noFill/>
          </a:ln>
        </p:spPr>
        <p:txBody>
          <a:bodyPr wrap="none" lIns="0" tIns="0" rIns="0" bIns="0" anchor="t" anchorCtr="0">
            <a:spAutoFit/>
          </a:bodyPr>
          <a:lstStyle/>
          <a:p>
            <a:pPr algn="l"/>
            <a:r>
              <a:rPr lang="en-US" sz="1420" dirty="0">
                <a:solidFill>
                  <a:srgbClr val="7FB98B"/>
                </a:solidFill>
                <a:latin typeface="Source Code Pro"/>
                <a:ea typeface="Source Code Pro"/>
                <a:cs typeface="Source Code Pro"/>
              </a:rPr>
              <a:t># Mac / Linux</a:t>
            </a:r>
          </a:p>
        </p:txBody>
      </p:sp>
      <p:sp>
        <p:nvSpPr>
          <p:cNvPr id="9" name="TextBox 9"/>
          <p:cNvSpPr txBox="1"/>
          <p:nvPr/>
        </p:nvSpPr>
        <p:spPr>
          <a:xfrm>
            <a:off x="869061" y="2608421"/>
            <a:ext cx="4498315" cy="278702"/>
          </a:xfrm>
          <a:prstGeom prst="rect">
            <a:avLst/>
          </a:prstGeom>
          <a:noFill/>
          <a:ln>
            <a:noFill/>
          </a:ln>
        </p:spPr>
        <p:txBody>
          <a:bodyPr wrap="none" lIns="0" tIns="0" rIns="0" bIns="0" anchor="t" anchorCtr="0">
            <a:spAutoFit/>
          </a:bodyPr>
          <a:lstStyle/>
          <a:p>
            <a:pPr algn="l"/>
            <a:r>
              <a:rPr lang="en-US" sz="1420" dirty="0">
                <a:solidFill>
                  <a:srgbClr val="E6E6E6"/>
                </a:solidFill>
                <a:latin typeface="Source Code Pro"/>
                <a:ea typeface="Source Code Pro"/>
                <a:cs typeface="Source Code Pro"/>
              </a:rPr>
              <a:t>$ cd kadaiB &amp;&amp; ./mvnw spring-boot:run</a:t>
            </a:r>
          </a:p>
        </p:txBody>
      </p:sp>
      <p:sp>
        <p:nvSpPr>
          <p:cNvPr id="10" name="TextBox 10"/>
          <p:cNvSpPr txBox="1"/>
          <p:nvPr/>
        </p:nvSpPr>
        <p:spPr>
          <a:xfrm>
            <a:off x="869061" y="3122771"/>
            <a:ext cx="2482551" cy="278702"/>
          </a:xfrm>
          <a:prstGeom prst="rect">
            <a:avLst/>
          </a:prstGeom>
          <a:noFill/>
          <a:ln>
            <a:noFill/>
          </a:ln>
        </p:spPr>
        <p:txBody>
          <a:bodyPr wrap="none" lIns="0" tIns="0" rIns="0" bIns="0" anchor="t" anchorCtr="0">
            <a:spAutoFit/>
          </a:bodyPr>
          <a:lstStyle/>
          <a:p>
            <a:pPr algn="l"/>
            <a:r>
              <a:rPr lang="en-US" sz="1420" dirty="0">
                <a:solidFill>
                  <a:srgbClr val="7FB98B"/>
                </a:solidFill>
                <a:latin typeface="Source Code Pro"/>
                <a:ea typeface="Source Code Pro"/>
                <a:cs typeface="Source Code Pro"/>
              </a:rPr>
              <a:t># Windows PowerShell</a:t>
            </a:r>
          </a:p>
        </p:txBody>
      </p:sp>
      <p:sp>
        <p:nvSpPr>
          <p:cNvPr id="11" name="TextBox 11"/>
          <p:cNvSpPr txBox="1"/>
          <p:nvPr/>
        </p:nvSpPr>
        <p:spPr>
          <a:xfrm>
            <a:off x="869061" y="3446621"/>
            <a:ext cx="1273385" cy="278702"/>
          </a:xfrm>
          <a:prstGeom prst="rect">
            <a:avLst/>
          </a:prstGeom>
          <a:noFill/>
          <a:ln>
            <a:noFill/>
          </a:ln>
        </p:spPr>
        <p:txBody>
          <a:bodyPr wrap="none" lIns="0" tIns="0" rIns="0" bIns="0" anchor="t" anchorCtr="0">
            <a:spAutoFit/>
          </a:bodyPr>
          <a:lstStyle/>
          <a:p>
            <a:pPr algn="l"/>
            <a:r>
              <a:rPr lang="en-US" sz="1420" dirty="0">
                <a:solidFill>
                  <a:srgbClr val="E6E6E6"/>
                </a:solidFill>
                <a:latin typeface="Source Code Pro"/>
                <a:ea typeface="Source Code Pro"/>
                <a:cs typeface="Source Code Pro"/>
              </a:rPr>
              <a:t>&gt; cd kadaiB</a:t>
            </a:r>
          </a:p>
        </p:txBody>
      </p:sp>
      <p:sp>
        <p:nvSpPr>
          <p:cNvPr id="12" name="TextBox 12"/>
          <p:cNvSpPr txBox="1"/>
          <p:nvPr/>
        </p:nvSpPr>
        <p:spPr>
          <a:xfrm>
            <a:off x="869061" y="3770471"/>
            <a:ext cx="3602307" cy="278702"/>
          </a:xfrm>
          <a:prstGeom prst="rect">
            <a:avLst/>
          </a:prstGeom>
          <a:noFill/>
          <a:ln>
            <a:noFill/>
          </a:ln>
        </p:spPr>
        <p:txBody>
          <a:bodyPr wrap="none" lIns="0" tIns="0" rIns="0" bIns="0" anchor="t" anchorCtr="0">
            <a:spAutoFit/>
          </a:bodyPr>
          <a:lstStyle/>
          <a:p>
            <a:pPr algn="l"/>
            <a:r>
              <a:rPr lang="en-US" sz="1420" dirty="0">
                <a:solidFill>
                  <a:srgbClr val="E6E6E6"/>
                </a:solidFill>
                <a:latin typeface="Source Code Pro"/>
                <a:ea typeface="Source Code Pro"/>
                <a:cs typeface="Source Code Pro"/>
              </a:rPr>
              <a:t>&gt; .\mvnw.cmd spring-boot:run</a:t>
            </a:r>
          </a:p>
        </p:txBody>
      </p:sp>
      <p:sp>
        <p:nvSpPr>
          <p:cNvPr id="13" name="Rectangle 13"/>
          <p:cNvSpPr/>
          <p:nvPr/>
        </p:nvSpPr>
        <p:spPr>
          <a:xfrm>
            <a:off x="609600" y="4419600"/>
            <a:ext cx="5715000" cy="1619250"/>
          </a:xfrm>
          <a:prstGeom prst="roundRect">
            <a:avLst>
              <a:gd name="adj" fmla="val 4706"/>
            </a:avLst>
          </a:prstGeom>
          <a:solidFill>
            <a:srgbClr val="EEF6F7"/>
          </a:solidFill>
          <a:ln>
            <a:noFill/>
          </a:ln>
        </p:spPr>
      </p:sp>
      <p:sp>
        <p:nvSpPr>
          <p:cNvPr id="14" name="TextBox 14"/>
          <p:cNvSpPr txBox="1"/>
          <p:nvPr/>
        </p:nvSpPr>
        <p:spPr>
          <a:xfrm>
            <a:off x="868299" y="4611529"/>
            <a:ext cx="274634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起動できたときの目印</a:t>
            </a:r>
          </a:p>
        </p:txBody>
      </p:sp>
      <p:sp>
        <p:nvSpPr>
          <p:cNvPr id="15" name="TextBox 15"/>
          <p:cNvSpPr txBox="1"/>
          <p:nvPr/>
        </p:nvSpPr>
        <p:spPr>
          <a:xfrm>
            <a:off x="869061" y="4970621"/>
            <a:ext cx="5507974" cy="85020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ターミナルに Started EquipmentApplication</a:t>
            </a:r>
          </a:p>
          <a:p>
            <a:pPr algn="l">
              <a:lnSpc>
                <a:spcPts val="2250"/>
              </a:lnSpc>
            </a:pPr>
            <a:r>
              <a:rPr lang="zh-CN" sz="1420" dirty="0">
                <a:solidFill>
                  <a:srgbClr val="484848"/>
                </a:solidFill>
                <a:latin typeface="Zen Kaku Gothic New"/>
                <a:ea typeface="Zen Kaku Gothic New"/>
                <a:cs typeface="Zen Kaku Gothic New"/>
              </a:rPr>
              <a:t>が出れば起動できています。ブラウザで</a:t>
            </a:r>
          </a:p>
          <a:p>
            <a:pPr algn="l">
              <a:lnSpc>
                <a:spcPts val="2250"/>
              </a:lnSpc>
            </a:pPr>
            <a:r>
              <a:rPr lang="zh-CN" sz="1420" dirty="0">
                <a:solidFill>
                  <a:srgbClr val="484848"/>
                </a:solidFill>
                <a:latin typeface="Zen Kaku Gothic New"/>
                <a:ea typeface="Zen Kaku Gothic New"/>
                <a:cs typeface="Zen Kaku Gothic New"/>
              </a:rPr>
              <a:t>http://localhost:8080/equipments を開きます。</a:t>
            </a:r>
          </a:p>
        </p:txBody>
      </p:sp>
      <p:sp>
        <p:nvSpPr>
          <p:cNvPr id="16" name="Rectangle 16"/>
          <p:cNvSpPr/>
          <p:nvPr/>
        </p:nvSpPr>
        <p:spPr>
          <a:xfrm>
            <a:off x="6686550" y="2114550"/>
            <a:ext cx="4895850" cy="2752725"/>
          </a:xfrm>
          <a:prstGeom prst="roundRect">
            <a:avLst>
              <a:gd name="adj" fmla="val 2768"/>
            </a:avLst>
          </a:prstGeom>
          <a:solidFill>
            <a:srgbClr val="000000">
              <a:alpha val="8000"/>
            </a:srgbClr>
          </a:solidFill>
          <a:ln>
            <a:noFill/>
          </a:ln>
        </p:spPr>
      </p:sp>
      <p:pic>
        <p:nvPicPr>
          <p:cNvPr id="17" name="Image 17"/>
          <p:cNvPicPr>
            <a:picLocks noChangeAspect="1"/>
          </p:cNvPicPr>
          <p:nvPr/>
        </p:nvPicPr>
        <p:blipFill>
          <a:blip r:embed="rId2"/>
          <a:stretch>
            <a:fillRect/>
          </a:stretch>
        </p:blipFill>
        <p:spPr>
          <a:xfrm>
            <a:off x="6629400" y="2057400"/>
            <a:ext cx="4895850" cy="2752725"/>
          </a:xfrm>
          <a:prstGeom prst="rect">
            <a:avLst/>
          </a:prstGeom>
        </p:spPr>
      </p:pic>
      <p:sp>
        <p:nvSpPr>
          <p:cNvPr id="18" name="Rectangle 18"/>
          <p:cNvSpPr/>
          <p:nvPr/>
        </p:nvSpPr>
        <p:spPr>
          <a:xfrm>
            <a:off x="6629400" y="2057400"/>
            <a:ext cx="4895850" cy="2752725"/>
          </a:xfrm>
          <a:prstGeom prst="roundRect">
            <a:avLst>
              <a:gd name="adj" fmla="val 2768"/>
            </a:avLst>
          </a:prstGeom>
          <a:noFill/>
          <a:ln w="14288">
            <a:solidFill>
              <a:srgbClr val="E3E7EA"/>
            </a:solidFill>
          </a:ln>
        </p:spPr>
      </p:sp>
      <p:sp>
        <p:nvSpPr>
          <p:cNvPr id="19" name="TextBox 19"/>
          <p:cNvSpPr txBox="1"/>
          <p:nvPr/>
        </p:nvSpPr>
        <p:spPr>
          <a:xfrm>
            <a:off x="6229502" y="4922996"/>
            <a:ext cx="5695645"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Apache Maven 公式サイト maven.apache.org</a:t>
            </a:r>
          </a:p>
        </p:txBody>
      </p:sp>
      <p:sp>
        <p:nvSpPr>
          <p:cNvPr id="20" name="TextBox 20"/>
          <p:cNvSpPr txBox="1"/>
          <p:nvPr/>
        </p:nvSpPr>
        <p:spPr>
          <a:xfrm>
            <a:off x="6622161" y="5351621"/>
            <a:ext cx="3496437" cy="8121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mvnw は Maven Wrapper です。</a:t>
            </a:r>
          </a:p>
          <a:p>
            <a:pPr algn="l">
              <a:lnSpc>
                <a:spcPts val="2100"/>
              </a:lnSpc>
            </a:pPr>
            <a:r>
              <a:rPr lang="zh-CN" sz="1420" dirty="0">
                <a:solidFill>
                  <a:srgbClr val="484848"/>
                </a:solidFill>
                <a:latin typeface="Zen Kaku Gothic New"/>
                <a:ea typeface="Zen Kaku Gothic New"/>
                <a:cs typeface="Zen Kaku Gothic New"/>
              </a:rPr>
              <a:t>Maven を入れていなくても、</a:t>
            </a:r>
          </a:p>
          <a:p>
            <a:pPr algn="l">
              <a:lnSpc>
                <a:spcPts val="2100"/>
              </a:lnSpc>
            </a:pPr>
            <a:r>
              <a:rPr lang="zh-CN" sz="1420" dirty="0">
                <a:solidFill>
                  <a:srgbClr val="484848"/>
                </a:solidFill>
                <a:latin typeface="Zen Kaku Gothic New"/>
                <a:ea typeface="Zen Kaku Gothic New"/>
                <a:cs typeface="Zen Kaku Gothic New"/>
              </a:rPr>
              <a:t>同じ版が使えます。</a:t>
            </a:r>
          </a:p>
        </p:txBody>
      </p:sp>
      <p:sp>
        <p:nvSpPr>
          <p:cNvPr id="21" name="Rectangle 21"/>
          <p:cNvSpPr/>
          <p:nvPr/>
        </p:nvSpPr>
        <p:spPr>
          <a:xfrm>
            <a:off x="609600" y="6229350"/>
            <a:ext cx="38100" cy="323850"/>
          </a:xfrm>
          <a:prstGeom prst="rect">
            <a:avLst/>
          </a:prstGeom>
          <a:solidFill>
            <a:srgbClr val="A3DDE3"/>
          </a:solidFill>
          <a:ln>
            <a:noFill/>
          </a:ln>
        </p:spPr>
      </p:sp>
      <p:sp>
        <p:nvSpPr>
          <p:cNvPr id="22" name="TextBox 22"/>
          <p:cNvSpPr txBox="1"/>
          <p:nvPr/>
        </p:nvSpPr>
        <p:spPr>
          <a:xfrm>
            <a:off x="830961" y="6304121"/>
            <a:ext cx="1026037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初回起動はライブラリの取得で数分かかります。3分待っても進まないときは挙手してください。</a:t>
            </a:r>
          </a:p>
        </p:txBody>
      </p:sp>
      <p:sp>
        <p:nvSpPr>
          <p:cNvPr id="23" name="TextBox 2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4" name="TextBox 2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74</a:t>
            </a:r>
          </a:p>
        </p:txBody>
      </p:sp>
    </p:spTree>
  </p:cSld>
  <p:clrMapOvr>
    <a:masterClrMapping/>
  </p:clrMapOvr>
  <p:transition xmlns:p14="http://schemas.microsoft.com/office/powerpoint/2010/main" p14:dur="400">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51034"/>
            <a:ext cx="226175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公式Skill 3種</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789" y="1158716"/>
            <a:ext cx="6472428" cy="816674"/>
          </a:xfrm>
          <a:prstGeom prst="rect">
            <a:avLst/>
          </a:prstGeom>
          <a:noFill/>
          <a:ln>
            <a:noFill/>
          </a:ln>
        </p:spPr>
        <p:txBody>
          <a:bodyPr wrap="square" lIns="0" tIns="0" rIns="0" bIns="0" anchor="t" anchorCtr="0"/>
          <a:lstStyle/>
          <a:p>
            <a:pPr algn="l">
              <a:lnSpc>
                <a:spcPts val="2850"/>
              </a:lnSpc>
            </a:pPr>
            <a:r>
              <a:rPr lang="zh-CN" sz="2320" b="1" dirty="0">
                <a:solidFill>
                  <a:srgbClr val="000000"/>
                </a:solidFill>
                <a:latin typeface="Zen Kaku Gothic New"/>
                <a:ea typeface="Zen Kaku Gothic New"/>
                <a:cs typeface="Zen Kaku Gothic New"/>
              </a:rPr>
              <a:t>Anthropic が公開している3種を、</a:t>
            </a:r>
          </a:p>
          <a:p>
            <a:pPr algn="l">
              <a:lnSpc>
                <a:spcPts val="2850"/>
              </a:lnSpc>
            </a:pPr>
            <a:r>
              <a:rPr lang="zh-CN" sz="2320" b="1" dirty="0">
                <a:solidFill>
                  <a:srgbClr val="264DBF"/>
                </a:solidFill>
                <a:latin typeface="Zen Kaku Gothic New"/>
                <a:ea typeface="Zen Kaku Gothic New"/>
                <a:cs typeface="Zen Kaku Gothic New"/>
              </a:rPr>
              <a:t>提案・作成・点検</a:t>
            </a:r>
            <a:r>
              <a:rPr lang="zh-CN" sz="2320" b="1" dirty="0">
                <a:solidFill>
                  <a:srgbClr val="000000"/>
                </a:solidFill>
                <a:latin typeface="Zen Kaku Gothic New"/>
                <a:ea typeface="Zen Kaku Gothic New"/>
                <a:cs typeface="Zen Kaku Gothic New"/>
              </a:rPr>
              <a:t>で使い分けます。</a:t>
            </a:r>
          </a:p>
        </p:txBody>
      </p:sp>
      <p:sp>
        <p:nvSpPr>
          <p:cNvPr id="7" name="Rectangle 7"/>
          <p:cNvSpPr/>
          <p:nvPr/>
        </p:nvSpPr>
        <p:spPr>
          <a:xfrm>
            <a:off x="609600" y="2057400"/>
            <a:ext cx="10972800" cy="457200"/>
          </a:xfrm>
          <a:prstGeom prst="rect">
            <a:avLst/>
          </a:prstGeom>
          <a:solidFill>
            <a:srgbClr val="0B2E33"/>
          </a:solidFill>
          <a:ln>
            <a:noFill/>
          </a:ln>
        </p:spPr>
      </p:sp>
      <p:sp>
        <p:nvSpPr>
          <p:cNvPr id="8" name="TextBox 8"/>
          <p:cNvSpPr txBox="1"/>
          <p:nvPr/>
        </p:nvSpPr>
        <p:spPr>
          <a:xfrm>
            <a:off x="830580" y="2200275"/>
            <a:ext cx="543306" cy="293370"/>
          </a:xfrm>
          <a:prstGeom prst="rect">
            <a:avLst/>
          </a:prstGeom>
          <a:noFill/>
          <a:ln>
            <a:noFill/>
          </a:ln>
        </p:spPr>
        <p:txBody>
          <a:bodyPr wrap="none" lIns="0" tIns="0" rIns="0" bIns="0" anchor="t" anchorCtr="0">
            <a:spAutoFit/>
          </a:bodyPr>
          <a:lstStyle/>
          <a:p>
            <a:pPr algn="l"/>
            <a:r>
              <a:rPr lang="en-US" sz="1500" b="1" dirty="0">
                <a:solidFill>
                  <a:srgbClr val="FFFFFF"/>
                </a:solidFill>
                <a:latin typeface="Zen Kaku Gothic New"/>
                <a:ea typeface="Zen Kaku Gothic New"/>
                <a:cs typeface="Zen Kaku Gothic New"/>
              </a:rPr>
              <a:t>Skill</a:t>
            </a:r>
          </a:p>
        </p:txBody>
      </p:sp>
      <p:sp>
        <p:nvSpPr>
          <p:cNvPr id="9" name="TextBox 9"/>
          <p:cNvSpPr txBox="1"/>
          <p:nvPr/>
        </p:nvSpPr>
        <p:spPr>
          <a:xfrm>
            <a:off x="4716780" y="2200275"/>
            <a:ext cx="1835468"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本研修での役割</a:t>
            </a:r>
          </a:p>
        </p:txBody>
      </p:sp>
      <p:sp>
        <p:nvSpPr>
          <p:cNvPr id="10" name="TextBox 10"/>
          <p:cNvSpPr txBox="1"/>
          <p:nvPr/>
        </p:nvSpPr>
        <p:spPr>
          <a:xfrm>
            <a:off x="8175308" y="2200275"/>
            <a:ext cx="1575435"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使うステップ</a:t>
            </a:r>
          </a:p>
        </p:txBody>
      </p:sp>
      <p:sp>
        <p:nvSpPr>
          <p:cNvPr id="11" name="TextBox 11"/>
          <p:cNvSpPr txBox="1"/>
          <p:nvPr/>
        </p:nvSpPr>
        <p:spPr>
          <a:xfrm>
            <a:off x="9898380" y="2200275"/>
            <a:ext cx="1315402" cy="293370"/>
          </a:xfrm>
          <a:prstGeom prst="rect">
            <a:avLst/>
          </a:prstGeom>
          <a:noFill/>
          <a:ln>
            <a:noFill/>
          </a:ln>
        </p:spPr>
        <p:txBody>
          <a:bodyPr wrap="none" lIns="0" tIns="0" rIns="0" bIns="0" anchor="t" anchorCtr="0">
            <a:spAutoFit/>
          </a:bodyPr>
          <a:lstStyle/>
          <a:p>
            <a:pPr algn="l"/>
            <a:r>
              <a:rPr lang="zh-CN" sz="1500" b="1" dirty="0">
                <a:solidFill>
                  <a:srgbClr val="FFFFFF"/>
                </a:solidFill>
                <a:latin typeface="Zen Kaku Gothic New"/>
                <a:ea typeface="Zen Kaku Gothic New"/>
                <a:cs typeface="Zen Kaku Gothic New"/>
              </a:rPr>
              <a:t>ライセンス</a:t>
            </a:r>
          </a:p>
        </p:txBody>
      </p:sp>
      <p:sp>
        <p:nvSpPr>
          <p:cNvPr id="12" name="Rectangle 12"/>
          <p:cNvSpPr/>
          <p:nvPr/>
        </p:nvSpPr>
        <p:spPr>
          <a:xfrm>
            <a:off x="609600" y="2514600"/>
            <a:ext cx="10972800" cy="952500"/>
          </a:xfrm>
          <a:prstGeom prst="rect">
            <a:avLst/>
          </a:prstGeom>
          <a:solidFill>
            <a:srgbClr val="FFFFFF"/>
          </a:solidFill>
          <a:ln>
            <a:noFill/>
          </a:ln>
        </p:spPr>
      </p:sp>
      <p:sp>
        <p:nvSpPr>
          <p:cNvPr id="13" name="TextBox 13"/>
          <p:cNvSpPr txBox="1"/>
          <p:nvPr/>
        </p:nvSpPr>
        <p:spPr>
          <a:xfrm>
            <a:off x="830580" y="2752725"/>
            <a:ext cx="2511552" cy="560070"/>
          </a:xfrm>
          <a:prstGeom prst="rect">
            <a:avLst/>
          </a:prstGeom>
          <a:noFill/>
          <a:ln>
            <a:noFill/>
          </a:ln>
        </p:spPr>
        <p:txBody>
          <a:bodyPr wrap="square" lIns="0" tIns="0" rIns="0" bIns="0" anchor="t" anchorCtr="0"/>
          <a:lstStyle/>
          <a:p>
            <a:pPr algn="l">
              <a:lnSpc>
                <a:spcPts val="2100"/>
              </a:lnSpc>
            </a:pPr>
            <a:r>
              <a:rPr lang="en-US" sz="1500" b="1" dirty="0">
                <a:solidFill>
                  <a:srgbClr val="000000"/>
                </a:solidFill>
                <a:latin typeface="Zen Kaku Gothic New"/>
                <a:ea typeface="Zen Kaku Gothic New"/>
                <a:cs typeface="Zen Kaku Gothic New"/>
              </a:rPr>
              <a:t>claude-automation-</a:t>
            </a:r>
          </a:p>
          <a:p>
            <a:pPr algn="l">
              <a:lnSpc>
                <a:spcPts val="2100"/>
              </a:lnSpc>
            </a:pPr>
            <a:r>
              <a:rPr lang="en-US" sz="1500" b="1" dirty="0">
                <a:solidFill>
                  <a:srgbClr val="000000"/>
                </a:solidFill>
                <a:latin typeface="Zen Kaku Gothic New"/>
                <a:ea typeface="Zen Kaku Gothic New"/>
                <a:cs typeface="Zen Kaku Gothic New"/>
              </a:rPr>
              <a:t>recommender</a:t>
            </a:r>
          </a:p>
        </p:txBody>
      </p:sp>
      <p:sp>
        <p:nvSpPr>
          <p:cNvPr id="14" name="TextBox 14"/>
          <p:cNvSpPr txBox="1"/>
          <p:nvPr/>
        </p:nvSpPr>
        <p:spPr>
          <a:xfrm>
            <a:off x="4717161" y="2760821"/>
            <a:ext cx="354349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初見のプロジェクトに合う</a:t>
            </a:r>
          </a:p>
          <a:p>
            <a:pPr algn="l">
              <a:lnSpc>
                <a:spcPts val="2100"/>
              </a:lnSpc>
            </a:pPr>
            <a:r>
              <a:rPr lang="zh-CN" sz="1420" dirty="0">
                <a:solidFill>
                  <a:srgbClr val="484848"/>
                </a:solidFill>
                <a:latin typeface="Zen Kaku Gothic New"/>
                <a:ea typeface="Zen Kaku Gothic New"/>
                <a:cs typeface="Zen Kaku Gothic New"/>
              </a:rPr>
              <a:t>自動化を提案する。書き換えない</a:t>
            </a:r>
          </a:p>
        </p:txBody>
      </p:sp>
      <p:sp>
        <p:nvSpPr>
          <p:cNvPr id="15" name="TextBox 15"/>
          <p:cNvSpPr txBox="1"/>
          <p:nvPr/>
        </p:nvSpPr>
        <p:spPr>
          <a:xfrm>
            <a:off x="8712444" y="2877979"/>
            <a:ext cx="501163" cy="308039"/>
          </a:xfrm>
          <a:prstGeom prst="rect">
            <a:avLst/>
          </a:prstGeom>
          <a:noFill/>
          <a:ln>
            <a:noFill/>
          </a:ln>
        </p:spPr>
        <p:txBody>
          <a:bodyPr wrap="none" lIns="0" tIns="0" rIns="0" bIns="0" anchor="t" anchorCtr="0">
            <a:spAutoFit/>
          </a:bodyPr>
          <a:lstStyle/>
          <a:p>
            <a:pPr algn="ctr"/>
            <a:r>
              <a:rPr lang="en-US" sz="1580" b="1" dirty="0">
                <a:solidFill>
                  <a:srgbClr val="2F72DC"/>
                </a:solidFill>
                <a:latin typeface="Zen Kaku Gothic New"/>
                <a:ea typeface="Zen Kaku Gothic New"/>
                <a:cs typeface="Zen Kaku Gothic New"/>
              </a:rPr>
              <a:t>B-1</a:t>
            </a:r>
          </a:p>
        </p:txBody>
      </p:sp>
      <p:sp>
        <p:nvSpPr>
          <p:cNvPr id="16" name="TextBox 16"/>
          <p:cNvSpPr txBox="1"/>
          <p:nvPr/>
        </p:nvSpPr>
        <p:spPr>
          <a:xfrm>
            <a:off x="9898761" y="2894171"/>
            <a:ext cx="1325039"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Apache-2.0</a:t>
            </a:r>
          </a:p>
        </p:txBody>
      </p:sp>
      <p:sp>
        <p:nvSpPr>
          <p:cNvPr id="17" name="Rectangle 17"/>
          <p:cNvSpPr/>
          <p:nvPr/>
        </p:nvSpPr>
        <p:spPr>
          <a:xfrm>
            <a:off x="609600" y="3467100"/>
            <a:ext cx="10972800" cy="952500"/>
          </a:xfrm>
          <a:prstGeom prst="rect">
            <a:avLst/>
          </a:prstGeom>
          <a:solidFill>
            <a:srgbClr val="F7F9FA"/>
          </a:solidFill>
          <a:ln>
            <a:noFill/>
          </a:ln>
        </p:spPr>
      </p:sp>
      <p:sp>
        <p:nvSpPr>
          <p:cNvPr id="18" name="TextBox 18"/>
          <p:cNvSpPr txBox="1"/>
          <p:nvPr/>
        </p:nvSpPr>
        <p:spPr>
          <a:xfrm>
            <a:off x="830580" y="3705225"/>
            <a:ext cx="1679448" cy="560070"/>
          </a:xfrm>
          <a:prstGeom prst="rect">
            <a:avLst/>
          </a:prstGeom>
          <a:noFill/>
          <a:ln>
            <a:noFill/>
          </a:ln>
        </p:spPr>
        <p:txBody>
          <a:bodyPr wrap="square" lIns="0" tIns="0" rIns="0" bIns="0" anchor="t" anchorCtr="0"/>
          <a:lstStyle/>
          <a:p>
            <a:pPr algn="l">
              <a:lnSpc>
                <a:spcPts val="2100"/>
              </a:lnSpc>
            </a:pPr>
            <a:r>
              <a:rPr lang="en-US" sz="1500" b="1" dirty="0">
                <a:solidFill>
                  <a:srgbClr val="000000"/>
                </a:solidFill>
                <a:latin typeface="Zen Kaku Gothic New"/>
                <a:ea typeface="Zen Kaku Gothic New"/>
                <a:cs typeface="Zen Kaku Gothic New"/>
              </a:rPr>
              <a:t>skill-creator</a:t>
            </a:r>
          </a:p>
          <a:p>
            <a:pPr algn="l">
              <a:lnSpc>
                <a:spcPts val="2100"/>
              </a:lnSpc>
            </a:pPr>
            <a:r>
              <a:rPr lang="zh-CN" sz="1500" b="1" dirty="0">
                <a:solidFill>
                  <a:srgbClr val="000000"/>
                </a:solidFill>
                <a:latin typeface="Zen Kaku Gothic New"/>
                <a:ea typeface="Zen Kaku Gothic New"/>
                <a:cs typeface="Zen Kaku Gothic New"/>
              </a:rPr>
              <a:t>（軽量版）</a:t>
            </a:r>
          </a:p>
        </p:txBody>
      </p:sp>
      <p:sp>
        <p:nvSpPr>
          <p:cNvPr id="19" name="TextBox 19"/>
          <p:cNvSpPr txBox="1"/>
          <p:nvPr/>
        </p:nvSpPr>
        <p:spPr>
          <a:xfrm>
            <a:off x="4717161" y="3713321"/>
            <a:ext cx="2743581"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自分の観点を Skill として</a:t>
            </a:r>
          </a:p>
          <a:p>
            <a:pPr algn="l">
              <a:lnSpc>
                <a:spcPts val="2100"/>
              </a:lnSpc>
            </a:pPr>
            <a:r>
              <a:rPr lang="zh-CN" sz="1420" dirty="0">
                <a:solidFill>
                  <a:srgbClr val="484848"/>
                </a:solidFill>
                <a:latin typeface="Zen Kaku Gothic New"/>
                <a:ea typeface="Zen Kaku Gothic New"/>
                <a:cs typeface="Zen Kaku Gothic New"/>
              </a:rPr>
              <a:t>書き出す</a:t>
            </a:r>
          </a:p>
        </p:txBody>
      </p:sp>
      <p:sp>
        <p:nvSpPr>
          <p:cNvPr id="20" name="TextBox 20"/>
          <p:cNvSpPr txBox="1"/>
          <p:nvPr/>
        </p:nvSpPr>
        <p:spPr>
          <a:xfrm>
            <a:off x="8712444" y="3830479"/>
            <a:ext cx="501163" cy="308039"/>
          </a:xfrm>
          <a:prstGeom prst="rect">
            <a:avLst/>
          </a:prstGeom>
          <a:noFill/>
          <a:ln>
            <a:noFill/>
          </a:ln>
        </p:spPr>
        <p:txBody>
          <a:bodyPr wrap="none" lIns="0" tIns="0" rIns="0" bIns="0" anchor="t" anchorCtr="0">
            <a:spAutoFit/>
          </a:bodyPr>
          <a:lstStyle/>
          <a:p>
            <a:pPr algn="ctr"/>
            <a:r>
              <a:rPr lang="en-US" sz="1580" b="1" dirty="0">
                <a:solidFill>
                  <a:srgbClr val="2F72DC"/>
                </a:solidFill>
                <a:latin typeface="Zen Kaku Gothic New"/>
                <a:ea typeface="Zen Kaku Gothic New"/>
                <a:cs typeface="Zen Kaku Gothic New"/>
              </a:rPr>
              <a:t>B-5</a:t>
            </a:r>
          </a:p>
        </p:txBody>
      </p:sp>
      <p:sp>
        <p:nvSpPr>
          <p:cNvPr id="21" name="TextBox 21"/>
          <p:cNvSpPr txBox="1"/>
          <p:nvPr/>
        </p:nvSpPr>
        <p:spPr>
          <a:xfrm>
            <a:off x="9898761" y="3846671"/>
            <a:ext cx="1325039"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Apache-2.0</a:t>
            </a:r>
          </a:p>
        </p:txBody>
      </p:sp>
      <p:sp>
        <p:nvSpPr>
          <p:cNvPr id="22" name="Rectangle 22"/>
          <p:cNvSpPr/>
          <p:nvPr/>
        </p:nvSpPr>
        <p:spPr>
          <a:xfrm>
            <a:off x="609600" y="4419600"/>
            <a:ext cx="10972800" cy="952500"/>
          </a:xfrm>
          <a:prstGeom prst="rect">
            <a:avLst/>
          </a:prstGeom>
          <a:solidFill>
            <a:srgbClr val="FFFFFF"/>
          </a:solidFill>
          <a:ln>
            <a:noFill/>
          </a:ln>
        </p:spPr>
      </p:sp>
      <p:sp>
        <p:nvSpPr>
          <p:cNvPr id="23" name="TextBox 23"/>
          <p:cNvSpPr txBox="1"/>
          <p:nvPr/>
        </p:nvSpPr>
        <p:spPr>
          <a:xfrm>
            <a:off x="830580" y="4657725"/>
            <a:ext cx="1718453"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threat-model</a:t>
            </a:r>
          </a:p>
        </p:txBody>
      </p:sp>
      <p:sp>
        <p:nvSpPr>
          <p:cNvPr id="24" name="TextBox 24"/>
          <p:cNvSpPr txBox="1"/>
          <p:nvPr/>
        </p:nvSpPr>
        <p:spPr>
          <a:xfrm>
            <a:off x="4717161" y="4665821"/>
            <a:ext cx="2131886"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コードを実行せずに</a:t>
            </a:r>
          </a:p>
          <a:p>
            <a:pPr algn="l">
              <a:lnSpc>
                <a:spcPts val="2100"/>
              </a:lnSpc>
            </a:pPr>
            <a:r>
              <a:rPr lang="zh-CN" sz="1420" dirty="0">
                <a:solidFill>
                  <a:srgbClr val="484848"/>
                </a:solidFill>
                <a:latin typeface="Zen Kaku Gothic New"/>
                <a:ea typeface="Zen Kaku Gothic New"/>
                <a:cs typeface="Zen Kaku Gothic New"/>
              </a:rPr>
              <a:t>脅威モデルを作る</a:t>
            </a:r>
          </a:p>
        </p:txBody>
      </p:sp>
      <p:sp>
        <p:nvSpPr>
          <p:cNvPr id="25" name="TextBox 25"/>
          <p:cNvSpPr txBox="1"/>
          <p:nvPr/>
        </p:nvSpPr>
        <p:spPr>
          <a:xfrm>
            <a:off x="8712444" y="4782979"/>
            <a:ext cx="501163" cy="308039"/>
          </a:xfrm>
          <a:prstGeom prst="rect">
            <a:avLst/>
          </a:prstGeom>
          <a:noFill/>
          <a:ln>
            <a:noFill/>
          </a:ln>
        </p:spPr>
        <p:txBody>
          <a:bodyPr wrap="none" lIns="0" tIns="0" rIns="0" bIns="0" anchor="t" anchorCtr="0">
            <a:spAutoFit/>
          </a:bodyPr>
          <a:lstStyle/>
          <a:p>
            <a:pPr algn="ctr"/>
            <a:r>
              <a:rPr lang="en-US" sz="1580" b="1" dirty="0">
                <a:solidFill>
                  <a:srgbClr val="2F72DC"/>
                </a:solidFill>
                <a:latin typeface="Zen Kaku Gothic New"/>
                <a:ea typeface="Zen Kaku Gothic New"/>
                <a:cs typeface="Zen Kaku Gothic New"/>
              </a:rPr>
              <a:t>B-6</a:t>
            </a:r>
          </a:p>
        </p:txBody>
      </p:sp>
      <p:sp>
        <p:nvSpPr>
          <p:cNvPr id="26" name="TextBox 26"/>
          <p:cNvSpPr txBox="1"/>
          <p:nvPr/>
        </p:nvSpPr>
        <p:spPr>
          <a:xfrm>
            <a:off x="9898761" y="4799171"/>
            <a:ext cx="1325039"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Apache-2.0</a:t>
            </a:r>
          </a:p>
        </p:txBody>
      </p:sp>
      <p:sp>
        <p:nvSpPr>
          <p:cNvPr id="27" name="Line 27"/>
          <p:cNvSpPr/>
          <p:nvPr/>
        </p:nvSpPr>
        <p:spPr>
          <a:xfrm>
            <a:off x="4648200" y="2514600"/>
            <a:ext cx="9525" cy="2857500"/>
          </a:xfrm>
          <a:custGeom>
            <a:avLst/>
            <a:gdLst/>
            <a:ahLst/>
            <a:cxnLst/>
            <a:rect l="l" t="t" r="r" b="b"/>
            <a:pathLst>
              <a:path w="9525" h="2857500">
                <a:moveTo>
                  <a:pt x="0" y="0"/>
                </a:moveTo>
                <a:lnTo>
                  <a:pt x="0" y="2857500"/>
                </a:lnTo>
              </a:path>
            </a:pathLst>
          </a:custGeom>
          <a:noFill/>
          <a:ln w="9525">
            <a:solidFill>
              <a:srgbClr val="E3E7EA"/>
            </a:solidFill>
          </a:ln>
        </p:spPr>
      </p:sp>
      <p:sp>
        <p:nvSpPr>
          <p:cNvPr id="28" name="Line 28"/>
          <p:cNvSpPr/>
          <p:nvPr/>
        </p:nvSpPr>
        <p:spPr>
          <a:xfrm>
            <a:off x="8267700" y="2514600"/>
            <a:ext cx="9525" cy="2857500"/>
          </a:xfrm>
          <a:custGeom>
            <a:avLst/>
            <a:gdLst/>
            <a:ahLst/>
            <a:cxnLst/>
            <a:rect l="l" t="t" r="r" b="b"/>
            <a:pathLst>
              <a:path w="9525" h="2857500">
                <a:moveTo>
                  <a:pt x="0" y="0"/>
                </a:moveTo>
                <a:lnTo>
                  <a:pt x="0" y="2857500"/>
                </a:lnTo>
              </a:path>
            </a:pathLst>
          </a:custGeom>
          <a:noFill/>
          <a:ln w="9525">
            <a:solidFill>
              <a:srgbClr val="E3E7EA"/>
            </a:solidFill>
          </a:ln>
        </p:spPr>
      </p:sp>
      <p:sp>
        <p:nvSpPr>
          <p:cNvPr id="29" name="Line 29"/>
          <p:cNvSpPr/>
          <p:nvPr/>
        </p:nvSpPr>
        <p:spPr>
          <a:xfrm>
            <a:off x="9601200" y="2514600"/>
            <a:ext cx="9525" cy="2857500"/>
          </a:xfrm>
          <a:custGeom>
            <a:avLst/>
            <a:gdLst/>
            <a:ahLst/>
            <a:cxnLst/>
            <a:rect l="l" t="t" r="r" b="b"/>
            <a:pathLst>
              <a:path w="9525" h="2857500">
                <a:moveTo>
                  <a:pt x="0" y="0"/>
                </a:moveTo>
                <a:lnTo>
                  <a:pt x="0" y="2857500"/>
                </a:lnTo>
              </a:path>
            </a:pathLst>
          </a:custGeom>
          <a:noFill/>
          <a:ln w="9525">
            <a:solidFill>
              <a:srgbClr val="E3E7EA"/>
            </a:solidFill>
          </a:ln>
        </p:spPr>
      </p:sp>
      <p:sp>
        <p:nvSpPr>
          <p:cNvPr id="30" name="Line 30"/>
          <p:cNvSpPr/>
          <p:nvPr/>
        </p:nvSpPr>
        <p:spPr>
          <a:xfrm>
            <a:off x="609600" y="53721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1" name="Rectangle 31"/>
          <p:cNvSpPr/>
          <p:nvPr/>
        </p:nvSpPr>
        <p:spPr>
          <a:xfrm>
            <a:off x="609600" y="5676900"/>
            <a:ext cx="38100" cy="495300"/>
          </a:xfrm>
          <a:prstGeom prst="rect">
            <a:avLst/>
          </a:prstGeom>
          <a:solidFill>
            <a:srgbClr val="47BCC6"/>
          </a:solidFill>
          <a:ln>
            <a:noFill/>
          </a:ln>
        </p:spPr>
      </p:sp>
      <p:sp>
        <p:nvSpPr>
          <p:cNvPr id="32" name="TextBox 32"/>
          <p:cNvSpPr txBox="1"/>
          <p:nvPr/>
        </p:nvSpPr>
        <p:spPr>
          <a:xfrm>
            <a:off x="830961" y="5808821"/>
            <a:ext cx="861051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3種とも配布ZIPの _harness_kit に同梱しています。当日その場で配置します。</a:t>
            </a:r>
          </a:p>
        </p:txBody>
      </p:sp>
      <p:sp>
        <p:nvSpPr>
          <p:cNvPr id="33" name="TextBox 33"/>
          <p:cNvSpPr txBox="1"/>
          <p:nvPr/>
        </p:nvSpPr>
        <p:spPr>
          <a:xfrm>
            <a:off x="602361" y="6266021"/>
            <a:ext cx="10072164"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出所: anthropics の claude-plugins-official、skills、defending-code-reference-harness</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75</a:t>
            </a:r>
          </a:p>
        </p:txBody>
      </p:sp>
    </p:spTree>
  </p:cSld>
  <p:clrMapOvr>
    <a:masterClrMapping/>
  </p:clrMapOvr>
  <p:transition xmlns:p14="http://schemas.microsoft.com/office/powerpoint/2010/main" p14:dur="400">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31508"/>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51034"/>
            <a:ext cx="446835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B-1 自動化を提案させる</a:t>
            </a:r>
          </a:p>
        </p:txBody>
      </p:sp>
      <p:sp>
        <p:nvSpPr>
          <p:cNvPr id="7" name="Rectangle 7"/>
          <p:cNvSpPr/>
          <p:nvPr/>
        </p:nvSpPr>
        <p:spPr>
          <a:xfrm>
            <a:off x="2000250" y="1028700"/>
            <a:ext cx="9582150" cy="19050"/>
          </a:xfrm>
          <a:prstGeom prst="rect">
            <a:avLst/>
          </a:prstGeom>
          <a:solidFill>
            <a:srgbClr val="2F72DC"/>
          </a:solidFill>
          <a:ln>
            <a:noFill/>
          </a:ln>
        </p:spPr>
      </p:sp>
      <p:sp>
        <p:nvSpPr>
          <p:cNvPr id="8" name="Rectangle 8"/>
          <p:cNvSpPr/>
          <p:nvPr/>
        </p:nvSpPr>
        <p:spPr>
          <a:xfrm>
            <a:off x="10248900" y="552450"/>
            <a:ext cx="1085850" cy="381000"/>
          </a:xfrm>
          <a:prstGeom prst="roundRect">
            <a:avLst>
              <a:gd name="adj" fmla="val 20000"/>
            </a:avLst>
          </a:prstGeom>
          <a:solidFill>
            <a:srgbClr val="E7EEFB"/>
          </a:solidFill>
          <a:ln>
            <a:noFill/>
          </a:ln>
        </p:spPr>
      </p:sp>
      <p:sp>
        <p:nvSpPr>
          <p:cNvPr id="9" name="TextBox 9"/>
          <p:cNvSpPr txBox="1"/>
          <p:nvPr/>
        </p:nvSpPr>
        <p:spPr>
          <a:xfrm>
            <a:off x="10361652" y="657225"/>
            <a:ext cx="860346" cy="293370"/>
          </a:xfrm>
          <a:prstGeom prst="rect">
            <a:avLst/>
          </a:prstGeom>
          <a:noFill/>
          <a:ln>
            <a:noFill/>
          </a:ln>
        </p:spPr>
        <p:txBody>
          <a:bodyPr wrap="none" lIns="0" tIns="0" rIns="0" bIns="0" anchor="t" anchorCtr="0">
            <a:spAutoFit/>
          </a:bodyPr>
          <a:lstStyle/>
          <a:p>
            <a:pPr algn="ctr"/>
            <a:r>
              <a:rPr lang="en-US" sz="1500" b="1" dirty="0">
                <a:solidFill>
                  <a:srgbClr val="2F72DC"/>
                </a:solidFill>
                <a:latin typeface="Zen Kaku Gothic New"/>
                <a:ea typeface="Zen Kaku Gothic New"/>
                <a:cs typeface="Zen Kaku Gothic New"/>
              </a:rPr>
              <a:t>[8min]</a:t>
            </a:r>
          </a:p>
        </p:txBody>
      </p:sp>
      <p:sp>
        <p:nvSpPr>
          <p:cNvPr id="10" name="TextBox 10"/>
          <p:cNvSpPr txBox="1"/>
          <p:nvPr/>
        </p:nvSpPr>
        <p:spPr>
          <a:xfrm>
            <a:off x="598551" y="1251109"/>
            <a:ext cx="1154088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初見のプロジェクトに何を仕込むかを、</a:t>
            </a:r>
            <a:r>
              <a:rPr lang="zh-CN" sz="2180" b="1" dirty="0">
                <a:solidFill>
                  <a:srgbClr val="264DBF"/>
                </a:solidFill>
                <a:latin typeface="Zen Kaku Gothic New"/>
                <a:ea typeface="Zen Kaku Gothic New"/>
                <a:cs typeface="Zen Kaku Gothic New"/>
              </a:rPr>
              <a:t>5カテゴリ</a:t>
            </a:r>
            <a:r>
              <a:rPr lang="zh-CN" sz="2180" b="1" dirty="0">
                <a:solidFill>
                  <a:srgbClr val="000000"/>
                </a:solidFill>
                <a:latin typeface="Zen Kaku Gothic New"/>
                <a:ea typeface="Zen Kaku Gothic New"/>
                <a:cs typeface="Zen Kaku Gothic New"/>
              </a:rPr>
              <a:t>で提案させます。</a:t>
            </a:r>
          </a:p>
        </p:txBody>
      </p:sp>
      <p:sp>
        <p:nvSpPr>
          <p:cNvPr id="11" name="TextBox 11"/>
          <p:cNvSpPr txBox="1"/>
          <p:nvPr/>
        </p:nvSpPr>
        <p:spPr>
          <a:xfrm>
            <a:off x="601599" y="1887379"/>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操作</a:t>
            </a:r>
          </a:p>
        </p:txBody>
      </p:sp>
      <p:sp>
        <p:nvSpPr>
          <p:cNvPr id="12" name="Rectangle 12"/>
          <p:cNvSpPr/>
          <p:nvPr/>
        </p:nvSpPr>
        <p:spPr>
          <a:xfrm>
            <a:off x="609600" y="2152650"/>
            <a:ext cx="685800" cy="28575"/>
          </a:xfrm>
          <a:prstGeom prst="rect">
            <a:avLst/>
          </a:prstGeom>
          <a:solidFill>
            <a:srgbClr val="2F72DC"/>
          </a:solidFill>
          <a:ln>
            <a:noFill/>
          </a:ln>
        </p:spPr>
      </p:sp>
      <p:sp>
        <p:nvSpPr>
          <p:cNvPr id="13" name="Ellipse 13"/>
          <p:cNvSpPr/>
          <p:nvPr/>
        </p:nvSpPr>
        <p:spPr>
          <a:xfrm>
            <a:off x="609600" y="2324100"/>
            <a:ext cx="304800" cy="304800"/>
          </a:xfrm>
          <a:prstGeom prst="ellipse">
            <a:avLst/>
          </a:prstGeom>
          <a:solidFill>
            <a:srgbClr val="2F72DC"/>
          </a:solidFill>
          <a:ln>
            <a:noFill/>
          </a:ln>
        </p:spPr>
      </p:sp>
      <p:sp>
        <p:nvSpPr>
          <p:cNvPr id="14" name="TextBox 14"/>
          <p:cNvSpPr txBox="1"/>
          <p:nvPr/>
        </p:nvSpPr>
        <p:spPr>
          <a:xfrm>
            <a:off x="686828" y="2389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1021461" y="2379821"/>
            <a:ext cx="713916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パネルで「@kadaiB に合った自動化を提案してください。」と送る</a:t>
            </a:r>
          </a:p>
        </p:txBody>
      </p:sp>
      <p:sp>
        <p:nvSpPr>
          <p:cNvPr id="16" name="Ellipse 16"/>
          <p:cNvSpPr/>
          <p:nvPr/>
        </p:nvSpPr>
        <p:spPr>
          <a:xfrm>
            <a:off x="609600" y="2819400"/>
            <a:ext cx="304800" cy="304800"/>
          </a:xfrm>
          <a:prstGeom prst="ellipse">
            <a:avLst/>
          </a:prstGeom>
          <a:solidFill>
            <a:srgbClr val="2F72DC"/>
          </a:solidFill>
          <a:ln>
            <a:noFill/>
          </a:ln>
        </p:spPr>
      </p:sp>
      <p:sp>
        <p:nvSpPr>
          <p:cNvPr id="17" name="TextBox 17"/>
          <p:cNvSpPr txBox="1"/>
          <p:nvPr/>
        </p:nvSpPr>
        <p:spPr>
          <a:xfrm>
            <a:off x="686828" y="28846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1021461" y="2875121"/>
            <a:ext cx="699015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応答に claude-automation-recommender の名前が出るかを見る</a:t>
            </a:r>
          </a:p>
        </p:txBody>
      </p:sp>
      <p:sp>
        <p:nvSpPr>
          <p:cNvPr id="19" name="Ellipse 19"/>
          <p:cNvSpPr/>
          <p:nvPr/>
        </p:nvSpPr>
        <p:spPr>
          <a:xfrm>
            <a:off x="609600" y="3314700"/>
            <a:ext cx="304800" cy="304800"/>
          </a:xfrm>
          <a:prstGeom prst="ellipse">
            <a:avLst/>
          </a:prstGeom>
          <a:solidFill>
            <a:srgbClr val="2F72DC"/>
          </a:solidFill>
          <a:ln>
            <a:noFill/>
          </a:ln>
        </p:spPr>
      </p:sp>
      <p:sp>
        <p:nvSpPr>
          <p:cNvPr id="20" name="TextBox 20"/>
          <p:cNvSpPr txBox="1"/>
          <p:nvPr/>
        </p:nvSpPr>
        <p:spPr>
          <a:xfrm>
            <a:off x="686828" y="33799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1021461" y="3370421"/>
            <a:ext cx="73073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MCP・Skill・フック・サブエージェント・プラグインの提案を読む</a:t>
            </a:r>
          </a:p>
        </p:txBody>
      </p:sp>
      <p:sp>
        <p:nvSpPr>
          <p:cNvPr id="22" name="Ellipse 22"/>
          <p:cNvSpPr/>
          <p:nvPr/>
        </p:nvSpPr>
        <p:spPr>
          <a:xfrm>
            <a:off x="609600" y="3810000"/>
            <a:ext cx="304800" cy="304800"/>
          </a:xfrm>
          <a:prstGeom prst="ellipse">
            <a:avLst/>
          </a:prstGeom>
          <a:solidFill>
            <a:srgbClr val="2F72DC"/>
          </a:solidFill>
          <a:ln>
            <a:noFill/>
          </a:ln>
        </p:spPr>
      </p:sp>
      <p:sp>
        <p:nvSpPr>
          <p:cNvPr id="23" name="TextBox 23"/>
          <p:cNvSpPr txBox="1"/>
          <p:nvPr/>
        </p:nvSpPr>
        <p:spPr>
          <a:xfrm>
            <a:off x="686828" y="38752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4" name="TextBox 24"/>
          <p:cNvSpPr txBox="1"/>
          <p:nvPr/>
        </p:nvSpPr>
        <p:spPr>
          <a:xfrm>
            <a:off x="1021461" y="3865721"/>
            <a:ext cx="730777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1件だけ選び、「.claude/ の下に実際に作ってください」と依頼する</a:t>
            </a:r>
          </a:p>
        </p:txBody>
      </p:sp>
      <p:sp>
        <p:nvSpPr>
          <p:cNvPr id="25" name="Ellipse 25"/>
          <p:cNvSpPr/>
          <p:nvPr/>
        </p:nvSpPr>
        <p:spPr>
          <a:xfrm>
            <a:off x="609600" y="4305300"/>
            <a:ext cx="304800" cy="304800"/>
          </a:xfrm>
          <a:prstGeom prst="ellipse">
            <a:avLst/>
          </a:prstGeom>
          <a:solidFill>
            <a:srgbClr val="2F72DC"/>
          </a:solidFill>
          <a:ln>
            <a:noFill/>
          </a:ln>
        </p:spPr>
      </p:sp>
      <p:sp>
        <p:nvSpPr>
          <p:cNvPr id="26" name="TextBox 26"/>
          <p:cNvSpPr txBox="1"/>
          <p:nvPr/>
        </p:nvSpPr>
        <p:spPr>
          <a:xfrm>
            <a:off x="686828" y="43705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5</a:t>
            </a:r>
          </a:p>
        </p:txBody>
      </p:sp>
      <p:sp>
        <p:nvSpPr>
          <p:cNvPr id="27" name="TextBox 27"/>
          <p:cNvSpPr txBox="1"/>
          <p:nvPr/>
        </p:nvSpPr>
        <p:spPr>
          <a:xfrm>
            <a:off x="1021461" y="4361021"/>
            <a:ext cx="40140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作られたファイルを開いて中身を読む</a:t>
            </a:r>
          </a:p>
        </p:txBody>
      </p:sp>
      <p:sp>
        <p:nvSpPr>
          <p:cNvPr id="28" name="Rectangle 28"/>
          <p:cNvSpPr/>
          <p:nvPr/>
        </p:nvSpPr>
        <p:spPr>
          <a:xfrm>
            <a:off x="609600" y="4914900"/>
            <a:ext cx="10972800" cy="1504950"/>
          </a:xfrm>
          <a:prstGeom prst="roundRect">
            <a:avLst>
              <a:gd name="adj" fmla="val 6329"/>
            </a:avLst>
          </a:prstGeom>
          <a:solidFill>
            <a:srgbClr val="F7F9FA"/>
          </a:solidFill>
          <a:ln>
            <a:noFill/>
          </a:ln>
        </p:spPr>
      </p:sp>
      <p:sp>
        <p:nvSpPr>
          <p:cNvPr id="29" name="Line 29"/>
          <p:cNvSpPr/>
          <p:nvPr/>
        </p:nvSpPr>
        <p:spPr>
          <a:xfrm>
            <a:off x="6667500" y="4914900"/>
            <a:ext cx="9525" cy="1504950"/>
          </a:xfrm>
          <a:custGeom>
            <a:avLst/>
            <a:gdLst/>
            <a:ahLst/>
            <a:cxnLst/>
            <a:rect l="l" t="t" r="r" b="b"/>
            <a:pathLst>
              <a:path w="9525" h="1504950">
                <a:moveTo>
                  <a:pt x="0" y="0"/>
                </a:moveTo>
                <a:lnTo>
                  <a:pt x="0" y="1504950"/>
                </a:lnTo>
              </a:path>
            </a:pathLst>
          </a:custGeom>
          <a:noFill/>
          <a:ln w="9525">
            <a:solidFill>
              <a:srgbClr val="E3E7EA"/>
            </a:solidFill>
          </a:ln>
        </p:spPr>
      </p:sp>
      <p:sp>
        <p:nvSpPr>
          <p:cNvPr id="30" name="TextBox 30"/>
          <p:cNvSpPr txBox="1"/>
          <p:nvPr/>
        </p:nvSpPr>
        <p:spPr>
          <a:xfrm>
            <a:off x="868299" y="5106829"/>
            <a:ext cx="98632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OK基準</a:t>
            </a:r>
          </a:p>
        </p:txBody>
      </p:sp>
      <p:sp>
        <p:nvSpPr>
          <p:cNvPr id="31" name="Rectangle 31"/>
          <p:cNvSpPr/>
          <p:nvPr/>
        </p:nvSpPr>
        <p:spPr>
          <a:xfrm>
            <a:off x="876300" y="5372100"/>
            <a:ext cx="571500" cy="28575"/>
          </a:xfrm>
          <a:prstGeom prst="rect">
            <a:avLst/>
          </a:prstGeom>
          <a:solidFill>
            <a:srgbClr val="47BCC6"/>
          </a:solidFill>
          <a:ln>
            <a:noFill/>
          </a:ln>
        </p:spPr>
      </p:sp>
      <p:sp>
        <p:nvSpPr>
          <p:cNvPr id="32" name="Rectangle 32"/>
          <p:cNvSpPr/>
          <p:nvPr/>
        </p:nvSpPr>
        <p:spPr>
          <a:xfrm>
            <a:off x="876300" y="5600700"/>
            <a:ext cx="114300" cy="114300"/>
          </a:xfrm>
          <a:prstGeom prst="roundRect">
            <a:avLst>
              <a:gd name="adj" fmla="val 16667"/>
            </a:avLst>
          </a:prstGeom>
          <a:solidFill>
            <a:srgbClr val="47BCC6"/>
          </a:solidFill>
          <a:ln>
            <a:noFill/>
          </a:ln>
        </p:spPr>
      </p:sp>
      <p:sp>
        <p:nvSpPr>
          <p:cNvPr id="33" name="TextBox 33"/>
          <p:cNvSpPr txBox="1"/>
          <p:nvPr/>
        </p:nvSpPr>
        <p:spPr>
          <a:xfrm>
            <a:off x="1097661" y="5561171"/>
            <a:ext cx="32023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5カテゴリの提案が返ってきた</a:t>
            </a:r>
          </a:p>
        </p:txBody>
      </p:sp>
      <p:sp>
        <p:nvSpPr>
          <p:cNvPr id="34" name="Rectangle 34"/>
          <p:cNvSpPr/>
          <p:nvPr/>
        </p:nvSpPr>
        <p:spPr>
          <a:xfrm>
            <a:off x="876300" y="5886450"/>
            <a:ext cx="114300" cy="114300"/>
          </a:xfrm>
          <a:prstGeom prst="roundRect">
            <a:avLst>
              <a:gd name="adj" fmla="val 16667"/>
            </a:avLst>
          </a:prstGeom>
          <a:solidFill>
            <a:srgbClr val="47BCC6"/>
          </a:solidFill>
          <a:ln>
            <a:noFill/>
          </a:ln>
        </p:spPr>
      </p:sp>
      <p:sp>
        <p:nvSpPr>
          <p:cNvPr id="35" name="TextBox 35"/>
          <p:cNvSpPr txBox="1"/>
          <p:nvPr/>
        </p:nvSpPr>
        <p:spPr>
          <a:xfrm>
            <a:off x="1097661" y="5846921"/>
            <a:ext cx="50844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1件を選んで依頼し、ファイルが実際に作られた</a:t>
            </a:r>
          </a:p>
        </p:txBody>
      </p:sp>
      <p:sp>
        <p:nvSpPr>
          <p:cNvPr id="36" name="Rectangle 36"/>
          <p:cNvSpPr/>
          <p:nvPr/>
        </p:nvSpPr>
        <p:spPr>
          <a:xfrm>
            <a:off x="876300" y="6172200"/>
            <a:ext cx="114300" cy="114300"/>
          </a:xfrm>
          <a:prstGeom prst="roundRect">
            <a:avLst>
              <a:gd name="adj" fmla="val 16667"/>
            </a:avLst>
          </a:prstGeom>
          <a:solidFill>
            <a:srgbClr val="47BCC6"/>
          </a:solidFill>
          <a:ln>
            <a:noFill/>
          </a:ln>
        </p:spPr>
      </p:sp>
      <p:sp>
        <p:nvSpPr>
          <p:cNvPr id="37" name="TextBox 37"/>
          <p:cNvSpPr txBox="1"/>
          <p:nvPr/>
        </p:nvSpPr>
        <p:spPr>
          <a:xfrm>
            <a:off x="1097661" y="6132671"/>
            <a:ext cx="499749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memo.md の ## B-1 に選んだ理由を1行書いた</a:t>
            </a:r>
          </a:p>
        </p:txBody>
      </p:sp>
      <p:sp>
        <p:nvSpPr>
          <p:cNvPr id="38" name="TextBox 38"/>
          <p:cNvSpPr txBox="1"/>
          <p:nvPr/>
        </p:nvSpPr>
        <p:spPr>
          <a:xfrm>
            <a:off x="6926199" y="5106829"/>
            <a:ext cx="83510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生成物</a:t>
            </a:r>
          </a:p>
        </p:txBody>
      </p:sp>
      <p:sp>
        <p:nvSpPr>
          <p:cNvPr id="39" name="Rectangle 39"/>
          <p:cNvSpPr/>
          <p:nvPr/>
        </p:nvSpPr>
        <p:spPr>
          <a:xfrm>
            <a:off x="6934200" y="5372100"/>
            <a:ext cx="571500" cy="28575"/>
          </a:xfrm>
          <a:prstGeom prst="rect">
            <a:avLst/>
          </a:prstGeom>
          <a:solidFill>
            <a:srgbClr val="47BCC6"/>
          </a:solidFill>
          <a:ln>
            <a:noFill/>
          </a:ln>
        </p:spPr>
      </p:sp>
      <p:sp>
        <p:nvSpPr>
          <p:cNvPr id="40" name="TextBox 40"/>
          <p:cNvSpPr txBox="1"/>
          <p:nvPr/>
        </p:nvSpPr>
        <p:spPr>
          <a:xfrm>
            <a:off x="6926961" y="5561171"/>
            <a:ext cx="5096256"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handson/.claude/ 配下のファイル1本</a:t>
            </a:r>
          </a:p>
          <a:p>
            <a:pPr algn="l">
              <a:lnSpc>
                <a:spcPts val="2250"/>
              </a:lnSpc>
            </a:pPr>
            <a:r>
              <a:rPr lang="zh-CN" sz="1420" dirty="0">
                <a:solidFill>
                  <a:srgbClr val="484848"/>
                </a:solidFill>
                <a:latin typeface="Zen Kaku Gothic New"/>
                <a:ea typeface="Zen Kaku Gothic New"/>
                <a:cs typeface="Zen Kaku Gothic New"/>
              </a:rPr>
              <a:t>（settings.json への追記、または SKILL.md）</a:t>
            </a:r>
          </a:p>
        </p:txBody>
      </p:sp>
      <p:sp>
        <p:nvSpPr>
          <p:cNvPr id="41" name="TextBox 4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2" name="TextBox 42"/>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76</a:t>
            </a:r>
          </a:p>
        </p:txBody>
      </p:sp>
    </p:spTree>
  </p:cSld>
  <p:clrMapOvr>
    <a:masterClrMapping/>
  </p:clrMapOvr>
  <p:transition xmlns:p14="http://schemas.microsoft.com/office/powerpoint/2010/main" p14:dur="400">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51034"/>
            <a:ext cx="274263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読むAIと書くAI</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789" y="1158716"/>
            <a:ext cx="8084630" cy="816674"/>
          </a:xfrm>
          <a:prstGeom prst="rect">
            <a:avLst/>
          </a:prstGeom>
          <a:noFill/>
          <a:ln>
            <a:noFill/>
          </a:ln>
        </p:spPr>
        <p:txBody>
          <a:bodyPr wrap="square" lIns="0" tIns="0" rIns="0" bIns="0" anchor="t" anchorCtr="0"/>
          <a:lstStyle/>
          <a:p>
            <a:pPr algn="l">
              <a:lnSpc>
                <a:spcPts val="2850"/>
              </a:lnSpc>
            </a:pPr>
            <a:r>
              <a:rPr lang="zh-CN" sz="2320" b="1" dirty="0">
                <a:solidFill>
                  <a:srgbClr val="000000"/>
                </a:solidFill>
                <a:latin typeface="Zen Kaku Gothic New"/>
                <a:ea typeface="Zen Kaku Gothic New"/>
                <a:cs typeface="Zen Kaku Gothic New"/>
              </a:rPr>
              <a:t>提案する側と書き換える側を</a:t>
            </a:r>
            <a:r>
              <a:rPr lang="zh-CN" sz="2320" b="1" dirty="0">
                <a:solidFill>
                  <a:srgbClr val="264DBF"/>
                </a:solidFill>
                <a:latin typeface="Zen Kaku Gothic New"/>
                <a:ea typeface="Zen Kaku Gothic New"/>
                <a:cs typeface="Zen Kaku Gothic New"/>
              </a:rPr>
              <a:t>分けておく</a:t>
            </a:r>
            <a:r>
              <a:rPr lang="zh-CN" sz="2320" b="1" dirty="0">
                <a:solidFill>
                  <a:srgbClr val="000000"/>
                </a:solidFill>
                <a:latin typeface="Zen Kaku Gothic New"/>
                <a:ea typeface="Zen Kaku Gothic New"/>
                <a:cs typeface="Zen Kaku Gothic New"/>
              </a:rPr>
              <a:t>と、</a:t>
            </a:r>
          </a:p>
          <a:p>
            <a:pPr algn="l">
              <a:lnSpc>
                <a:spcPts val="2850"/>
              </a:lnSpc>
            </a:pPr>
            <a:r>
              <a:rPr lang="zh-CN" sz="2320" b="1" dirty="0">
                <a:solidFill>
                  <a:srgbClr val="000000"/>
                </a:solidFill>
                <a:latin typeface="Zen Kaku Gothic New"/>
                <a:ea typeface="Zen Kaku Gothic New"/>
                <a:cs typeface="Zen Kaku Gothic New"/>
              </a:rPr>
              <a:t>チームでも安全に回せます。</a:t>
            </a:r>
          </a:p>
        </p:txBody>
      </p:sp>
      <p:sp>
        <p:nvSpPr>
          <p:cNvPr id="7" name="Rectangle 7"/>
          <p:cNvSpPr/>
          <p:nvPr/>
        </p:nvSpPr>
        <p:spPr>
          <a:xfrm>
            <a:off x="666750" y="2114550"/>
            <a:ext cx="5753100" cy="3238500"/>
          </a:xfrm>
          <a:prstGeom prst="roundRect">
            <a:avLst>
              <a:gd name="adj" fmla="val 2353"/>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2057400"/>
            <a:ext cx="5753100" cy="3238500"/>
          </a:xfrm>
          <a:prstGeom prst="rect">
            <a:avLst/>
          </a:prstGeom>
        </p:spPr>
      </p:pic>
      <p:sp>
        <p:nvSpPr>
          <p:cNvPr id="9" name="Rectangle 9"/>
          <p:cNvSpPr/>
          <p:nvPr/>
        </p:nvSpPr>
        <p:spPr>
          <a:xfrm>
            <a:off x="609600" y="2057400"/>
            <a:ext cx="5753100" cy="3238500"/>
          </a:xfrm>
          <a:prstGeom prst="roundRect">
            <a:avLst>
              <a:gd name="adj" fmla="val 2353"/>
            </a:avLst>
          </a:prstGeom>
          <a:noFill/>
          <a:ln w="14288">
            <a:solidFill>
              <a:srgbClr val="E3E7EA"/>
            </a:solidFill>
          </a:ln>
        </p:spPr>
      </p:sp>
      <p:sp>
        <p:nvSpPr>
          <p:cNvPr id="10" name="TextBox 10"/>
          <p:cNvSpPr txBox="1"/>
          <p:nvPr/>
        </p:nvSpPr>
        <p:spPr>
          <a:xfrm>
            <a:off x="752212" y="5408771"/>
            <a:ext cx="5467877"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Claude Code 公式ドキュメント Skills の解説</a:t>
            </a:r>
          </a:p>
        </p:txBody>
      </p:sp>
      <p:sp>
        <p:nvSpPr>
          <p:cNvPr id="11" name="Rectangle 11"/>
          <p:cNvSpPr/>
          <p:nvPr/>
        </p:nvSpPr>
        <p:spPr>
          <a:xfrm>
            <a:off x="7048500" y="2057400"/>
            <a:ext cx="4533900" cy="1619250"/>
          </a:xfrm>
          <a:prstGeom prst="roundRect">
            <a:avLst>
              <a:gd name="adj" fmla="val 5882"/>
            </a:avLst>
          </a:prstGeom>
          <a:solidFill>
            <a:srgbClr val="F3F3F3"/>
          </a:solidFill>
          <a:ln>
            <a:noFill/>
          </a:ln>
        </p:spPr>
      </p:sp>
      <p:sp>
        <p:nvSpPr>
          <p:cNvPr id="12" name="Rectangle 12"/>
          <p:cNvSpPr/>
          <p:nvPr/>
        </p:nvSpPr>
        <p:spPr>
          <a:xfrm>
            <a:off x="7048500" y="2057400"/>
            <a:ext cx="57150" cy="1619250"/>
          </a:xfrm>
          <a:prstGeom prst="roundRect">
            <a:avLst>
              <a:gd name="adj" fmla="val 50000"/>
            </a:avLst>
          </a:prstGeom>
          <a:solidFill>
            <a:srgbClr val="999999"/>
          </a:solidFill>
          <a:ln>
            <a:noFill/>
          </a:ln>
        </p:spPr>
      </p:sp>
      <p:sp>
        <p:nvSpPr>
          <p:cNvPr id="13" name="TextBox 13"/>
          <p:cNvSpPr txBox="1"/>
          <p:nvPr/>
        </p:nvSpPr>
        <p:spPr>
          <a:xfrm>
            <a:off x="7383399" y="2268379"/>
            <a:ext cx="293746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読むだけ（read-only）</a:t>
            </a:r>
          </a:p>
        </p:txBody>
      </p:sp>
      <p:sp>
        <p:nvSpPr>
          <p:cNvPr id="14" name="TextBox 14"/>
          <p:cNvSpPr txBox="1"/>
          <p:nvPr/>
        </p:nvSpPr>
        <p:spPr>
          <a:xfrm>
            <a:off x="7384161" y="2646521"/>
            <a:ext cx="354349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コードと設定を読んで提案する。</a:t>
            </a:r>
          </a:p>
          <a:p>
            <a:pPr algn="l">
              <a:lnSpc>
                <a:spcPts val="2100"/>
              </a:lnSpc>
            </a:pPr>
            <a:r>
              <a:rPr lang="zh-CN" sz="1420" dirty="0">
                <a:solidFill>
                  <a:srgbClr val="484848"/>
                </a:solidFill>
                <a:latin typeface="Zen Kaku Gothic New"/>
                <a:ea typeface="Zen Kaku Gothic New"/>
                <a:cs typeface="Zen Kaku Gothic New"/>
              </a:rPr>
              <a:t>ファイルは書き換えない。</a:t>
            </a:r>
          </a:p>
        </p:txBody>
      </p:sp>
      <p:sp>
        <p:nvSpPr>
          <p:cNvPr id="15" name="TextBox 15"/>
          <p:cNvSpPr txBox="1"/>
          <p:nvPr/>
        </p:nvSpPr>
        <p:spPr>
          <a:xfrm>
            <a:off x="7384161" y="3332321"/>
            <a:ext cx="4260927" cy="278702"/>
          </a:xfrm>
          <a:prstGeom prst="rect">
            <a:avLst/>
          </a:prstGeom>
          <a:noFill/>
          <a:ln>
            <a:noFill/>
          </a:ln>
        </p:spPr>
        <p:txBody>
          <a:bodyPr wrap="none" lIns="0" tIns="0" rIns="0" bIns="0" anchor="t" anchorCtr="0">
            <a:spAutoFit/>
          </a:bodyPr>
          <a:lstStyle/>
          <a:p>
            <a:pPr algn="l"/>
            <a:r>
              <a:rPr lang="en-US" sz="1420" dirty="0">
                <a:solidFill>
                  <a:srgbClr val="6B7A7F"/>
                </a:solidFill>
                <a:latin typeface="Zen Kaku Gothic New"/>
                <a:ea typeface="Zen Kaku Gothic New"/>
                <a:cs typeface="Zen Kaku Gothic New"/>
              </a:rPr>
              <a:t>B-1 claude-automation-recommender</a:t>
            </a:r>
          </a:p>
        </p:txBody>
      </p:sp>
      <p:sp>
        <p:nvSpPr>
          <p:cNvPr id="16" name="Rectangle 16"/>
          <p:cNvSpPr/>
          <p:nvPr/>
        </p:nvSpPr>
        <p:spPr>
          <a:xfrm>
            <a:off x="7048500" y="3867150"/>
            <a:ext cx="4533900" cy="1619250"/>
          </a:xfrm>
          <a:prstGeom prst="roundRect">
            <a:avLst>
              <a:gd name="adj" fmla="val 5882"/>
            </a:avLst>
          </a:prstGeom>
          <a:solidFill>
            <a:srgbClr val="EEF6F7"/>
          </a:solidFill>
          <a:ln>
            <a:noFill/>
          </a:ln>
        </p:spPr>
      </p:sp>
      <p:sp>
        <p:nvSpPr>
          <p:cNvPr id="17" name="Rectangle 17"/>
          <p:cNvSpPr/>
          <p:nvPr/>
        </p:nvSpPr>
        <p:spPr>
          <a:xfrm>
            <a:off x="7048500" y="3867150"/>
            <a:ext cx="57150" cy="1619250"/>
          </a:xfrm>
          <a:prstGeom prst="roundRect">
            <a:avLst>
              <a:gd name="adj" fmla="val 50000"/>
            </a:avLst>
          </a:prstGeom>
          <a:solidFill>
            <a:srgbClr val="47BCC6"/>
          </a:solidFill>
          <a:ln>
            <a:noFill/>
          </a:ln>
        </p:spPr>
      </p:sp>
      <p:sp>
        <p:nvSpPr>
          <p:cNvPr id="18" name="TextBox 18"/>
          <p:cNvSpPr txBox="1"/>
          <p:nvPr/>
        </p:nvSpPr>
        <p:spPr>
          <a:xfrm>
            <a:off x="7383399" y="4078129"/>
            <a:ext cx="266443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書き換える（write）</a:t>
            </a:r>
          </a:p>
        </p:txBody>
      </p:sp>
      <p:sp>
        <p:nvSpPr>
          <p:cNvPr id="19" name="TextBox 19"/>
          <p:cNvSpPr txBox="1"/>
          <p:nvPr/>
        </p:nvSpPr>
        <p:spPr>
          <a:xfrm>
            <a:off x="7384161" y="4456271"/>
            <a:ext cx="3308223"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差分を出してファイルを直す。</a:t>
            </a:r>
          </a:p>
          <a:p>
            <a:pPr algn="l">
              <a:lnSpc>
                <a:spcPts val="2100"/>
              </a:lnSpc>
            </a:pPr>
            <a:r>
              <a:rPr lang="zh-CN" sz="1420" dirty="0">
                <a:solidFill>
                  <a:srgbClr val="000000"/>
                </a:solidFill>
                <a:latin typeface="Zen Kaku Gothic New"/>
                <a:ea typeface="Zen Kaku Gothic New"/>
                <a:cs typeface="Zen Kaku Gothic New"/>
              </a:rPr>
              <a:t>受け入れる前に人が読む。</a:t>
            </a:r>
          </a:p>
        </p:txBody>
      </p:sp>
      <p:sp>
        <p:nvSpPr>
          <p:cNvPr id="20" name="TextBox 20"/>
          <p:cNvSpPr txBox="1"/>
          <p:nvPr/>
        </p:nvSpPr>
        <p:spPr>
          <a:xfrm>
            <a:off x="7384161" y="5142071"/>
            <a:ext cx="3573653" cy="278702"/>
          </a:xfrm>
          <a:prstGeom prst="rect">
            <a:avLst/>
          </a:prstGeom>
          <a:noFill/>
          <a:ln>
            <a:noFill/>
          </a:ln>
        </p:spPr>
        <p:txBody>
          <a:bodyPr wrap="none" lIns="0" tIns="0" rIns="0" bIns="0" anchor="t" anchorCtr="0">
            <a:spAutoFit/>
          </a:bodyPr>
          <a:lstStyle/>
          <a:p>
            <a:pPr algn="l"/>
            <a:r>
              <a:rPr lang="zh-CN" sz="1420" dirty="0">
                <a:solidFill>
                  <a:srgbClr val="3A6B72"/>
                </a:solidFill>
                <a:latin typeface="Zen Kaku Gothic New"/>
                <a:ea typeface="Zen Kaku Gothic New"/>
                <a:cs typeface="Zen Kaku Gothic New"/>
              </a:rPr>
              <a:t>B-4 Issue を根拠にした修正依頼</a:t>
            </a:r>
          </a:p>
        </p:txBody>
      </p:sp>
      <p:sp>
        <p:nvSpPr>
          <p:cNvPr id="21" name="Rectangle 21"/>
          <p:cNvSpPr/>
          <p:nvPr/>
        </p:nvSpPr>
        <p:spPr>
          <a:xfrm>
            <a:off x="609600" y="5848350"/>
            <a:ext cx="38100" cy="628650"/>
          </a:xfrm>
          <a:prstGeom prst="rect">
            <a:avLst/>
          </a:prstGeom>
          <a:solidFill>
            <a:srgbClr val="47BCC6"/>
          </a:solidFill>
          <a:ln>
            <a:noFill/>
          </a:ln>
        </p:spPr>
      </p:sp>
      <p:sp>
        <p:nvSpPr>
          <p:cNvPr id="22" name="TextBox 22"/>
          <p:cNvSpPr txBox="1"/>
          <p:nvPr/>
        </p:nvSpPr>
        <p:spPr>
          <a:xfrm>
            <a:off x="830961" y="5923121"/>
            <a:ext cx="7296007"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この分け方は、SKILL.md に read-only と書くだけで作れます。</a:t>
            </a:r>
          </a:p>
          <a:p>
            <a:pPr algn="l">
              <a:lnSpc>
                <a:spcPts val="2250"/>
              </a:lnSpc>
            </a:pPr>
            <a:r>
              <a:rPr lang="zh-CN" sz="1420" dirty="0">
                <a:solidFill>
                  <a:srgbClr val="484848"/>
                </a:solidFill>
                <a:latin typeface="Zen Kaku Gothic New"/>
                <a:ea typeface="Zen Kaku Gothic New"/>
                <a:cs typeface="Zen Kaku Gothic New"/>
              </a:rPr>
              <a:t>B-1 で「実際に作ってください」と別に頼んだのは、そのためです。</a:t>
            </a:r>
          </a:p>
        </p:txBody>
      </p:sp>
      <p:sp>
        <p:nvSpPr>
          <p:cNvPr id="23" name="TextBox 2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4" name="TextBox 2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77</a:t>
            </a:r>
          </a:p>
        </p:txBody>
      </p:sp>
    </p:spTree>
  </p:cSld>
  <p:clrMapOvr>
    <a:masterClrMapping/>
  </p:clrMapOvr>
  <p:transition xmlns:p14="http://schemas.microsoft.com/office/powerpoint/2010/main" p14:dur="400">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31508"/>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51034"/>
            <a:ext cx="503566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B-2 Planモードで壁打ちする</a:t>
            </a:r>
          </a:p>
        </p:txBody>
      </p:sp>
      <p:sp>
        <p:nvSpPr>
          <p:cNvPr id="7" name="Rectangle 7"/>
          <p:cNvSpPr/>
          <p:nvPr/>
        </p:nvSpPr>
        <p:spPr>
          <a:xfrm>
            <a:off x="2000250" y="1028700"/>
            <a:ext cx="9582150" cy="19050"/>
          </a:xfrm>
          <a:prstGeom prst="rect">
            <a:avLst/>
          </a:prstGeom>
          <a:solidFill>
            <a:srgbClr val="2F72DC"/>
          </a:solidFill>
          <a:ln>
            <a:noFill/>
          </a:ln>
        </p:spPr>
      </p:sp>
      <p:sp>
        <p:nvSpPr>
          <p:cNvPr id="8" name="Rectangle 8"/>
          <p:cNvSpPr/>
          <p:nvPr/>
        </p:nvSpPr>
        <p:spPr>
          <a:xfrm>
            <a:off x="10248900" y="552450"/>
            <a:ext cx="1085850" cy="381000"/>
          </a:xfrm>
          <a:prstGeom prst="roundRect">
            <a:avLst>
              <a:gd name="adj" fmla="val 20000"/>
            </a:avLst>
          </a:prstGeom>
          <a:solidFill>
            <a:srgbClr val="E7EEFB"/>
          </a:solidFill>
          <a:ln>
            <a:noFill/>
          </a:ln>
        </p:spPr>
      </p:sp>
      <p:sp>
        <p:nvSpPr>
          <p:cNvPr id="9" name="TextBox 9"/>
          <p:cNvSpPr txBox="1"/>
          <p:nvPr/>
        </p:nvSpPr>
        <p:spPr>
          <a:xfrm>
            <a:off x="10290143" y="657225"/>
            <a:ext cx="1003363" cy="293370"/>
          </a:xfrm>
          <a:prstGeom prst="rect">
            <a:avLst/>
          </a:prstGeom>
          <a:noFill/>
          <a:ln>
            <a:noFill/>
          </a:ln>
        </p:spPr>
        <p:txBody>
          <a:bodyPr wrap="none" lIns="0" tIns="0" rIns="0" bIns="0" anchor="t" anchorCtr="0">
            <a:spAutoFit/>
          </a:bodyPr>
          <a:lstStyle/>
          <a:p>
            <a:pPr algn="ctr"/>
            <a:r>
              <a:rPr lang="en-US" sz="1500" b="1" dirty="0">
                <a:solidFill>
                  <a:srgbClr val="2F72DC"/>
                </a:solidFill>
                <a:latin typeface="Zen Kaku Gothic New"/>
                <a:ea typeface="Zen Kaku Gothic New"/>
                <a:cs typeface="Zen Kaku Gothic New"/>
              </a:rPr>
              <a:t>[12min]</a:t>
            </a:r>
          </a:p>
        </p:txBody>
      </p:sp>
      <p:sp>
        <p:nvSpPr>
          <p:cNvPr id="10" name="TextBox 10"/>
          <p:cNvSpPr txBox="1"/>
          <p:nvPr/>
        </p:nvSpPr>
        <p:spPr>
          <a:xfrm>
            <a:off x="598551" y="1251109"/>
            <a:ext cx="1133351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直させる前に調べさせ、</a:t>
            </a:r>
            <a:r>
              <a:rPr lang="zh-CN" sz="2180" b="1" dirty="0">
                <a:solidFill>
                  <a:srgbClr val="264DBF"/>
                </a:solidFill>
                <a:latin typeface="Zen Kaku Gothic New"/>
                <a:ea typeface="Zen Kaku Gothic New"/>
                <a:cs typeface="Zen Kaku Gothic New"/>
              </a:rPr>
              <a:t>ファイル名とメソッド名</a:t>
            </a:r>
            <a:r>
              <a:rPr lang="zh-CN" sz="2180" b="1" dirty="0">
                <a:solidFill>
                  <a:srgbClr val="000000"/>
                </a:solidFill>
                <a:latin typeface="Zen Kaku Gothic New"/>
                <a:ea typeface="Zen Kaku Gothic New"/>
                <a:cs typeface="Zen Kaku Gothic New"/>
              </a:rPr>
              <a:t>まで特定します。</a:t>
            </a:r>
          </a:p>
        </p:txBody>
      </p:sp>
      <p:sp>
        <p:nvSpPr>
          <p:cNvPr id="11" name="TextBox 11"/>
          <p:cNvSpPr txBox="1"/>
          <p:nvPr/>
        </p:nvSpPr>
        <p:spPr>
          <a:xfrm>
            <a:off x="601599" y="1849279"/>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操作</a:t>
            </a:r>
          </a:p>
        </p:txBody>
      </p:sp>
      <p:sp>
        <p:nvSpPr>
          <p:cNvPr id="12" name="Rectangle 12"/>
          <p:cNvSpPr/>
          <p:nvPr/>
        </p:nvSpPr>
        <p:spPr>
          <a:xfrm>
            <a:off x="609600" y="2114550"/>
            <a:ext cx="685800" cy="28575"/>
          </a:xfrm>
          <a:prstGeom prst="rect">
            <a:avLst/>
          </a:prstGeom>
          <a:solidFill>
            <a:srgbClr val="2F72DC"/>
          </a:solidFill>
          <a:ln>
            <a:noFill/>
          </a:ln>
        </p:spPr>
      </p:sp>
      <p:sp>
        <p:nvSpPr>
          <p:cNvPr id="13" name="Ellipse 13"/>
          <p:cNvSpPr/>
          <p:nvPr/>
        </p:nvSpPr>
        <p:spPr>
          <a:xfrm>
            <a:off x="609600" y="2286000"/>
            <a:ext cx="304800" cy="304800"/>
          </a:xfrm>
          <a:prstGeom prst="ellipse">
            <a:avLst/>
          </a:prstGeom>
          <a:solidFill>
            <a:srgbClr val="2F72DC"/>
          </a:solidFill>
          <a:ln>
            <a:noFill/>
          </a:ln>
        </p:spPr>
      </p:sp>
      <p:sp>
        <p:nvSpPr>
          <p:cNvPr id="14" name="TextBox 14"/>
          <p:cNvSpPr txBox="1"/>
          <p:nvPr/>
        </p:nvSpPr>
        <p:spPr>
          <a:xfrm>
            <a:off x="686828" y="23512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1021461" y="2341721"/>
            <a:ext cx="422282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Shift+Tab で Plan モードに切り替える</a:t>
            </a:r>
          </a:p>
        </p:txBody>
      </p:sp>
      <p:sp>
        <p:nvSpPr>
          <p:cNvPr id="16" name="Ellipse 16"/>
          <p:cNvSpPr/>
          <p:nvPr/>
        </p:nvSpPr>
        <p:spPr>
          <a:xfrm>
            <a:off x="609600" y="2705100"/>
            <a:ext cx="304800" cy="304800"/>
          </a:xfrm>
          <a:prstGeom prst="ellipse">
            <a:avLst/>
          </a:prstGeom>
          <a:solidFill>
            <a:srgbClr val="2F72DC"/>
          </a:solidFill>
          <a:ln>
            <a:noFill/>
          </a:ln>
        </p:spPr>
      </p:sp>
      <p:sp>
        <p:nvSpPr>
          <p:cNvPr id="17" name="TextBox 17"/>
          <p:cNvSpPr txBox="1"/>
          <p:nvPr/>
        </p:nvSpPr>
        <p:spPr>
          <a:xfrm>
            <a:off x="686828" y="2770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1021461" y="2760821"/>
            <a:ext cx="34376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1件目の症状を素直な言葉で聞く</a:t>
            </a:r>
          </a:p>
        </p:txBody>
      </p:sp>
      <p:sp>
        <p:nvSpPr>
          <p:cNvPr id="19" name="Ellipse 19"/>
          <p:cNvSpPr/>
          <p:nvPr/>
        </p:nvSpPr>
        <p:spPr>
          <a:xfrm>
            <a:off x="609600" y="3124200"/>
            <a:ext cx="304800" cy="304800"/>
          </a:xfrm>
          <a:prstGeom prst="ellipse">
            <a:avLst/>
          </a:prstGeom>
          <a:solidFill>
            <a:srgbClr val="2F72DC"/>
          </a:solidFill>
          <a:ln>
            <a:noFill/>
          </a:ln>
        </p:spPr>
      </p:sp>
      <p:sp>
        <p:nvSpPr>
          <p:cNvPr id="20" name="TextBox 20"/>
          <p:cNvSpPr txBox="1"/>
          <p:nvPr/>
        </p:nvSpPr>
        <p:spPr>
          <a:xfrm>
            <a:off x="686828" y="31894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1021461" y="317992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計画に出たファイル名と行を読む</a:t>
            </a:r>
          </a:p>
        </p:txBody>
      </p:sp>
      <p:sp>
        <p:nvSpPr>
          <p:cNvPr id="22" name="Ellipse 22"/>
          <p:cNvSpPr/>
          <p:nvPr/>
        </p:nvSpPr>
        <p:spPr>
          <a:xfrm>
            <a:off x="609600" y="3543300"/>
            <a:ext cx="304800" cy="304800"/>
          </a:xfrm>
          <a:prstGeom prst="ellipse">
            <a:avLst/>
          </a:prstGeom>
          <a:solidFill>
            <a:srgbClr val="2F72DC"/>
          </a:solidFill>
          <a:ln>
            <a:noFill/>
          </a:ln>
        </p:spPr>
      </p:sp>
      <p:sp>
        <p:nvSpPr>
          <p:cNvPr id="23" name="TextBox 23"/>
          <p:cNvSpPr txBox="1"/>
          <p:nvPr/>
        </p:nvSpPr>
        <p:spPr>
          <a:xfrm>
            <a:off x="686828" y="36085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4" name="TextBox 24"/>
          <p:cNvSpPr txBox="1"/>
          <p:nvPr/>
        </p:nvSpPr>
        <p:spPr>
          <a:xfrm>
            <a:off x="1021461" y="359902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その場所を自分で開いて確かめる</a:t>
            </a:r>
          </a:p>
        </p:txBody>
      </p:sp>
      <p:sp>
        <p:nvSpPr>
          <p:cNvPr id="25" name="Ellipse 25"/>
          <p:cNvSpPr/>
          <p:nvPr/>
        </p:nvSpPr>
        <p:spPr>
          <a:xfrm>
            <a:off x="609600" y="3962400"/>
            <a:ext cx="304800" cy="304800"/>
          </a:xfrm>
          <a:prstGeom prst="ellipse">
            <a:avLst/>
          </a:prstGeom>
          <a:solidFill>
            <a:srgbClr val="2F72DC"/>
          </a:solidFill>
          <a:ln>
            <a:noFill/>
          </a:ln>
        </p:spPr>
      </p:sp>
      <p:sp>
        <p:nvSpPr>
          <p:cNvPr id="26" name="TextBox 26"/>
          <p:cNvSpPr txBox="1"/>
          <p:nvPr/>
        </p:nvSpPr>
        <p:spPr>
          <a:xfrm>
            <a:off x="686828" y="40276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5</a:t>
            </a:r>
          </a:p>
        </p:txBody>
      </p:sp>
      <p:sp>
        <p:nvSpPr>
          <p:cNvPr id="27" name="TextBox 27"/>
          <p:cNvSpPr txBox="1"/>
          <p:nvPr/>
        </p:nvSpPr>
        <p:spPr>
          <a:xfrm>
            <a:off x="1021461" y="4018121"/>
            <a:ext cx="33082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業務ルールとの食い違いを聞く</a:t>
            </a:r>
          </a:p>
        </p:txBody>
      </p:sp>
      <p:sp>
        <p:nvSpPr>
          <p:cNvPr id="28" name="Ellipse 28"/>
          <p:cNvSpPr/>
          <p:nvPr/>
        </p:nvSpPr>
        <p:spPr>
          <a:xfrm>
            <a:off x="609600" y="4381500"/>
            <a:ext cx="304800" cy="304800"/>
          </a:xfrm>
          <a:prstGeom prst="ellipse">
            <a:avLst/>
          </a:prstGeom>
          <a:solidFill>
            <a:srgbClr val="2F72DC"/>
          </a:solidFill>
          <a:ln>
            <a:noFill/>
          </a:ln>
        </p:spPr>
      </p:sp>
      <p:sp>
        <p:nvSpPr>
          <p:cNvPr id="29" name="TextBox 29"/>
          <p:cNvSpPr txBox="1"/>
          <p:nvPr/>
        </p:nvSpPr>
        <p:spPr>
          <a:xfrm>
            <a:off x="686828" y="44467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6</a:t>
            </a:r>
          </a:p>
        </p:txBody>
      </p:sp>
      <p:sp>
        <p:nvSpPr>
          <p:cNvPr id="30" name="TextBox 30"/>
          <p:cNvSpPr txBox="1"/>
          <p:nvPr/>
        </p:nvSpPr>
        <p:spPr>
          <a:xfrm>
            <a:off x="1021461" y="4437221"/>
            <a:ext cx="390815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2件目の候補も自分で開いて確認する</a:t>
            </a:r>
          </a:p>
        </p:txBody>
      </p:sp>
      <p:sp>
        <p:nvSpPr>
          <p:cNvPr id="31" name="Rectangle 31"/>
          <p:cNvSpPr/>
          <p:nvPr/>
        </p:nvSpPr>
        <p:spPr>
          <a:xfrm>
            <a:off x="609600" y="4762500"/>
            <a:ext cx="5486400" cy="1562100"/>
          </a:xfrm>
          <a:prstGeom prst="roundRect">
            <a:avLst>
              <a:gd name="adj" fmla="val 6098"/>
            </a:avLst>
          </a:prstGeom>
          <a:solidFill>
            <a:srgbClr val="EEF6F7"/>
          </a:solidFill>
          <a:ln>
            <a:noFill/>
          </a:ln>
        </p:spPr>
      </p:sp>
      <p:sp>
        <p:nvSpPr>
          <p:cNvPr id="32" name="Rectangle 32"/>
          <p:cNvSpPr/>
          <p:nvPr/>
        </p:nvSpPr>
        <p:spPr>
          <a:xfrm>
            <a:off x="609600" y="4762500"/>
            <a:ext cx="57150" cy="1562100"/>
          </a:xfrm>
          <a:prstGeom prst="roundRect">
            <a:avLst>
              <a:gd name="adj" fmla="val 50000"/>
            </a:avLst>
          </a:prstGeom>
          <a:solidFill>
            <a:srgbClr val="47BCC6"/>
          </a:solidFill>
          <a:ln>
            <a:noFill/>
          </a:ln>
        </p:spPr>
      </p:sp>
      <p:sp>
        <p:nvSpPr>
          <p:cNvPr id="33" name="TextBox 33"/>
          <p:cNvSpPr txBox="1"/>
          <p:nvPr/>
        </p:nvSpPr>
        <p:spPr>
          <a:xfrm>
            <a:off x="906399" y="4954429"/>
            <a:ext cx="98632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OK基準</a:t>
            </a:r>
          </a:p>
        </p:txBody>
      </p:sp>
      <p:sp>
        <p:nvSpPr>
          <p:cNvPr id="34" name="Rectangle 34"/>
          <p:cNvSpPr/>
          <p:nvPr/>
        </p:nvSpPr>
        <p:spPr>
          <a:xfrm>
            <a:off x="914400" y="5372100"/>
            <a:ext cx="114300" cy="114300"/>
          </a:xfrm>
          <a:prstGeom prst="roundRect">
            <a:avLst>
              <a:gd name="adj" fmla="val 16667"/>
            </a:avLst>
          </a:prstGeom>
          <a:solidFill>
            <a:srgbClr val="47BCC6"/>
          </a:solidFill>
          <a:ln>
            <a:noFill/>
          </a:ln>
        </p:spPr>
      </p:sp>
      <p:sp>
        <p:nvSpPr>
          <p:cNvPr id="35" name="TextBox 35"/>
          <p:cNvSpPr txBox="1"/>
          <p:nvPr/>
        </p:nvSpPr>
        <p:spPr>
          <a:xfrm>
            <a:off x="1135761" y="5332571"/>
            <a:ext cx="44845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計画だけが返り、コードは変わっていない</a:t>
            </a:r>
          </a:p>
        </p:txBody>
      </p:sp>
      <p:sp>
        <p:nvSpPr>
          <p:cNvPr id="36" name="Rectangle 36"/>
          <p:cNvSpPr/>
          <p:nvPr/>
        </p:nvSpPr>
        <p:spPr>
          <a:xfrm>
            <a:off x="914400" y="5657850"/>
            <a:ext cx="114300" cy="114300"/>
          </a:xfrm>
          <a:prstGeom prst="roundRect">
            <a:avLst>
              <a:gd name="adj" fmla="val 16667"/>
            </a:avLst>
          </a:prstGeom>
          <a:solidFill>
            <a:srgbClr val="47BCC6"/>
          </a:solidFill>
          <a:ln>
            <a:noFill/>
          </a:ln>
        </p:spPr>
      </p:sp>
      <p:sp>
        <p:nvSpPr>
          <p:cNvPr id="37" name="TextBox 37"/>
          <p:cNvSpPr txBox="1"/>
          <p:nvPr/>
        </p:nvSpPr>
        <p:spPr>
          <a:xfrm>
            <a:off x="1135761" y="5618321"/>
            <a:ext cx="43786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バグ候補2件をメソッド名まで特定できた</a:t>
            </a:r>
          </a:p>
        </p:txBody>
      </p:sp>
      <p:sp>
        <p:nvSpPr>
          <p:cNvPr id="38" name="Rectangle 38"/>
          <p:cNvSpPr/>
          <p:nvPr/>
        </p:nvSpPr>
        <p:spPr>
          <a:xfrm>
            <a:off x="914400" y="5943600"/>
            <a:ext cx="114300" cy="114300"/>
          </a:xfrm>
          <a:prstGeom prst="roundRect">
            <a:avLst>
              <a:gd name="adj" fmla="val 16667"/>
            </a:avLst>
          </a:prstGeom>
          <a:solidFill>
            <a:srgbClr val="47BCC6"/>
          </a:solidFill>
          <a:ln>
            <a:noFill/>
          </a:ln>
        </p:spPr>
      </p:sp>
      <p:sp>
        <p:nvSpPr>
          <p:cNvPr id="39" name="TextBox 39"/>
          <p:cNvSpPr txBox="1"/>
          <p:nvPr/>
        </p:nvSpPr>
        <p:spPr>
          <a:xfrm>
            <a:off x="1135761" y="5904071"/>
            <a:ext cx="40140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特定した箇所を自分で開いて確認した</a:t>
            </a:r>
          </a:p>
        </p:txBody>
      </p:sp>
      <p:sp>
        <p:nvSpPr>
          <p:cNvPr id="40" name="Rectangle 40"/>
          <p:cNvSpPr/>
          <p:nvPr/>
        </p:nvSpPr>
        <p:spPr>
          <a:xfrm>
            <a:off x="6515100" y="1962150"/>
            <a:ext cx="4819650" cy="1905000"/>
          </a:xfrm>
          <a:prstGeom prst="roundRect">
            <a:avLst>
              <a:gd name="adj" fmla="val 4000"/>
            </a:avLst>
          </a:prstGeom>
          <a:solidFill>
            <a:srgbClr val="1E1E1E"/>
          </a:solidFill>
          <a:ln>
            <a:noFill/>
          </a:ln>
        </p:spPr>
      </p:sp>
      <p:sp>
        <p:nvSpPr>
          <p:cNvPr id="41" name="TextBox 41"/>
          <p:cNvSpPr txBox="1"/>
          <p:nvPr/>
        </p:nvSpPr>
        <p:spPr>
          <a:xfrm>
            <a:off x="6774561" y="2170271"/>
            <a:ext cx="2767108" cy="278702"/>
          </a:xfrm>
          <a:prstGeom prst="rect">
            <a:avLst/>
          </a:prstGeom>
          <a:noFill/>
          <a:ln>
            <a:noFill/>
          </a:ln>
        </p:spPr>
        <p:txBody>
          <a:bodyPr wrap="none" lIns="0" tIns="0" rIns="0" bIns="0" anchor="t" anchorCtr="0">
            <a:spAutoFit/>
          </a:bodyPr>
          <a:lstStyle/>
          <a:p>
            <a:pPr algn="l"/>
            <a:r>
              <a:rPr lang="zh-CN" sz="1420" dirty="0">
                <a:solidFill>
                  <a:srgbClr val="7FB98B"/>
                </a:solidFill>
                <a:latin typeface="Source Code Pro"/>
                <a:ea typeface="Microsoft YaHei"/>
                <a:cs typeface="Source Code Pro"/>
              </a:rPr>
              <a:t># 1件目 エラーが出るバグ</a:t>
            </a:r>
          </a:p>
        </p:txBody>
      </p:sp>
      <p:sp>
        <p:nvSpPr>
          <p:cNvPr id="42" name="TextBox 42"/>
          <p:cNvSpPr txBox="1"/>
          <p:nvPr/>
        </p:nvSpPr>
        <p:spPr>
          <a:xfrm>
            <a:off x="6774561" y="2494121"/>
            <a:ext cx="4249293" cy="1135952"/>
          </a:xfrm>
          <a:prstGeom prst="rect">
            <a:avLst/>
          </a:prstGeom>
          <a:noFill/>
          <a:ln>
            <a:noFill/>
          </a:ln>
        </p:spPr>
        <p:txBody>
          <a:bodyPr wrap="square" lIns="0" tIns="0" rIns="0" bIns="0" anchor="t" anchorCtr="0"/>
          <a:lstStyle/>
          <a:p>
            <a:pPr algn="l">
              <a:lnSpc>
                <a:spcPts val="2250"/>
              </a:lnSpc>
            </a:pPr>
            <a:r>
              <a:rPr lang="zh-CN" sz="1420" dirty="0">
                <a:solidFill>
                  <a:srgbClr val="E6E6E6"/>
                </a:solidFill>
                <a:latin typeface="Source Code Pro"/>
                <a:ea typeface="Microsoft YaHei"/>
                <a:cs typeface="Source Code Pro"/>
              </a:rPr>
              <a:t>詳細画面を開くとエラーになる備品が</a:t>
            </a:r>
          </a:p>
          <a:p>
            <a:pPr algn="l">
              <a:lnSpc>
                <a:spcPts val="2250"/>
              </a:lnSpc>
            </a:pPr>
            <a:r>
              <a:rPr lang="zh-CN" sz="1420" dirty="0">
                <a:solidFill>
                  <a:srgbClr val="E6E6E6"/>
                </a:solidFill>
                <a:latin typeface="Source Code Pro"/>
                <a:ea typeface="Microsoft YaHei"/>
                <a:cs typeface="Source Code Pro"/>
              </a:rPr>
              <a:t>あります。原因を調べて、直すならどこ</a:t>
            </a:r>
          </a:p>
          <a:p>
            <a:pPr algn="l">
              <a:lnSpc>
                <a:spcPts val="2250"/>
              </a:lnSpc>
            </a:pPr>
            <a:r>
              <a:rPr lang="zh-CN" sz="1420" dirty="0">
                <a:solidFill>
                  <a:srgbClr val="E6E6E6"/>
                </a:solidFill>
                <a:latin typeface="Source Code Pro"/>
                <a:ea typeface="Microsoft YaHei"/>
                <a:cs typeface="Source Code Pro"/>
              </a:rPr>
              <a:t>をどう直すかの計画を出してください。</a:t>
            </a:r>
          </a:p>
          <a:p>
            <a:pPr algn="l">
              <a:lnSpc>
                <a:spcPts val="2250"/>
              </a:lnSpc>
            </a:pPr>
            <a:r>
              <a:rPr lang="zh-CN" sz="1420" dirty="0">
                <a:solidFill>
                  <a:srgbClr val="E6E6E6"/>
                </a:solidFill>
                <a:latin typeface="Source Code Pro"/>
                <a:ea typeface="Microsoft YaHei"/>
                <a:cs typeface="Source Code Pro"/>
              </a:rPr>
              <a:t>まだコードは変更しないでください。</a:t>
            </a:r>
          </a:p>
        </p:txBody>
      </p:sp>
      <p:sp>
        <p:nvSpPr>
          <p:cNvPr id="43" name="Rectangle 43"/>
          <p:cNvSpPr/>
          <p:nvPr/>
        </p:nvSpPr>
        <p:spPr>
          <a:xfrm>
            <a:off x="6515100" y="4057650"/>
            <a:ext cx="4819650" cy="1619250"/>
          </a:xfrm>
          <a:prstGeom prst="roundRect">
            <a:avLst>
              <a:gd name="adj" fmla="val 4706"/>
            </a:avLst>
          </a:prstGeom>
          <a:solidFill>
            <a:srgbClr val="1E1E1E"/>
          </a:solidFill>
          <a:ln>
            <a:noFill/>
          </a:ln>
        </p:spPr>
      </p:sp>
      <p:sp>
        <p:nvSpPr>
          <p:cNvPr id="44" name="TextBox 44"/>
          <p:cNvSpPr txBox="1"/>
          <p:nvPr/>
        </p:nvSpPr>
        <p:spPr>
          <a:xfrm>
            <a:off x="6774561" y="4265771"/>
            <a:ext cx="3002375" cy="278702"/>
          </a:xfrm>
          <a:prstGeom prst="rect">
            <a:avLst/>
          </a:prstGeom>
          <a:noFill/>
          <a:ln>
            <a:noFill/>
          </a:ln>
        </p:spPr>
        <p:txBody>
          <a:bodyPr wrap="none" lIns="0" tIns="0" rIns="0" bIns="0" anchor="t" anchorCtr="0">
            <a:spAutoFit/>
          </a:bodyPr>
          <a:lstStyle/>
          <a:p>
            <a:pPr algn="l"/>
            <a:r>
              <a:rPr lang="zh-CN" sz="1420" dirty="0">
                <a:solidFill>
                  <a:srgbClr val="7FB98B"/>
                </a:solidFill>
                <a:latin typeface="Source Code Pro"/>
                <a:ea typeface="Microsoft YaHei"/>
                <a:cs typeface="Source Code Pro"/>
              </a:rPr>
              <a:t># 2件目 エラーが出ないバグ</a:t>
            </a:r>
          </a:p>
        </p:txBody>
      </p:sp>
      <p:sp>
        <p:nvSpPr>
          <p:cNvPr id="45" name="TextBox 45"/>
          <p:cNvSpPr txBox="1"/>
          <p:nvPr/>
        </p:nvSpPr>
        <p:spPr>
          <a:xfrm>
            <a:off x="6774561" y="4589621"/>
            <a:ext cx="4249293" cy="850202"/>
          </a:xfrm>
          <a:prstGeom prst="rect">
            <a:avLst/>
          </a:prstGeom>
          <a:noFill/>
          <a:ln>
            <a:noFill/>
          </a:ln>
        </p:spPr>
        <p:txBody>
          <a:bodyPr wrap="square" lIns="0" tIns="0" rIns="0" bIns="0" anchor="t" anchorCtr="0"/>
          <a:lstStyle/>
          <a:p>
            <a:pPr algn="l">
              <a:lnSpc>
                <a:spcPts val="2250"/>
              </a:lnSpc>
            </a:pPr>
            <a:r>
              <a:rPr lang="zh-CN" sz="1420" dirty="0">
                <a:solidFill>
                  <a:srgbClr val="E6E6E6"/>
                </a:solidFill>
                <a:latin typeface="Source Code Pro"/>
                <a:ea typeface="Microsoft YaHei"/>
                <a:cs typeface="Source Code Pro"/>
              </a:rPr>
              <a:t>CLAUDE.md の業務ルールと実装が食い</a:t>
            </a:r>
          </a:p>
          <a:p>
            <a:pPr algn="l">
              <a:lnSpc>
                <a:spcPts val="2250"/>
              </a:lnSpc>
            </a:pPr>
            <a:r>
              <a:rPr lang="zh-CN" sz="1420" dirty="0">
                <a:solidFill>
                  <a:srgbClr val="E6E6E6"/>
                </a:solidFill>
                <a:latin typeface="Source Code Pro"/>
                <a:ea typeface="Microsoft YaHei"/>
                <a:cs typeface="Source Code Pro"/>
              </a:rPr>
              <a:t>違っている箇所はありませんか。画面・</a:t>
            </a:r>
          </a:p>
          <a:p>
            <a:pPr algn="l">
              <a:lnSpc>
                <a:spcPts val="2250"/>
              </a:lnSpc>
            </a:pPr>
            <a:r>
              <a:rPr lang="zh-CN" sz="1420" dirty="0">
                <a:solidFill>
                  <a:srgbClr val="E6E6E6"/>
                </a:solidFill>
                <a:latin typeface="Source Code Pro"/>
                <a:ea typeface="Microsoft YaHei"/>
                <a:cs typeface="Source Code Pro"/>
              </a:rPr>
              <a:t>データ・ルールを突き合わせて。</a:t>
            </a:r>
          </a:p>
        </p:txBody>
      </p:sp>
      <p:sp>
        <p:nvSpPr>
          <p:cNvPr id="46" name="TextBox 46"/>
          <p:cNvSpPr txBox="1"/>
          <p:nvPr/>
        </p:nvSpPr>
        <p:spPr>
          <a:xfrm>
            <a:off x="6507861" y="5885021"/>
            <a:ext cx="437869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生成物: handson/memo.md の ## B-2</a:t>
            </a:r>
          </a:p>
          <a:p>
            <a:pPr algn="l">
              <a:lnSpc>
                <a:spcPts val="2100"/>
              </a:lnSpc>
            </a:pPr>
            <a:r>
              <a:rPr lang="zh-CN" sz="1420" dirty="0">
                <a:solidFill>
                  <a:srgbClr val="484848"/>
                </a:solidFill>
                <a:latin typeface="Zen Kaku Gothic New"/>
                <a:ea typeface="Zen Kaku Gothic New"/>
                <a:cs typeface="Zen Kaku Gothic New"/>
              </a:rPr>
              <a:t>（2件のファイル名・メソッド名・症状）</a:t>
            </a:r>
          </a:p>
        </p:txBody>
      </p:sp>
      <p:sp>
        <p:nvSpPr>
          <p:cNvPr id="47" name="TextBox 4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8" name="TextBox 4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78</a:t>
            </a:r>
          </a:p>
        </p:txBody>
      </p:sp>
    </p:spTree>
  </p:cSld>
  <p:clrMapOvr>
    <a:masterClrMapping/>
  </p:clrMapOvr>
  <p:transition xmlns:p14="http://schemas.microsoft.com/office/powerpoint/2010/main" p14:dur="400">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51034"/>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バグの見つけ方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408" y="1322070"/>
            <a:ext cx="9822409" cy="888492"/>
          </a:xfrm>
          <a:prstGeom prst="rect">
            <a:avLst/>
          </a:prstGeom>
          <a:noFill/>
          <a:ln>
            <a:noFill/>
          </a:ln>
        </p:spPr>
        <p:txBody>
          <a:bodyPr wrap="square" lIns="0" tIns="0" rIns="0" bIns="0" anchor="t" anchorCtr="0"/>
          <a:lstStyle/>
          <a:p>
            <a:pPr algn="l">
              <a:lnSpc>
                <a:spcPts val="3300"/>
              </a:lnSpc>
            </a:pPr>
            <a:r>
              <a:rPr lang="zh-CN" sz="2400" b="1" dirty="0">
                <a:solidFill>
                  <a:srgbClr val="000000"/>
                </a:solidFill>
                <a:latin typeface="Zen Kaku Gothic New"/>
                <a:ea typeface="Zen Kaku Gothic New"/>
                <a:cs typeface="Zen Kaku Gothic New"/>
              </a:rPr>
              <a:t>画面・データ・業務ルールの3つを突き合わせると、</a:t>
            </a:r>
          </a:p>
          <a:p>
            <a:pPr algn="l">
              <a:lnSpc>
                <a:spcPts val="3300"/>
              </a:lnSpc>
            </a:pPr>
            <a:r>
              <a:rPr lang="zh-CN" sz="2400" b="1" dirty="0">
                <a:solidFill>
                  <a:srgbClr val="264DBF"/>
                </a:solidFill>
                <a:latin typeface="Zen Kaku Gothic New"/>
                <a:ea typeface="Zen Kaku Gothic New"/>
                <a:cs typeface="Zen Kaku Gothic New"/>
              </a:rPr>
              <a:t>エラーの出ない不具合</a:t>
            </a:r>
            <a:r>
              <a:rPr lang="zh-CN" sz="2400" b="1" dirty="0">
                <a:solidFill>
                  <a:srgbClr val="000000"/>
                </a:solidFill>
                <a:latin typeface="Zen Kaku Gothic New"/>
                <a:ea typeface="Zen Kaku Gothic New"/>
                <a:cs typeface="Zen Kaku Gothic New"/>
              </a:rPr>
              <a:t>が見えます。</a:t>
            </a:r>
          </a:p>
        </p:txBody>
      </p:sp>
      <p:sp>
        <p:nvSpPr>
          <p:cNvPr id="7" name="Line 7"/>
          <p:cNvSpPr/>
          <p:nvPr/>
        </p:nvSpPr>
        <p:spPr>
          <a:xfrm>
            <a:off x="6096000" y="2743200"/>
            <a:ext cx="9525" cy="1295400"/>
          </a:xfrm>
          <a:custGeom>
            <a:avLst/>
            <a:gdLst/>
            <a:ahLst/>
            <a:cxnLst/>
            <a:rect l="l" t="t" r="r" b="b"/>
            <a:pathLst>
              <a:path w="9525" h="1295400">
                <a:moveTo>
                  <a:pt x="0" y="0"/>
                </a:moveTo>
                <a:lnTo>
                  <a:pt x="0" y="1295400"/>
                </a:lnTo>
              </a:path>
            </a:pathLst>
          </a:custGeom>
          <a:noFill/>
          <a:ln w="19050">
            <a:solidFill>
              <a:srgbClr val="A3DDE3"/>
            </a:solidFill>
          </a:ln>
        </p:spPr>
      </p:sp>
      <p:sp>
        <p:nvSpPr>
          <p:cNvPr id="8" name="Line 8"/>
          <p:cNvSpPr/>
          <p:nvPr/>
        </p:nvSpPr>
        <p:spPr>
          <a:xfrm>
            <a:off x="3105150" y="4038600"/>
            <a:ext cx="2990850" cy="1352550"/>
          </a:xfrm>
          <a:custGeom>
            <a:avLst/>
            <a:gdLst/>
            <a:ahLst/>
            <a:cxnLst/>
            <a:rect l="l" t="t" r="r" b="b"/>
            <a:pathLst>
              <a:path w="2990850" h="1352550">
                <a:moveTo>
                  <a:pt x="0" y="1352550"/>
                </a:moveTo>
                <a:lnTo>
                  <a:pt x="2990850" y="0"/>
                </a:lnTo>
              </a:path>
            </a:pathLst>
          </a:custGeom>
          <a:noFill/>
          <a:ln w="19050">
            <a:solidFill>
              <a:srgbClr val="A3DDE3"/>
            </a:solidFill>
          </a:ln>
        </p:spPr>
      </p:sp>
      <p:sp>
        <p:nvSpPr>
          <p:cNvPr id="9" name="Line 9"/>
          <p:cNvSpPr/>
          <p:nvPr/>
        </p:nvSpPr>
        <p:spPr>
          <a:xfrm>
            <a:off x="6096000" y="4038600"/>
            <a:ext cx="2990850" cy="1352550"/>
          </a:xfrm>
          <a:custGeom>
            <a:avLst/>
            <a:gdLst/>
            <a:ahLst/>
            <a:cxnLst/>
            <a:rect l="l" t="t" r="r" b="b"/>
            <a:pathLst>
              <a:path w="2990850" h="1352550">
                <a:moveTo>
                  <a:pt x="2990850" y="1352550"/>
                </a:moveTo>
                <a:lnTo>
                  <a:pt x="0" y="0"/>
                </a:lnTo>
              </a:path>
            </a:pathLst>
          </a:custGeom>
          <a:noFill/>
          <a:ln w="19050">
            <a:solidFill>
              <a:srgbClr val="A3DDE3"/>
            </a:solidFill>
          </a:ln>
        </p:spPr>
      </p:sp>
      <p:sp>
        <p:nvSpPr>
          <p:cNvPr id="10" name="Rectangle 10"/>
          <p:cNvSpPr/>
          <p:nvPr/>
        </p:nvSpPr>
        <p:spPr>
          <a:xfrm>
            <a:off x="4667250" y="2381250"/>
            <a:ext cx="2857500" cy="723900"/>
          </a:xfrm>
          <a:prstGeom prst="roundRect">
            <a:avLst>
              <a:gd name="adj" fmla="val 13158"/>
            </a:avLst>
          </a:prstGeom>
          <a:solidFill>
            <a:srgbClr val="EEF6F7"/>
          </a:solidFill>
          <a:ln w="14288">
            <a:solidFill>
              <a:srgbClr val="A3DDE3"/>
            </a:solidFill>
          </a:ln>
        </p:spPr>
      </p:sp>
      <p:sp>
        <p:nvSpPr>
          <p:cNvPr id="11" name="TextBox 11"/>
          <p:cNvSpPr txBox="1"/>
          <p:nvPr/>
        </p:nvSpPr>
        <p:spPr>
          <a:xfrm>
            <a:off x="4995862" y="2516029"/>
            <a:ext cx="2200275"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画面に見えるもの</a:t>
            </a:r>
          </a:p>
        </p:txBody>
      </p:sp>
      <p:sp>
        <p:nvSpPr>
          <p:cNvPr id="12" name="TextBox 12"/>
          <p:cNvSpPr txBox="1"/>
          <p:nvPr/>
        </p:nvSpPr>
        <p:spPr>
          <a:xfrm>
            <a:off x="5147691" y="2798921"/>
            <a:ext cx="189661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一覧と詳細の表示</a:t>
            </a:r>
          </a:p>
        </p:txBody>
      </p:sp>
      <p:sp>
        <p:nvSpPr>
          <p:cNvPr id="13" name="Rectangle 13"/>
          <p:cNvSpPr/>
          <p:nvPr/>
        </p:nvSpPr>
        <p:spPr>
          <a:xfrm>
            <a:off x="1676400" y="5029200"/>
            <a:ext cx="2857500" cy="723900"/>
          </a:xfrm>
          <a:prstGeom prst="roundRect">
            <a:avLst>
              <a:gd name="adj" fmla="val 13158"/>
            </a:avLst>
          </a:prstGeom>
          <a:solidFill>
            <a:srgbClr val="EEF6F7"/>
          </a:solidFill>
          <a:ln w="14288">
            <a:solidFill>
              <a:srgbClr val="A3DDE3"/>
            </a:solidFill>
          </a:ln>
        </p:spPr>
      </p:sp>
      <p:sp>
        <p:nvSpPr>
          <p:cNvPr id="14" name="TextBox 14"/>
          <p:cNvSpPr txBox="1"/>
          <p:nvPr/>
        </p:nvSpPr>
        <p:spPr>
          <a:xfrm>
            <a:off x="2278047" y="5163979"/>
            <a:ext cx="1654207"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データの中身</a:t>
            </a:r>
          </a:p>
        </p:txBody>
      </p:sp>
      <p:sp>
        <p:nvSpPr>
          <p:cNvPr id="15" name="TextBox 15"/>
          <p:cNvSpPr txBox="1"/>
          <p:nvPr/>
        </p:nvSpPr>
        <p:spPr>
          <a:xfrm>
            <a:off x="2033778" y="5446871"/>
            <a:ext cx="2142744"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H2 に入っている値</a:t>
            </a:r>
          </a:p>
        </p:txBody>
      </p:sp>
      <p:sp>
        <p:nvSpPr>
          <p:cNvPr id="16" name="Rectangle 16"/>
          <p:cNvSpPr/>
          <p:nvPr/>
        </p:nvSpPr>
        <p:spPr>
          <a:xfrm>
            <a:off x="7658100" y="5029200"/>
            <a:ext cx="2857500" cy="723900"/>
          </a:xfrm>
          <a:prstGeom prst="roundRect">
            <a:avLst>
              <a:gd name="adj" fmla="val 13158"/>
            </a:avLst>
          </a:prstGeom>
          <a:solidFill>
            <a:srgbClr val="EEF6F7"/>
          </a:solidFill>
          <a:ln w="14288">
            <a:solidFill>
              <a:srgbClr val="A3DDE3"/>
            </a:solidFill>
          </a:ln>
        </p:spPr>
      </p:sp>
      <p:sp>
        <p:nvSpPr>
          <p:cNvPr id="17" name="TextBox 17"/>
          <p:cNvSpPr txBox="1"/>
          <p:nvPr/>
        </p:nvSpPr>
        <p:spPr>
          <a:xfrm>
            <a:off x="8396264" y="5163979"/>
            <a:ext cx="1381173" cy="308039"/>
          </a:xfrm>
          <a:prstGeom prst="rect">
            <a:avLst/>
          </a:prstGeom>
          <a:noFill/>
          <a:ln>
            <a:noFill/>
          </a:ln>
        </p:spPr>
        <p:txBody>
          <a:bodyPr wrap="none" lIns="0" tIns="0" rIns="0" bIns="0" anchor="t" anchorCtr="0">
            <a:spAutoFit/>
          </a:bodyPr>
          <a:lstStyle/>
          <a:p>
            <a:pPr algn="ctr"/>
            <a:r>
              <a:rPr lang="zh-CN" sz="1580" b="1" dirty="0">
                <a:solidFill>
                  <a:srgbClr val="000000"/>
                </a:solidFill>
                <a:latin typeface="Zen Kaku Gothic New"/>
                <a:ea typeface="Zen Kaku Gothic New"/>
                <a:cs typeface="Zen Kaku Gothic New"/>
              </a:rPr>
              <a:t>業務ルール</a:t>
            </a:r>
          </a:p>
        </p:txBody>
      </p:sp>
      <p:sp>
        <p:nvSpPr>
          <p:cNvPr id="18" name="TextBox 18"/>
          <p:cNvSpPr txBox="1"/>
          <p:nvPr/>
        </p:nvSpPr>
        <p:spPr>
          <a:xfrm>
            <a:off x="7654998" y="5446871"/>
            <a:ext cx="286370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CLAUDE.md に書いた前提</a:t>
            </a:r>
          </a:p>
        </p:txBody>
      </p:sp>
      <p:sp>
        <p:nvSpPr>
          <p:cNvPr id="19" name="Ellipse 19"/>
          <p:cNvSpPr/>
          <p:nvPr/>
        </p:nvSpPr>
        <p:spPr>
          <a:xfrm>
            <a:off x="5353050" y="3295650"/>
            <a:ext cx="1485900" cy="1485900"/>
          </a:xfrm>
          <a:prstGeom prst="ellipse">
            <a:avLst/>
          </a:prstGeom>
          <a:solidFill>
            <a:srgbClr val="47BCC6"/>
          </a:solidFill>
          <a:ln>
            <a:noFill/>
          </a:ln>
        </p:spPr>
      </p:sp>
      <p:sp>
        <p:nvSpPr>
          <p:cNvPr id="20" name="TextBox 20"/>
          <p:cNvSpPr txBox="1"/>
          <p:nvPr/>
        </p:nvSpPr>
        <p:spPr>
          <a:xfrm>
            <a:off x="5462778" y="3787140"/>
            <a:ext cx="1266444" cy="352044"/>
          </a:xfrm>
          <a:prstGeom prst="rect">
            <a:avLst/>
          </a:prstGeom>
          <a:noFill/>
          <a:ln>
            <a:noFill/>
          </a:ln>
        </p:spPr>
        <p:txBody>
          <a:bodyPr wrap="none" lIns="0" tIns="0" rIns="0" bIns="0" anchor="t" anchorCtr="0">
            <a:spAutoFit/>
          </a:bodyPr>
          <a:lstStyle/>
          <a:p>
            <a:pPr algn="ctr"/>
            <a:r>
              <a:rPr lang="zh-CN" sz="1800" b="1" dirty="0">
                <a:solidFill>
                  <a:srgbClr val="FFFFFF"/>
                </a:solidFill>
                <a:latin typeface="Zen Kaku Gothic New"/>
                <a:ea typeface="Zen Kaku Gothic New"/>
                <a:cs typeface="Zen Kaku Gothic New"/>
              </a:rPr>
              <a:t>食い違い</a:t>
            </a:r>
          </a:p>
        </p:txBody>
      </p:sp>
      <p:sp>
        <p:nvSpPr>
          <p:cNvPr id="21" name="TextBox 21"/>
          <p:cNvSpPr txBox="1"/>
          <p:nvPr/>
        </p:nvSpPr>
        <p:spPr>
          <a:xfrm>
            <a:off x="5500592" y="4113371"/>
            <a:ext cx="1190816" cy="278702"/>
          </a:xfrm>
          <a:prstGeom prst="rect">
            <a:avLst/>
          </a:prstGeom>
          <a:noFill/>
          <a:ln>
            <a:noFill/>
          </a:ln>
        </p:spPr>
        <p:txBody>
          <a:bodyPr wrap="none" lIns="0" tIns="0" rIns="0" bIns="0" anchor="t" anchorCtr="0">
            <a:spAutoFit/>
          </a:bodyPr>
          <a:lstStyle/>
          <a:p>
            <a:pPr algn="ctr"/>
            <a:r>
              <a:rPr lang="zh-CN" sz="1420" dirty="0">
                <a:solidFill>
                  <a:srgbClr val="FFFFFF"/>
                </a:solidFill>
                <a:latin typeface="Zen Kaku Gothic New"/>
                <a:ea typeface="Zen Kaku Gothic New"/>
                <a:cs typeface="Zen Kaku Gothic New"/>
              </a:rPr>
              <a:t>ここにバグ</a:t>
            </a:r>
          </a:p>
        </p:txBody>
      </p:sp>
      <p:sp>
        <p:nvSpPr>
          <p:cNvPr id="22" name="TextBox 22"/>
          <p:cNvSpPr txBox="1"/>
          <p:nvPr/>
        </p:nvSpPr>
        <p:spPr>
          <a:xfrm>
            <a:off x="2361248" y="6200775"/>
            <a:ext cx="7469505" cy="293370"/>
          </a:xfrm>
          <a:prstGeom prst="rect">
            <a:avLst/>
          </a:prstGeom>
          <a:noFill/>
          <a:ln>
            <a:noFill/>
          </a:ln>
        </p:spPr>
        <p:txBody>
          <a:bodyPr wrap="none" lIns="0" tIns="0" rIns="0" bIns="0" anchor="t" anchorCtr="0">
            <a:spAutoFit/>
          </a:bodyPr>
          <a:lstStyle/>
          <a:p>
            <a:pPr algn="ctr"/>
            <a:r>
              <a:rPr lang="zh-CN" sz="1500" dirty="0">
                <a:solidFill>
                  <a:srgbClr val="484848"/>
                </a:solidFill>
                <a:latin typeface="Zen Kaku Gothic New"/>
                <a:ea typeface="Zen Kaku Gothic New"/>
                <a:cs typeface="Zen Kaku Gothic New"/>
              </a:rPr>
              <a:t>3つのうち2つしか見ていないと、エラーの出ないバグは残ります。</a:t>
            </a:r>
          </a:p>
        </p:txBody>
      </p:sp>
      <p:sp>
        <p:nvSpPr>
          <p:cNvPr id="23" name="TextBox 2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4" name="TextBox 2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79</a:t>
            </a:r>
          </a:p>
        </p:txBody>
      </p:sp>
    </p:spTree>
  </p:cSld>
  <p:clrMapOvr>
    <a:masterClrMapping/>
  </p:clrMapOvr>
  <p:transition xmlns:p14="http://schemas.microsoft.com/office/powerpoint/2010/main" p14:dur="40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支援の段階遷移</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141652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補完から協働まで4段あります。変わるのは道具ではなく、</a:t>
            </a:r>
          </a:p>
        </p:txBody>
      </p:sp>
      <p:sp>
        <p:nvSpPr>
          <p:cNvPr id="7" name="TextBox 7"/>
          <p:cNvSpPr txBox="1"/>
          <p:nvPr/>
        </p:nvSpPr>
        <p:spPr>
          <a:xfrm>
            <a:off x="597027" y="1694974"/>
            <a:ext cx="457641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AIに</a:t>
            </a:r>
            <a:r>
              <a:rPr lang="zh-CN" sz="2480" b="1" dirty="0">
                <a:solidFill>
                  <a:srgbClr val="264DBF"/>
                </a:solidFill>
                <a:latin typeface="Zen Kaku Gothic New"/>
                <a:ea typeface="Zen Kaku Gothic New"/>
                <a:cs typeface="Zen Kaku Gothic New"/>
              </a:rPr>
              <a:t>任せる範囲</a:t>
            </a:r>
            <a:r>
              <a:rPr lang="zh-CN" sz="2480" b="1" dirty="0">
                <a:solidFill>
                  <a:srgbClr val="000000"/>
                </a:solidFill>
                <a:latin typeface="Zen Kaku Gothic New"/>
                <a:ea typeface="Zen Kaku Gothic New"/>
                <a:cs typeface="Zen Kaku Gothic New"/>
              </a:rPr>
              <a:t>です。</a:t>
            </a:r>
          </a:p>
        </p:txBody>
      </p:sp>
      <p:sp>
        <p:nvSpPr>
          <p:cNvPr id="8" name="Rectangle 8"/>
          <p:cNvSpPr/>
          <p:nvPr/>
        </p:nvSpPr>
        <p:spPr>
          <a:xfrm>
            <a:off x="3352800" y="2381250"/>
            <a:ext cx="5257800" cy="323850"/>
          </a:xfrm>
          <a:prstGeom prst="roundRect">
            <a:avLst>
              <a:gd name="adj" fmla="val 17647"/>
            </a:avLst>
          </a:prstGeom>
          <a:solidFill>
            <a:srgbClr val="264DBF"/>
          </a:solidFill>
          <a:ln>
            <a:noFill/>
          </a:ln>
        </p:spPr>
      </p:sp>
      <p:sp>
        <p:nvSpPr>
          <p:cNvPr id="9" name="TextBox 9"/>
          <p:cNvSpPr txBox="1"/>
          <p:nvPr/>
        </p:nvSpPr>
        <p:spPr>
          <a:xfrm>
            <a:off x="4803934" y="2457450"/>
            <a:ext cx="2355532" cy="293370"/>
          </a:xfrm>
          <a:prstGeom prst="rect">
            <a:avLst/>
          </a:prstGeom>
          <a:noFill/>
          <a:ln>
            <a:noFill/>
          </a:ln>
        </p:spPr>
        <p:txBody>
          <a:bodyPr wrap="none" lIns="0" tIns="0" rIns="0" bIns="0" anchor="t" anchorCtr="0">
            <a:spAutoFit/>
          </a:bodyPr>
          <a:lstStyle/>
          <a:p>
            <a:pPr algn="ctr"/>
            <a:r>
              <a:rPr lang="zh-CN" sz="1500" b="1" dirty="0">
                <a:solidFill>
                  <a:srgbClr val="FFFFFF"/>
                </a:solidFill>
                <a:latin typeface="Zen Kaku Gothic New"/>
                <a:ea typeface="Zen Kaku Gothic New"/>
                <a:cs typeface="Zen Kaku Gothic New"/>
              </a:rPr>
              <a:t>今日ここを扱います</a:t>
            </a:r>
          </a:p>
        </p:txBody>
      </p:sp>
      <p:sp>
        <p:nvSpPr>
          <p:cNvPr id="10" name="Polygon 10"/>
          <p:cNvSpPr/>
          <p:nvPr/>
        </p:nvSpPr>
        <p:spPr>
          <a:xfrm>
            <a:off x="4476750" y="2705100"/>
            <a:ext cx="266700" cy="152400"/>
          </a:xfrm>
          <a:custGeom>
            <a:avLst/>
            <a:gdLst/>
            <a:ahLst/>
            <a:cxnLst/>
            <a:rect l="l" t="t" r="r" b="b"/>
            <a:pathLst>
              <a:path w="266700" h="152400">
                <a:moveTo>
                  <a:pt x="0" y="0"/>
                </a:moveTo>
                <a:lnTo>
                  <a:pt x="266700" y="0"/>
                </a:lnTo>
                <a:lnTo>
                  <a:pt x="133350" y="152400"/>
                </a:lnTo>
                <a:close/>
              </a:path>
            </a:pathLst>
          </a:custGeom>
          <a:solidFill>
            <a:srgbClr val="264DBF"/>
          </a:solidFill>
          <a:ln>
            <a:noFill/>
          </a:ln>
        </p:spPr>
      </p:sp>
      <p:sp>
        <p:nvSpPr>
          <p:cNvPr id="11" name="Polygon 11"/>
          <p:cNvSpPr/>
          <p:nvPr/>
        </p:nvSpPr>
        <p:spPr>
          <a:xfrm>
            <a:off x="7219950" y="2705100"/>
            <a:ext cx="266700" cy="152400"/>
          </a:xfrm>
          <a:custGeom>
            <a:avLst/>
            <a:gdLst/>
            <a:ahLst/>
            <a:cxnLst/>
            <a:rect l="l" t="t" r="r" b="b"/>
            <a:pathLst>
              <a:path w="266700" h="152400">
                <a:moveTo>
                  <a:pt x="0" y="0"/>
                </a:moveTo>
                <a:lnTo>
                  <a:pt x="266700" y="0"/>
                </a:lnTo>
                <a:lnTo>
                  <a:pt x="133350" y="152400"/>
                </a:lnTo>
                <a:close/>
              </a:path>
            </a:pathLst>
          </a:custGeom>
          <a:solidFill>
            <a:srgbClr val="264DBF"/>
          </a:solidFill>
          <a:ln>
            <a:noFill/>
          </a:ln>
        </p:spPr>
      </p:sp>
      <p:sp>
        <p:nvSpPr>
          <p:cNvPr id="12" name="TextBox 12"/>
          <p:cNvSpPr txBox="1"/>
          <p:nvPr/>
        </p:nvSpPr>
        <p:spPr>
          <a:xfrm>
            <a:off x="8281416" y="2494121"/>
            <a:ext cx="3308223" cy="278702"/>
          </a:xfrm>
          <a:prstGeom prst="rect">
            <a:avLst/>
          </a:prstGeom>
          <a:noFill/>
          <a:ln>
            <a:noFill/>
          </a:ln>
        </p:spPr>
        <p:txBody>
          <a:bodyPr wrap="none" lIns="0" tIns="0" rIns="0" bIns="0" anchor="t" anchorCtr="0">
            <a:spAutoFit/>
          </a:bodyPr>
          <a:lstStyle/>
          <a:p>
            <a:pPr algn="r"/>
            <a:r>
              <a:rPr lang="zh-CN" sz="1420" dirty="0">
                <a:solidFill>
                  <a:srgbClr val="999999"/>
                </a:solidFill>
                <a:latin typeface="Zen Kaku Gothic New"/>
                <a:ea typeface="Zen Kaku Gothic New"/>
                <a:cs typeface="Zen Kaku Gothic New"/>
              </a:rPr>
              <a:t>右へ行くほど任せる範囲が広い</a:t>
            </a:r>
          </a:p>
        </p:txBody>
      </p:sp>
      <p:sp>
        <p:nvSpPr>
          <p:cNvPr id="13" name="Line 13"/>
          <p:cNvSpPr/>
          <p:nvPr/>
        </p:nvSpPr>
        <p:spPr>
          <a:xfrm>
            <a:off x="609600" y="5724525"/>
            <a:ext cx="10972800" cy="9525"/>
          </a:xfrm>
          <a:custGeom>
            <a:avLst/>
            <a:gdLst/>
            <a:ahLst/>
            <a:cxnLst/>
            <a:rect l="l" t="t" r="r" b="b"/>
            <a:pathLst>
              <a:path w="10972800" h="9525">
                <a:moveTo>
                  <a:pt x="0" y="0"/>
                </a:moveTo>
                <a:lnTo>
                  <a:pt x="10972800" y="0"/>
                </a:lnTo>
              </a:path>
            </a:pathLst>
          </a:custGeom>
          <a:noFill/>
          <a:ln w="19050">
            <a:solidFill>
              <a:srgbClr val="E3E7EA"/>
            </a:solidFill>
          </a:ln>
        </p:spPr>
      </p:sp>
      <p:sp>
        <p:nvSpPr>
          <p:cNvPr id="14" name="Rectangle 14"/>
          <p:cNvSpPr/>
          <p:nvPr/>
        </p:nvSpPr>
        <p:spPr>
          <a:xfrm>
            <a:off x="609600" y="4572000"/>
            <a:ext cx="2514600" cy="1143000"/>
          </a:xfrm>
          <a:prstGeom prst="roundRect">
            <a:avLst>
              <a:gd name="adj" fmla="val 6667"/>
            </a:avLst>
          </a:prstGeom>
          <a:solidFill>
            <a:srgbClr val="DCEEF1"/>
          </a:solidFill>
          <a:ln>
            <a:noFill/>
          </a:ln>
        </p:spPr>
      </p:sp>
      <p:sp>
        <p:nvSpPr>
          <p:cNvPr id="15" name="TextBox 15"/>
          <p:cNvSpPr txBox="1"/>
          <p:nvPr/>
        </p:nvSpPr>
        <p:spPr>
          <a:xfrm>
            <a:off x="1465421" y="4805362"/>
            <a:ext cx="802958" cy="440055"/>
          </a:xfrm>
          <a:prstGeom prst="rect">
            <a:avLst/>
          </a:prstGeom>
          <a:noFill/>
          <a:ln>
            <a:noFill/>
          </a:ln>
        </p:spPr>
        <p:txBody>
          <a:bodyPr wrap="none" lIns="0" tIns="0" rIns="0" bIns="0" anchor="t" anchorCtr="0">
            <a:spAutoFit/>
          </a:bodyPr>
          <a:lstStyle/>
          <a:p>
            <a:pPr algn="ctr"/>
            <a:r>
              <a:rPr lang="zh-CN" sz="2250" b="1" dirty="0">
                <a:solidFill>
                  <a:srgbClr val="0B2E33"/>
                </a:solidFill>
                <a:latin typeface="Zen Kaku Gothic New"/>
                <a:ea typeface="Zen Kaku Gothic New"/>
                <a:cs typeface="Zen Kaku Gothic New"/>
              </a:rPr>
              <a:t>補完</a:t>
            </a:r>
          </a:p>
        </p:txBody>
      </p:sp>
      <p:sp>
        <p:nvSpPr>
          <p:cNvPr id="16" name="TextBox 16"/>
          <p:cNvSpPr txBox="1"/>
          <p:nvPr/>
        </p:nvSpPr>
        <p:spPr>
          <a:xfrm>
            <a:off x="683324" y="5865971"/>
            <a:ext cx="236715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書きかけの続きを出す</a:t>
            </a:r>
          </a:p>
        </p:txBody>
      </p:sp>
      <p:sp>
        <p:nvSpPr>
          <p:cNvPr id="17" name="Rectangle 17"/>
          <p:cNvSpPr/>
          <p:nvPr/>
        </p:nvSpPr>
        <p:spPr>
          <a:xfrm>
            <a:off x="3352800" y="4000500"/>
            <a:ext cx="2514600" cy="1714500"/>
          </a:xfrm>
          <a:prstGeom prst="roundRect">
            <a:avLst>
              <a:gd name="adj" fmla="val 4444"/>
            </a:avLst>
          </a:prstGeom>
          <a:solidFill>
            <a:srgbClr val="8FD3DB"/>
          </a:solidFill>
          <a:ln>
            <a:noFill/>
          </a:ln>
        </p:spPr>
      </p:sp>
      <p:sp>
        <p:nvSpPr>
          <p:cNvPr id="18" name="TextBox 18"/>
          <p:cNvSpPr txBox="1"/>
          <p:nvPr/>
        </p:nvSpPr>
        <p:spPr>
          <a:xfrm>
            <a:off x="4208621" y="4233862"/>
            <a:ext cx="802958" cy="440055"/>
          </a:xfrm>
          <a:prstGeom prst="rect">
            <a:avLst/>
          </a:prstGeom>
          <a:noFill/>
          <a:ln>
            <a:noFill/>
          </a:ln>
        </p:spPr>
        <p:txBody>
          <a:bodyPr wrap="none" lIns="0" tIns="0" rIns="0" bIns="0" anchor="t" anchorCtr="0">
            <a:spAutoFit/>
          </a:bodyPr>
          <a:lstStyle/>
          <a:p>
            <a:pPr algn="ctr"/>
            <a:r>
              <a:rPr lang="zh-CN" sz="2250" b="1" dirty="0">
                <a:solidFill>
                  <a:srgbClr val="0B2E33"/>
                </a:solidFill>
                <a:latin typeface="Zen Kaku Gothic New"/>
                <a:ea typeface="Zen Kaku Gothic New"/>
                <a:cs typeface="Zen Kaku Gothic New"/>
              </a:rPr>
              <a:t>対話</a:t>
            </a:r>
          </a:p>
        </p:txBody>
      </p:sp>
      <p:sp>
        <p:nvSpPr>
          <p:cNvPr id="19" name="TextBox 19"/>
          <p:cNvSpPr txBox="1"/>
          <p:nvPr/>
        </p:nvSpPr>
        <p:spPr>
          <a:xfrm>
            <a:off x="3661791" y="5865971"/>
            <a:ext cx="1896618"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聞いて自分で書く</a:t>
            </a:r>
          </a:p>
        </p:txBody>
      </p:sp>
      <p:sp>
        <p:nvSpPr>
          <p:cNvPr id="20" name="Rectangle 20"/>
          <p:cNvSpPr/>
          <p:nvPr/>
        </p:nvSpPr>
        <p:spPr>
          <a:xfrm>
            <a:off x="6096000" y="3429000"/>
            <a:ext cx="2514600" cy="2286000"/>
          </a:xfrm>
          <a:prstGeom prst="roundRect">
            <a:avLst>
              <a:gd name="adj" fmla="val 3333"/>
            </a:avLst>
          </a:prstGeom>
          <a:solidFill>
            <a:srgbClr val="47BCC6"/>
          </a:solidFill>
          <a:ln>
            <a:noFill/>
          </a:ln>
        </p:spPr>
      </p:sp>
      <p:sp>
        <p:nvSpPr>
          <p:cNvPr id="21" name="TextBox 21"/>
          <p:cNvSpPr txBox="1"/>
          <p:nvPr/>
        </p:nvSpPr>
        <p:spPr>
          <a:xfrm>
            <a:off x="6951821" y="3662362"/>
            <a:ext cx="802958" cy="440055"/>
          </a:xfrm>
          <a:prstGeom prst="rect">
            <a:avLst/>
          </a:prstGeom>
          <a:noFill/>
          <a:ln>
            <a:noFill/>
          </a:ln>
        </p:spPr>
        <p:txBody>
          <a:bodyPr wrap="none" lIns="0" tIns="0" rIns="0" bIns="0" anchor="t" anchorCtr="0">
            <a:spAutoFit/>
          </a:bodyPr>
          <a:lstStyle/>
          <a:p>
            <a:pPr algn="ctr"/>
            <a:r>
              <a:rPr lang="zh-CN" sz="2250" b="1" dirty="0">
                <a:solidFill>
                  <a:srgbClr val="FFFFFF"/>
                </a:solidFill>
                <a:latin typeface="Zen Kaku Gothic New"/>
                <a:ea typeface="Zen Kaku Gothic New"/>
                <a:cs typeface="Zen Kaku Gothic New"/>
              </a:rPr>
              <a:t>委任</a:t>
            </a:r>
          </a:p>
        </p:txBody>
      </p:sp>
      <p:sp>
        <p:nvSpPr>
          <p:cNvPr id="22" name="TextBox 22"/>
          <p:cNvSpPr txBox="1"/>
          <p:nvPr/>
        </p:nvSpPr>
        <p:spPr>
          <a:xfrm>
            <a:off x="6169724" y="5865971"/>
            <a:ext cx="236715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到達点を渡して任せる</a:t>
            </a:r>
          </a:p>
        </p:txBody>
      </p:sp>
      <p:sp>
        <p:nvSpPr>
          <p:cNvPr id="23" name="Rectangle 23"/>
          <p:cNvSpPr/>
          <p:nvPr/>
        </p:nvSpPr>
        <p:spPr>
          <a:xfrm>
            <a:off x="8839200" y="2857500"/>
            <a:ext cx="2514600" cy="2857500"/>
          </a:xfrm>
          <a:prstGeom prst="roundRect">
            <a:avLst>
              <a:gd name="adj" fmla="val 3030"/>
            </a:avLst>
          </a:prstGeom>
          <a:solidFill>
            <a:srgbClr val="2E9AA4"/>
          </a:solidFill>
          <a:ln>
            <a:noFill/>
          </a:ln>
        </p:spPr>
      </p:sp>
      <p:sp>
        <p:nvSpPr>
          <p:cNvPr id="24" name="TextBox 24"/>
          <p:cNvSpPr txBox="1"/>
          <p:nvPr/>
        </p:nvSpPr>
        <p:spPr>
          <a:xfrm>
            <a:off x="9695021" y="3090862"/>
            <a:ext cx="802958" cy="440055"/>
          </a:xfrm>
          <a:prstGeom prst="rect">
            <a:avLst/>
          </a:prstGeom>
          <a:noFill/>
          <a:ln>
            <a:noFill/>
          </a:ln>
        </p:spPr>
        <p:txBody>
          <a:bodyPr wrap="none" lIns="0" tIns="0" rIns="0" bIns="0" anchor="t" anchorCtr="0">
            <a:spAutoFit/>
          </a:bodyPr>
          <a:lstStyle/>
          <a:p>
            <a:pPr algn="ctr"/>
            <a:r>
              <a:rPr lang="zh-CN" sz="2250" b="1" dirty="0">
                <a:solidFill>
                  <a:srgbClr val="FFFFFF"/>
                </a:solidFill>
                <a:latin typeface="Zen Kaku Gothic New"/>
                <a:ea typeface="Zen Kaku Gothic New"/>
                <a:cs typeface="Zen Kaku Gothic New"/>
              </a:rPr>
              <a:t>協働</a:t>
            </a:r>
          </a:p>
        </p:txBody>
      </p:sp>
      <p:sp>
        <p:nvSpPr>
          <p:cNvPr id="25" name="TextBox 25"/>
          <p:cNvSpPr txBox="1"/>
          <p:nvPr/>
        </p:nvSpPr>
        <p:spPr>
          <a:xfrm>
            <a:off x="8841438" y="5865971"/>
            <a:ext cx="251012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人とAIが並行で進める</a:t>
            </a:r>
          </a:p>
        </p:txBody>
      </p:sp>
      <p:sp>
        <p:nvSpPr>
          <p:cNvPr id="26" name="TextBox 26"/>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a:t>
            </a:r>
          </a:p>
        </p:txBody>
      </p:sp>
    </p:spTree>
  </p:cSld>
  <p:clrMapOvr>
    <a:masterClrMapping/>
  </p:clrMapOvr>
  <p:transition xmlns:p14="http://schemas.microsoft.com/office/powerpoint/2010/main" p14:dur="400">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31508"/>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51034"/>
            <a:ext cx="373369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Q5 Planモードの動き</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291590"/>
            <a:ext cx="9020613" cy="675894"/>
          </a:xfrm>
          <a:prstGeom prst="rect">
            <a:avLst/>
          </a:prstGeom>
          <a:noFill/>
          <a:ln>
            <a:noFill/>
          </a:ln>
        </p:spPr>
        <p:txBody>
          <a:bodyPr wrap="square" lIns="0" tIns="0" rIns="0" bIns="0" anchor="t" anchorCtr="0"/>
          <a:lstStyle/>
          <a:p>
            <a:pPr algn="l">
              <a:lnSpc>
                <a:spcPts val="2550"/>
              </a:lnSpc>
            </a:pPr>
            <a:r>
              <a:rPr lang="zh-CN" sz="1800" b="1" dirty="0">
                <a:solidFill>
                  <a:srgbClr val="000000"/>
                </a:solidFill>
                <a:latin typeface="Zen Kaku Gothic New"/>
                <a:ea typeface="Zen Kaku Gothic New"/>
                <a:cs typeface="Zen Kaku Gothic New"/>
              </a:rPr>
              <a:t>Q. Plan モードで「原因を調べて計画を出して」と頼んだとき、</a:t>
            </a:r>
          </a:p>
          <a:p>
            <a:pPr algn="l">
              <a:lnSpc>
                <a:spcPts val="2550"/>
              </a:lnSpc>
            </a:pPr>
            <a:r>
              <a:rPr lang="zh-CN" sz="1800" b="1" dirty="0">
                <a:solidFill>
                  <a:srgbClr val="000000"/>
                </a:solidFill>
                <a:latin typeface="Zen Kaku Gothic New"/>
                <a:ea typeface="Zen Kaku Gothic New"/>
                <a:cs typeface="Zen Kaku Gothic New"/>
              </a:rPr>
              <a:t>Claude Code は何をしますか。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62064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調べた結果と修正案を返し、ファイルは書き換えません</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54635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調べたうえで、その場でファイルを書き換えます</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47205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調べずに、計画の書き方だけを説明します</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571119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テストを実行してから、必要な箇所を書き換えます</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80</a:t>
            </a:r>
          </a:p>
        </p:txBody>
      </p:sp>
    </p:spTree>
  </p:cSld>
  <p:clrMapOvr>
    <a:masterClrMapping/>
  </p:clrMapOvr>
  <p:transition xmlns:p14="http://schemas.microsoft.com/office/powerpoint/2010/main" p14:dur="400">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31508"/>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51034"/>
            <a:ext cx="146357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正解はA</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551" y="1308259"/>
            <a:ext cx="108265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正解は</a:t>
            </a:r>
            <a:r>
              <a:rPr lang="en-US" sz="2180" b="1" dirty="0">
                <a:solidFill>
                  <a:srgbClr val="264DBF"/>
                </a:solidFill>
                <a:latin typeface="Zen Kaku Gothic New"/>
                <a:ea typeface="Zen Kaku Gothic New"/>
                <a:cs typeface="Zen Kaku Gothic New"/>
              </a:rPr>
              <a:t>A</a:t>
            </a:r>
            <a:r>
              <a:rPr lang="zh-CN" sz="2180" b="1" dirty="0">
                <a:solidFill>
                  <a:srgbClr val="000000"/>
                </a:solidFill>
                <a:latin typeface="Zen Kaku Gothic New"/>
                <a:ea typeface="Zen Kaku Gothic New"/>
                <a:cs typeface="Zen Kaku Gothic New"/>
              </a:rPr>
              <a:t>。Plan モードは調べて計画を返し、書き換えません。</a:t>
            </a:r>
          </a:p>
        </p:txBody>
      </p:sp>
      <p:sp>
        <p:nvSpPr>
          <p:cNvPr id="9" name="Rectangle 9"/>
          <p:cNvSpPr/>
          <p:nvPr/>
        </p:nvSpPr>
        <p:spPr>
          <a:xfrm>
            <a:off x="609600" y="1828800"/>
            <a:ext cx="10972800" cy="914400"/>
          </a:xfrm>
          <a:prstGeom prst="roundRect">
            <a:avLst>
              <a:gd name="adj" fmla="val 10417"/>
            </a:avLst>
          </a:prstGeom>
          <a:solidFill>
            <a:srgbClr val="EEF6F7"/>
          </a:solidFill>
          <a:ln>
            <a:noFill/>
          </a:ln>
        </p:spPr>
      </p:sp>
      <p:sp>
        <p:nvSpPr>
          <p:cNvPr id="10" name="Rectangle 10"/>
          <p:cNvSpPr/>
          <p:nvPr/>
        </p:nvSpPr>
        <p:spPr>
          <a:xfrm>
            <a:off x="609600" y="1828800"/>
            <a:ext cx="76200" cy="914400"/>
          </a:xfrm>
          <a:prstGeom prst="roundRect">
            <a:avLst>
              <a:gd name="adj" fmla="val 50000"/>
            </a:avLst>
          </a:prstGeom>
          <a:solidFill>
            <a:srgbClr val="47BCC6"/>
          </a:solidFill>
          <a:ln>
            <a:noFill/>
          </a:ln>
        </p:spPr>
      </p:sp>
      <p:sp>
        <p:nvSpPr>
          <p:cNvPr id="11" name="Ellipse 11"/>
          <p:cNvSpPr/>
          <p:nvPr/>
        </p:nvSpPr>
        <p:spPr>
          <a:xfrm>
            <a:off x="876300" y="2057400"/>
            <a:ext cx="457200" cy="457200"/>
          </a:xfrm>
          <a:prstGeom prst="ellipse">
            <a:avLst/>
          </a:prstGeom>
          <a:solidFill>
            <a:srgbClr val="47BCC6"/>
          </a:solidFill>
          <a:ln>
            <a:noFill/>
          </a:ln>
        </p:spPr>
      </p:sp>
      <p:sp>
        <p:nvSpPr>
          <p:cNvPr id="12" name="TextBox 12"/>
          <p:cNvSpPr txBox="1"/>
          <p:nvPr/>
        </p:nvSpPr>
        <p:spPr>
          <a:xfrm>
            <a:off x="1011807" y="218408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A</a:t>
            </a:r>
          </a:p>
        </p:txBody>
      </p:sp>
      <p:sp>
        <p:nvSpPr>
          <p:cNvPr id="13" name="TextBox 13"/>
          <p:cNvSpPr txBox="1"/>
          <p:nvPr/>
        </p:nvSpPr>
        <p:spPr>
          <a:xfrm>
            <a:off x="1497330" y="2047875"/>
            <a:ext cx="651605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調べた結果と修正案を返し、ファイルは書き換えません</a:t>
            </a:r>
          </a:p>
        </p:txBody>
      </p:sp>
      <p:sp>
        <p:nvSpPr>
          <p:cNvPr id="14" name="TextBox 14"/>
          <p:cNvSpPr txBox="1"/>
          <p:nvPr/>
        </p:nvSpPr>
        <p:spPr>
          <a:xfrm>
            <a:off x="1497711" y="2360771"/>
            <a:ext cx="801357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計画を読んでから承認できるので、初見のコードでも安全に進められます。</a:t>
            </a:r>
          </a:p>
        </p:txBody>
      </p:sp>
      <p:sp>
        <p:nvSpPr>
          <p:cNvPr id="15" name="Rectangle 15"/>
          <p:cNvSpPr/>
          <p:nvPr/>
        </p:nvSpPr>
        <p:spPr>
          <a:xfrm>
            <a:off x="609600" y="2876550"/>
            <a:ext cx="10972800" cy="762000"/>
          </a:xfrm>
          <a:prstGeom prst="roundRect">
            <a:avLst>
              <a:gd name="adj" fmla="val 10000"/>
            </a:avLst>
          </a:prstGeom>
          <a:solidFill>
            <a:srgbClr val="F5F7F8"/>
          </a:solidFill>
          <a:ln>
            <a:noFill/>
          </a:ln>
        </p:spPr>
      </p:sp>
      <p:sp>
        <p:nvSpPr>
          <p:cNvPr id="16" name="Ellipse 16"/>
          <p:cNvSpPr/>
          <p:nvPr/>
        </p:nvSpPr>
        <p:spPr>
          <a:xfrm>
            <a:off x="819150" y="3086100"/>
            <a:ext cx="342900" cy="342900"/>
          </a:xfrm>
          <a:prstGeom prst="ellipse">
            <a:avLst/>
          </a:prstGeom>
          <a:solidFill>
            <a:srgbClr val="E6ECEE"/>
          </a:solidFill>
          <a:ln>
            <a:noFill/>
          </a:ln>
        </p:spPr>
      </p:sp>
      <p:sp>
        <p:nvSpPr>
          <p:cNvPr id="17" name="TextBox 17"/>
          <p:cNvSpPr txBox="1"/>
          <p:nvPr/>
        </p:nvSpPr>
        <p:spPr>
          <a:xfrm>
            <a:off x="910202" y="317039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18" name="TextBox 18"/>
          <p:cNvSpPr txBox="1"/>
          <p:nvPr/>
        </p:nvSpPr>
        <p:spPr>
          <a:xfrm>
            <a:off x="1326261" y="3027521"/>
            <a:ext cx="5190363"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調べたうえで、その場でファイルを書き換えます</a:t>
            </a:r>
          </a:p>
        </p:txBody>
      </p:sp>
      <p:sp>
        <p:nvSpPr>
          <p:cNvPr id="19" name="TextBox 19"/>
          <p:cNvSpPr txBox="1"/>
          <p:nvPr/>
        </p:nvSpPr>
        <p:spPr>
          <a:xfrm>
            <a:off x="1326261" y="3294221"/>
            <a:ext cx="7042155"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それは Agent モードの動きです。Shift+Tab で切り替わります。</a:t>
            </a:r>
          </a:p>
        </p:txBody>
      </p:sp>
      <p:sp>
        <p:nvSpPr>
          <p:cNvPr id="20" name="Rectangle 20"/>
          <p:cNvSpPr/>
          <p:nvPr/>
        </p:nvSpPr>
        <p:spPr>
          <a:xfrm>
            <a:off x="609600" y="3714750"/>
            <a:ext cx="10972800" cy="762000"/>
          </a:xfrm>
          <a:prstGeom prst="roundRect">
            <a:avLst>
              <a:gd name="adj" fmla="val 10000"/>
            </a:avLst>
          </a:prstGeom>
          <a:solidFill>
            <a:srgbClr val="F5F7F8"/>
          </a:solidFill>
          <a:ln>
            <a:noFill/>
          </a:ln>
        </p:spPr>
      </p:sp>
      <p:sp>
        <p:nvSpPr>
          <p:cNvPr id="21" name="Ellipse 21"/>
          <p:cNvSpPr/>
          <p:nvPr/>
        </p:nvSpPr>
        <p:spPr>
          <a:xfrm>
            <a:off x="819150" y="3924300"/>
            <a:ext cx="342900" cy="342900"/>
          </a:xfrm>
          <a:prstGeom prst="ellipse">
            <a:avLst/>
          </a:prstGeom>
          <a:solidFill>
            <a:srgbClr val="E6ECEE"/>
          </a:solidFill>
          <a:ln>
            <a:noFill/>
          </a:ln>
        </p:spPr>
      </p:sp>
      <p:sp>
        <p:nvSpPr>
          <p:cNvPr id="22" name="TextBox 22"/>
          <p:cNvSpPr txBox="1"/>
          <p:nvPr/>
        </p:nvSpPr>
        <p:spPr>
          <a:xfrm>
            <a:off x="910202" y="400859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C</a:t>
            </a:r>
          </a:p>
        </p:txBody>
      </p:sp>
      <p:sp>
        <p:nvSpPr>
          <p:cNvPr id="23" name="TextBox 23"/>
          <p:cNvSpPr txBox="1"/>
          <p:nvPr/>
        </p:nvSpPr>
        <p:spPr>
          <a:xfrm>
            <a:off x="1326261" y="3865721"/>
            <a:ext cx="4484560"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調べずに、計画の書き方だけを説明します</a:t>
            </a:r>
          </a:p>
        </p:txBody>
      </p:sp>
      <p:sp>
        <p:nvSpPr>
          <p:cNvPr id="24" name="TextBox 24"/>
          <p:cNvSpPr txBox="1"/>
          <p:nvPr/>
        </p:nvSpPr>
        <p:spPr>
          <a:xfrm>
            <a:off x="1326261" y="4132421"/>
            <a:ext cx="5829431"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Plan モードはコードを読んだうえで計画を出します。</a:t>
            </a:r>
          </a:p>
        </p:txBody>
      </p:sp>
      <p:sp>
        <p:nvSpPr>
          <p:cNvPr id="25" name="Rectangle 25"/>
          <p:cNvSpPr/>
          <p:nvPr/>
        </p:nvSpPr>
        <p:spPr>
          <a:xfrm>
            <a:off x="609600" y="4552950"/>
            <a:ext cx="10972800" cy="762000"/>
          </a:xfrm>
          <a:prstGeom prst="roundRect">
            <a:avLst>
              <a:gd name="adj" fmla="val 10000"/>
            </a:avLst>
          </a:prstGeom>
          <a:solidFill>
            <a:srgbClr val="F5F7F8"/>
          </a:solidFill>
          <a:ln>
            <a:noFill/>
          </a:ln>
        </p:spPr>
      </p:sp>
      <p:sp>
        <p:nvSpPr>
          <p:cNvPr id="26" name="Ellipse 26"/>
          <p:cNvSpPr/>
          <p:nvPr/>
        </p:nvSpPr>
        <p:spPr>
          <a:xfrm>
            <a:off x="819150" y="4762500"/>
            <a:ext cx="342900" cy="342900"/>
          </a:xfrm>
          <a:prstGeom prst="ellipse">
            <a:avLst/>
          </a:prstGeom>
          <a:solidFill>
            <a:srgbClr val="E6ECEE"/>
          </a:solidFill>
          <a:ln>
            <a:noFill/>
          </a:ln>
        </p:spPr>
      </p:sp>
      <p:sp>
        <p:nvSpPr>
          <p:cNvPr id="27" name="TextBox 27"/>
          <p:cNvSpPr txBox="1"/>
          <p:nvPr/>
        </p:nvSpPr>
        <p:spPr>
          <a:xfrm>
            <a:off x="910202" y="4846796"/>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8" name="TextBox 28"/>
          <p:cNvSpPr txBox="1"/>
          <p:nvPr/>
        </p:nvSpPr>
        <p:spPr>
          <a:xfrm>
            <a:off x="1326261" y="4703921"/>
            <a:ext cx="5425630"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テストを実行してから、必要な箇所を書き換えます</a:t>
            </a:r>
          </a:p>
        </p:txBody>
      </p:sp>
      <p:sp>
        <p:nvSpPr>
          <p:cNvPr id="29" name="TextBox 29"/>
          <p:cNvSpPr txBox="1"/>
          <p:nvPr/>
        </p:nvSpPr>
        <p:spPr>
          <a:xfrm>
            <a:off x="1326261" y="4970621"/>
            <a:ext cx="5349847"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Plan モードでは、書き換えも実行も起きません。</a:t>
            </a:r>
          </a:p>
        </p:txBody>
      </p:sp>
      <p:sp>
        <p:nvSpPr>
          <p:cNvPr id="30" name="Rectangle 30"/>
          <p:cNvSpPr/>
          <p:nvPr/>
        </p:nvSpPr>
        <p:spPr>
          <a:xfrm>
            <a:off x="609600" y="5505450"/>
            <a:ext cx="10972800" cy="800100"/>
          </a:xfrm>
          <a:prstGeom prst="roundRect">
            <a:avLst>
              <a:gd name="adj" fmla="val 9524"/>
            </a:avLst>
          </a:prstGeom>
          <a:solidFill>
            <a:srgbClr val="EEF6F7"/>
          </a:solidFill>
          <a:ln>
            <a:noFill/>
          </a:ln>
        </p:spPr>
      </p:sp>
      <p:sp>
        <p:nvSpPr>
          <p:cNvPr id="31" name="Rectangle 31"/>
          <p:cNvSpPr/>
          <p:nvPr/>
        </p:nvSpPr>
        <p:spPr>
          <a:xfrm>
            <a:off x="609600" y="5505450"/>
            <a:ext cx="57150" cy="800100"/>
          </a:xfrm>
          <a:prstGeom prst="roundRect">
            <a:avLst>
              <a:gd name="adj" fmla="val 50000"/>
            </a:avLst>
          </a:prstGeom>
          <a:solidFill>
            <a:srgbClr val="47BCC6"/>
          </a:solidFill>
          <a:ln>
            <a:noFill/>
          </a:ln>
        </p:spPr>
      </p:sp>
      <p:sp>
        <p:nvSpPr>
          <p:cNvPr id="32" name="TextBox 32"/>
          <p:cNvSpPr txBox="1"/>
          <p:nvPr/>
        </p:nvSpPr>
        <p:spPr>
          <a:xfrm>
            <a:off x="907161" y="5694521"/>
            <a:ext cx="6496098" cy="564452"/>
          </a:xfrm>
          <a:prstGeom prst="rect">
            <a:avLst/>
          </a:prstGeom>
          <a:noFill/>
          <a:ln>
            <a:noFill/>
          </a:ln>
        </p:spPr>
        <p:txBody>
          <a:bodyPr wrap="square" lIns="0" tIns="0" rIns="0" bIns="0" anchor="t" anchorCtr="0"/>
          <a:lstStyle/>
          <a:p>
            <a:pPr algn="l">
              <a:lnSpc>
                <a:spcPts val="2250"/>
              </a:lnSpc>
            </a:pPr>
            <a:r>
              <a:rPr lang="zh-CN" sz="1420" dirty="0">
                <a:solidFill>
                  <a:srgbClr val="000000"/>
                </a:solidFill>
                <a:latin typeface="Zen Kaku Gothic New"/>
                <a:ea typeface="Zen Kaku Gothic New"/>
                <a:cs typeface="Zen Kaku Gothic New"/>
              </a:rPr>
              <a:t>初見のコードと、広い範囲を触る変更は Plan から入ります。</a:t>
            </a:r>
          </a:p>
          <a:p>
            <a:pPr algn="l">
              <a:lnSpc>
                <a:spcPts val="2250"/>
              </a:lnSpc>
            </a:pPr>
            <a:r>
              <a:rPr lang="zh-CN" sz="1420" dirty="0">
                <a:solidFill>
                  <a:srgbClr val="000000"/>
                </a:solidFill>
                <a:latin typeface="Zen Kaku Gothic New"/>
                <a:ea typeface="Zen Kaku Gothic New"/>
                <a:cs typeface="Zen Kaku Gothic New"/>
              </a:rPr>
              <a:t>本研修では B-2 が Plan、B-4 が Agent です。</a:t>
            </a:r>
          </a:p>
        </p:txBody>
      </p:sp>
      <p:sp>
        <p:nvSpPr>
          <p:cNvPr id="33" name="TextBox 3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4" name="TextBox 3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81</a:t>
            </a:r>
          </a:p>
        </p:txBody>
      </p:sp>
    </p:spTree>
  </p:cSld>
  <p:clrMapOvr>
    <a:masterClrMapping/>
  </p:clrMapOvr>
  <p:transition xmlns:p14="http://schemas.microsoft.com/office/powerpoint/2010/main" p14:dur="400">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31508"/>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51034"/>
            <a:ext cx="367655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B-3 Issueを起票する</a:t>
            </a:r>
          </a:p>
        </p:txBody>
      </p:sp>
      <p:sp>
        <p:nvSpPr>
          <p:cNvPr id="7" name="Rectangle 7"/>
          <p:cNvSpPr/>
          <p:nvPr/>
        </p:nvSpPr>
        <p:spPr>
          <a:xfrm>
            <a:off x="2000250" y="1028700"/>
            <a:ext cx="9582150" cy="19050"/>
          </a:xfrm>
          <a:prstGeom prst="rect">
            <a:avLst/>
          </a:prstGeom>
          <a:solidFill>
            <a:srgbClr val="2F72DC"/>
          </a:solidFill>
          <a:ln>
            <a:noFill/>
          </a:ln>
        </p:spPr>
      </p:sp>
      <p:sp>
        <p:nvSpPr>
          <p:cNvPr id="8" name="Rectangle 8"/>
          <p:cNvSpPr/>
          <p:nvPr/>
        </p:nvSpPr>
        <p:spPr>
          <a:xfrm>
            <a:off x="10248900" y="552450"/>
            <a:ext cx="1085850" cy="381000"/>
          </a:xfrm>
          <a:prstGeom prst="roundRect">
            <a:avLst>
              <a:gd name="adj" fmla="val 20000"/>
            </a:avLst>
          </a:prstGeom>
          <a:solidFill>
            <a:srgbClr val="E7EEFB"/>
          </a:solidFill>
          <a:ln>
            <a:noFill/>
          </a:ln>
        </p:spPr>
      </p:sp>
      <p:sp>
        <p:nvSpPr>
          <p:cNvPr id="9" name="TextBox 9"/>
          <p:cNvSpPr txBox="1"/>
          <p:nvPr/>
        </p:nvSpPr>
        <p:spPr>
          <a:xfrm>
            <a:off x="10361652" y="657225"/>
            <a:ext cx="860346" cy="293370"/>
          </a:xfrm>
          <a:prstGeom prst="rect">
            <a:avLst/>
          </a:prstGeom>
          <a:noFill/>
          <a:ln>
            <a:noFill/>
          </a:ln>
        </p:spPr>
        <p:txBody>
          <a:bodyPr wrap="none" lIns="0" tIns="0" rIns="0" bIns="0" anchor="t" anchorCtr="0">
            <a:spAutoFit/>
          </a:bodyPr>
          <a:lstStyle/>
          <a:p>
            <a:pPr algn="ctr"/>
            <a:r>
              <a:rPr lang="en-US" sz="1500" b="1" dirty="0">
                <a:solidFill>
                  <a:srgbClr val="2F72DC"/>
                </a:solidFill>
                <a:latin typeface="Zen Kaku Gothic New"/>
                <a:ea typeface="Zen Kaku Gothic New"/>
                <a:cs typeface="Zen Kaku Gothic New"/>
              </a:rPr>
              <a:t>[7min]</a:t>
            </a:r>
          </a:p>
        </p:txBody>
      </p:sp>
      <p:sp>
        <p:nvSpPr>
          <p:cNvPr id="10" name="TextBox 10"/>
          <p:cNvSpPr txBox="1"/>
          <p:nvPr/>
        </p:nvSpPr>
        <p:spPr>
          <a:xfrm>
            <a:off x="598551" y="1251109"/>
            <a:ext cx="1095646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直す対象を、</a:t>
            </a:r>
            <a:r>
              <a:rPr lang="zh-CN" sz="2180" b="1" dirty="0">
                <a:solidFill>
                  <a:srgbClr val="264DBF"/>
                </a:solidFill>
                <a:latin typeface="Zen Kaku Gothic New"/>
                <a:ea typeface="Zen Kaku Gothic New"/>
                <a:cs typeface="Zen Kaku Gothic New"/>
              </a:rPr>
              <a:t>他人が再現できる文章</a:t>
            </a:r>
            <a:r>
              <a:rPr lang="zh-CN" sz="2180" b="1" dirty="0">
                <a:solidFill>
                  <a:srgbClr val="000000"/>
                </a:solidFill>
                <a:latin typeface="Zen Kaku Gothic New"/>
                <a:ea typeface="Zen Kaku Gothic New"/>
                <a:cs typeface="Zen Kaku Gothic New"/>
              </a:rPr>
              <a:t>にしてから修正に入ります。</a:t>
            </a:r>
          </a:p>
        </p:txBody>
      </p:sp>
      <p:sp>
        <p:nvSpPr>
          <p:cNvPr id="11" name="TextBox 11"/>
          <p:cNvSpPr txBox="1"/>
          <p:nvPr/>
        </p:nvSpPr>
        <p:spPr>
          <a:xfrm>
            <a:off x="601599" y="1849279"/>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操作</a:t>
            </a:r>
          </a:p>
        </p:txBody>
      </p:sp>
      <p:sp>
        <p:nvSpPr>
          <p:cNvPr id="12" name="Rectangle 12"/>
          <p:cNvSpPr/>
          <p:nvPr/>
        </p:nvSpPr>
        <p:spPr>
          <a:xfrm>
            <a:off x="609600" y="2114550"/>
            <a:ext cx="685800" cy="28575"/>
          </a:xfrm>
          <a:prstGeom prst="rect">
            <a:avLst/>
          </a:prstGeom>
          <a:solidFill>
            <a:srgbClr val="2F72DC"/>
          </a:solidFill>
          <a:ln>
            <a:noFill/>
          </a:ln>
        </p:spPr>
      </p:sp>
      <p:sp>
        <p:nvSpPr>
          <p:cNvPr id="13" name="Ellipse 13"/>
          <p:cNvSpPr/>
          <p:nvPr/>
        </p:nvSpPr>
        <p:spPr>
          <a:xfrm>
            <a:off x="609600" y="2286000"/>
            <a:ext cx="304800" cy="304800"/>
          </a:xfrm>
          <a:prstGeom prst="ellipse">
            <a:avLst/>
          </a:prstGeom>
          <a:solidFill>
            <a:srgbClr val="2F72DC"/>
          </a:solidFill>
          <a:ln>
            <a:noFill/>
          </a:ln>
        </p:spPr>
      </p:sp>
      <p:sp>
        <p:nvSpPr>
          <p:cNvPr id="14" name="TextBox 14"/>
          <p:cNvSpPr txBox="1"/>
          <p:nvPr/>
        </p:nvSpPr>
        <p:spPr>
          <a:xfrm>
            <a:off x="686828" y="23512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1021461" y="2341721"/>
            <a:ext cx="490750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kadaiB/issues/ISSUE_TEMPLATE.md を開く</a:t>
            </a:r>
          </a:p>
        </p:txBody>
      </p:sp>
      <p:sp>
        <p:nvSpPr>
          <p:cNvPr id="16" name="Ellipse 16"/>
          <p:cNvSpPr/>
          <p:nvPr/>
        </p:nvSpPr>
        <p:spPr>
          <a:xfrm>
            <a:off x="609600" y="2743200"/>
            <a:ext cx="304800" cy="304800"/>
          </a:xfrm>
          <a:prstGeom prst="ellipse">
            <a:avLst/>
          </a:prstGeom>
          <a:solidFill>
            <a:srgbClr val="2F72DC"/>
          </a:solidFill>
          <a:ln>
            <a:noFill/>
          </a:ln>
        </p:spPr>
      </p:sp>
      <p:sp>
        <p:nvSpPr>
          <p:cNvPr id="17" name="TextBox 17"/>
          <p:cNvSpPr txBox="1"/>
          <p:nvPr/>
        </p:nvSpPr>
        <p:spPr>
          <a:xfrm>
            <a:off x="686828" y="28084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1021461" y="2798921"/>
            <a:ext cx="45750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ISSUE_001 を読み、書き方の見本にする</a:t>
            </a:r>
          </a:p>
        </p:txBody>
      </p:sp>
      <p:sp>
        <p:nvSpPr>
          <p:cNvPr id="19" name="Ellipse 19"/>
          <p:cNvSpPr/>
          <p:nvPr/>
        </p:nvSpPr>
        <p:spPr>
          <a:xfrm>
            <a:off x="609600" y="3200400"/>
            <a:ext cx="304800" cy="304800"/>
          </a:xfrm>
          <a:prstGeom prst="ellipse">
            <a:avLst/>
          </a:prstGeom>
          <a:solidFill>
            <a:srgbClr val="2F72DC"/>
          </a:solidFill>
          <a:ln>
            <a:noFill/>
          </a:ln>
        </p:spPr>
      </p:sp>
      <p:sp>
        <p:nvSpPr>
          <p:cNvPr id="20" name="TextBox 20"/>
          <p:cNvSpPr txBox="1"/>
          <p:nvPr/>
        </p:nvSpPr>
        <p:spPr>
          <a:xfrm>
            <a:off x="686828" y="32656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1021461" y="3256121"/>
            <a:ext cx="504041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2件目を ISSUE_002_〈名前〉.md で新規作成</a:t>
            </a:r>
          </a:p>
        </p:txBody>
      </p:sp>
      <p:sp>
        <p:nvSpPr>
          <p:cNvPr id="22" name="Ellipse 22"/>
          <p:cNvSpPr/>
          <p:nvPr/>
        </p:nvSpPr>
        <p:spPr>
          <a:xfrm>
            <a:off x="609600" y="3657600"/>
            <a:ext cx="304800" cy="304800"/>
          </a:xfrm>
          <a:prstGeom prst="ellipse">
            <a:avLst/>
          </a:prstGeom>
          <a:solidFill>
            <a:srgbClr val="2F72DC"/>
          </a:solidFill>
          <a:ln>
            <a:noFill/>
          </a:ln>
        </p:spPr>
      </p:sp>
      <p:sp>
        <p:nvSpPr>
          <p:cNvPr id="23" name="TextBox 23"/>
          <p:cNvSpPr txBox="1"/>
          <p:nvPr/>
        </p:nvSpPr>
        <p:spPr>
          <a:xfrm>
            <a:off x="686828" y="37228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4" name="TextBox 24"/>
          <p:cNvSpPr txBox="1"/>
          <p:nvPr/>
        </p:nvSpPr>
        <p:spPr>
          <a:xfrm>
            <a:off x="1021461" y="3713321"/>
            <a:ext cx="48284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5見出しを埋める。迷う欄は AI に相談する</a:t>
            </a:r>
          </a:p>
        </p:txBody>
      </p:sp>
      <p:sp>
        <p:nvSpPr>
          <p:cNvPr id="25" name="Ellipse 25"/>
          <p:cNvSpPr/>
          <p:nvPr/>
        </p:nvSpPr>
        <p:spPr>
          <a:xfrm>
            <a:off x="609600" y="4114800"/>
            <a:ext cx="304800" cy="304800"/>
          </a:xfrm>
          <a:prstGeom prst="ellipse">
            <a:avLst/>
          </a:prstGeom>
          <a:solidFill>
            <a:srgbClr val="2F72DC"/>
          </a:solidFill>
          <a:ln>
            <a:noFill/>
          </a:ln>
        </p:spPr>
      </p:sp>
      <p:sp>
        <p:nvSpPr>
          <p:cNvPr id="26" name="TextBox 26"/>
          <p:cNvSpPr txBox="1"/>
          <p:nvPr/>
        </p:nvSpPr>
        <p:spPr>
          <a:xfrm>
            <a:off x="686828" y="41800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5</a:t>
            </a:r>
          </a:p>
        </p:txBody>
      </p:sp>
      <p:sp>
        <p:nvSpPr>
          <p:cNvPr id="27" name="TextBox 27"/>
          <p:cNvSpPr txBox="1"/>
          <p:nvPr/>
        </p:nvSpPr>
        <p:spPr>
          <a:xfrm>
            <a:off x="1021461" y="417052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再現手順を自分でなぞり、症状が出るか見る</a:t>
            </a:r>
          </a:p>
        </p:txBody>
      </p:sp>
      <p:sp>
        <p:nvSpPr>
          <p:cNvPr id="28" name="Rectangle 28"/>
          <p:cNvSpPr/>
          <p:nvPr/>
        </p:nvSpPr>
        <p:spPr>
          <a:xfrm>
            <a:off x="609600" y="4629150"/>
            <a:ext cx="5676900" cy="1695450"/>
          </a:xfrm>
          <a:prstGeom prst="roundRect">
            <a:avLst>
              <a:gd name="adj" fmla="val 5618"/>
            </a:avLst>
          </a:prstGeom>
          <a:solidFill>
            <a:srgbClr val="EEF6F7"/>
          </a:solidFill>
          <a:ln>
            <a:noFill/>
          </a:ln>
        </p:spPr>
      </p:sp>
      <p:sp>
        <p:nvSpPr>
          <p:cNvPr id="29" name="Rectangle 29"/>
          <p:cNvSpPr/>
          <p:nvPr/>
        </p:nvSpPr>
        <p:spPr>
          <a:xfrm>
            <a:off x="609600" y="4629150"/>
            <a:ext cx="57150" cy="1695450"/>
          </a:xfrm>
          <a:prstGeom prst="roundRect">
            <a:avLst>
              <a:gd name="adj" fmla="val 50000"/>
            </a:avLst>
          </a:prstGeom>
          <a:solidFill>
            <a:srgbClr val="47BCC6"/>
          </a:solidFill>
          <a:ln>
            <a:noFill/>
          </a:ln>
        </p:spPr>
      </p:sp>
      <p:sp>
        <p:nvSpPr>
          <p:cNvPr id="30" name="TextBox 30"/>
          <p:cNvSpPr txBox="1"/>
          <p:nvPr/>
        </p:nvSpPr>
        <p:spPr>
          <a:xfrm>
            <a:off x="906399" y="4821079"/>
            <a:ext cx="98632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OK基準</a:t>
            </a:r>
          </a:p>
        </p:txBody>
      </p:sp>
      <p:sp>
        <p:nvSpPr>
          <p:cNvPr id="31" name="Rectangle 31"/>
          <p:cNvSpPr/>
          <p:nvPr/>
        </p:nvSpPr>
        <p:spPr>
          <a:xfrm>
            <a:off x="914400" y="5238750"/>
            <a:ext cx="114300" cy="114300"/>
          </a:xfrm>
          <a:prstGeom prst="roundRect">
            <a:avLst>
              <a:gd name="adj" fmla="val 16667"/>
            </a:avLst>
          </a:prstGeom>
          <a:solidFill>
            <a:srgbClr val="47BCC6"/>
          </a:solidFill>
          <a:ln>
            <a:noFill/>
          </a:ln>
        </p:spPr>
      </p:sp>
      <p:sp>
        <p:nvSpPr>
          <p:cNvPr id="32" name="TextBox 32"/>
          <p:cNvSpPr txBox="1"/>
          <p:nvPr/>
        </p:nvSpPr>
        <p:spPr>
          <a:xfrm>
            <a:off x="1135761" y="5199221"/>
            <a:ext cx="479040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ファイル名が ISSUE_002_ で始まっている</a:t>
            </a:r>
          </a:p>
        </p:txBody>
      </p:sp>
      <p:sp>
        <p:nvSpPr>
          <p:cNvPr id="33" name="Rectangle 33"/>
          <p:cNvSpPr/>
          <p:nvPr/>
        </p:nvSpPr>
        <p:spPr>
          <a:xfrm>
            <a:off x="914400" y="5562600"/>
            <a:ext cx="114300" cy="114300"/>
          </a:xfrm>
          <a:prstGeom prst="roundRect">
            <a:avLst>
              <a:gd name="adj" fmla="val 16667"/>
            </a:avLst>
          </a:prstGeom>
          <a:solidFill>
            <a:srgbClr val="47BCC6"/>
          </a:solidFill>
          <a:ln>
            <a:noFill/>
          </a:ln>
        </p:spPr>
      </p:sp>
      <p:sp>
        <p:nvSpPr>
          <p:cNvPr id="34" name="TextBox 34"/>
          <p:cNvSpPr txBox="1"/>
          <p:nvPr/>
        </p:nvSpPr>
        <p:spPr>
          <a:xfrm>
            <a:off x="1135761" y="5523071"/>
            <a:ext cx="36728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5つの見出しがすべて埋まっている</a:t>
            </a:r>
          </a:p>
        </p:txBody>
      </p:sp>
      <p:sp>
        <p:nvSpPr>
          <p:cNvPr id="35" name="Rectangle 35"/>
          <p:cNvSpPr/>
          <p:nvPr/>
        </p:nvSpPr>
        <p:spPr>
          <a:xfrm>
            <a:off x="914400" y="5886450"/>
            <a:ext cx="114300" cy="114300"/>
          </a:xfrm>
          <a:prstGeom prst="roundRect">
            <a:avLst>
              <a:gd name="adj" fmla="val 16667"/>
            </a:avLst>
          </a:prstGeom>
          <a:solidFill>
            <a:srgbClr val="47BCC6"/>
          </a:solidFill>
          <a:ln>
            <a:noFill/>
          </a:ln>
        </p:spPr>
      </p:sp>
      <p:sp>
        <p:nvSpPr>
          <p:cNvPr id="36" name="TextBox 36"/>
          <p:cNvSpPr txBox="1"/>
          <p:nvPr/>
        </p:nvSpPr>
        <p:spPr>
          <a:xfrm>
            <a:off x="1135761" y="5846921"/>
            <a:ext cx="40140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手順どおりに操作して症状が再現した</a:t>
            </a:r>
          </a:p>
        </p:txBody>
      </p:sp>
      <p:sp>
        <p:nvSpPr>
          <p:cNvPr id="37" name="Rectangle 37"/>
          <p:cNvSpPr/>
          <p:nvPr/>
        </p:nvSpPr>
        <p:spPr>
          <a:xfrm>
            <a:off x="6705600" y="1962150"/>
            <a:ext cx="4629150" cy="2857500"/>
          </a:xfrm>
          <a:prstGeom prst="roundRect">
            <a:avLst>
              <a:gd name="adj" fmla="val 3333"/>
            </a:avLst>
          </a:prstGeom>
          <a:solidFill>
            <a:srgbClr val="F7F9FA"/>
          </a:solidFill>
          <a:ln>
            <a:noFill/>
          </a:ln>
        </p:spPr>
      </p:sp>
      <p:sp>
        <p:nvSpPr>
          <p:cNvPr id="38" name="TextBox 38"/>
          <p:cNvSpPr txBox="1"/>
          <p:nvPr/>
        </p:nvSpPr>
        <p:spPr>
          <a:xfrm>
            <a:off x="6964680" y="2181225"/>
            <a:ext cx="3995471"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ISSUE_TEMPLATE.md の5見出し</a:t>
            </a:r>
          </a:p>
        </p:txBody>
      </p:sp>
      <p:sp>
        <p:nvSpPr>
          <p:cNvPr id="39" name="Rectangle 39"/>
          <p:cNvSpPr/>
          <p:nvPr/>
        </p:nvSpPr>
        <p:spPr>
          <a:xfrm>
            <a:off x="6972300" y="2457450"/>
            <a:ext cx="2286000" cy="28575"/>
          </a:xfrm>
          <a:prstGeom prst="rect">
            <a:avLst/>
          </a:prstGeom>
          <a:solidFill>
            <a:srgbClr val="47BCC6"/>
          </a:solidFill>
          <a:ln>
            <a:noFill/>
          </a:ln>
        </p:spPr>
      </p:sp>
      <p:sp>
        <p:nvSpPr>
          <p:cNvPr id="40" name="Rectangle 40"/>
          <p:cNvSpPr/>
          <p:nvPr/>
        </p:nvSpPr>
        <p:spPr>
          <a:xfrm>
            <a:off x="6972300" y="2743200"/>
            <a:ext cx="114300" cy="114300"/>
          </a:xfrm>
          <a:prstGeom prst="roundRect">
            <a:avLst>
              <a:gd name="adj" fmla="val 16667"/>
            </a:avLst>
          </a:prstGeom>
          <a:solidFill>
            <a:srgbClr val="47BCC6"/>
          </a:solidFill>
          <a:ln>
            <a:noFill/>
          </a:ln>
        </p:spPr>
      </p:sp>
      <p:sp>
        <p:nvSpPr>
          <p:cNvPr id="41" name="TextBox 41"/>
          <p:cNvSpPr txBox="1"/>
          <p:nvPr/>
        </p:nvSpPr>
        <p:spPr>
          <a:xfrm>
            <a:off x="7193280" y="2695575"/>
            <a:ext cx="51054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現象</a:t>
            </a:r>
          </a:p>
        </p:txBody>
      </p:sp>
      <p:sp>
        <p:nvSpPr>
          <p:cNvPr id="42" name="Rectangle 42"/>
          <p:cNvSpPr/>
          <p:nvPr/>
        </p:nvSpPr>
        <p:spPr>
          <a:xfrm>
            <a:off x="6972300" y="3143250"/>
            <a:ext cx="114300" cy="114300"/>
          </a:xfrm>
          <a:prstGeom prst="roundRect">
            <a:avLst>
              <a:gd name="adj" fmla="val 16667"/>
            </a:avLst>
          </a:prstGeom>
          <a:solidFill>
            <a:srgbClr val="47BCC6"/>
          </a:solidFill>
          <a:ln>
            <a:noFill/>
          </a:ln>
        </p:spPr>
      </p:sp>
      <p:sp>
        <p:nvSpPr>
          <p:cNvPr id="43" name="TextBox 43"/>
          <p:cNvSpPr txBox="1"/>
          <p:nvPr/>
        </p:nvSpPr>
        <p:spPr>
          <a:xfrm>
            <a:off x="7193280" y="3095625"/>
            <a:ext cx="150114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期待する動作</a:t>
            </a:r>
          </a:p>
        </p:txBody>
      </p:sp>
      <p:sp>
        <p:nvSpPr>
          <p:cNvPr id="44" name="Rectangle 44"/>
          <p:cNvSpPr/>
          <p:nvPr/>
        </p:nvSpPr>
        <p:spPr>
          <a:xfrm>
            <a:off x="6972300" y="3543300"/>
            <a:ext cx="114300" cy="114300"/>
          </a:xfrm>
          <a:prstGeom prst="roundRect">
            <a:avLst>
              <a:gd name="adj" fmla="val 16667"/>
            </a:avLst>
          </a:prstGeom>
          <a:solidFill>
            <a:srgbClr val="47BCC6"/>
          </a:solidFill>
          <a:ln>
            <a:noFill/>
          </a:ln>
        </p:spPr>
      </p:sp>
      <p:sp>
        <p:nvSpPr>
          <p:cNvPr id="45" name="TextBox 45"/>
          <p:cNvSpPr txBox="1"/>
          <p:nvPr/>
        </p:nvSpPr>
        <p:spPr>
          <a:xfrm>
            <a:off x="7193280" y="3495675"/>
            <a:ext cx="100584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発生箇所</a:t>
            </a:r>
          </a:p>
        </p:txBody>
      </p:sp>
      <p:sp>
        <p:nvSpPr>
          <p:cNvPr id="46" name="Rectangle 46"/>
          <p:cNvSpPr/>
          <p:nvPr/>
        </p:nvSpPr>
        <p:spPr>
          <a:xfrm>
            <a:off x="6972300" y="3943350"/>
            <a:ext cx="114300" cy="114300"/>
          </a:xfrm>
          <a:prstGeom prst="roundRect">
            <a:avLst>
              <a:gd name="adj" fmla="val 16667"/>
            </a:avLst>
          </a:prstGeom>
          <a:solidFill>
            <a:srgbClr val="47BCC6"/>
          </a:solidFill>
          <a:ln>
            <a:noFill/>
          </a:ln>
        </p:spPr>
      </p:sp>
      <p:sp>
        <p:nvSpPr>
          <p:cNvPr id="47" name="TextBox 47"/>
          <p:cNvSpPr txBox="1"/>
          <p:nvPr/>
        </p:nvSpPr>
        <p:spPr>
          <a:xfrm>
            <a:off x="7193280" y="3895725"/>
            <a:ext cx="100584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再現手順</a:t>
            </a:r>
          </a:p>
        </p:txBody>
      </p:sp>
      <p:sp>
        <p:nvSpPr>
          <p:cNvPr id="48" name="Rectangle 48"/>
          <p:cNvSpPr/>
          <p:nvPr/>
        </p:nvSpPr>
        <p:spPr>
          <a:xfrm>
            <a:off x="6972300" y="4343400"/>
            <a:ext cx="114300" cy="114300"/>
          </a:xfrm>
          <a:prstGeom prst="roundRect">
            <a:avLst>
              <a:gd name="adj" fmla="val 16667"/>
            </a:avLst>
          </a:prstGeom>
          <a:solidFill>
            <a:srgbClr val="47BCC6"/>
          </a:solidFill>
          <a:ln>
            <a:noFill/>
          </a:ln>
        </p:spPr>
      </p:sp>
      <p:sp>
        <p:nvSpPr>
          <p:cNvPr id="49" name="TextBox 49"/>
          <p:cNvSpPr txBox="1"/>
          <p:nvPr/>
        </p:nvSpPr>
        <p:spPr>
          <a:xfrm>
            <a:off x="7193280" y="4295775"/>
            <a:ext cx="100584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修正方針</a:t>
            </a:r>
          </a:p>
        </p:txBody>
      </p:sp>
      <p:sp>
        <p:nvSpPr>
          <p:cNvPr id="50" name="TextBox 50"/>
          <p:cNvSpPr txBox="1"/>
          <p:nvPr/>
        </p:nvSpPr>
        <p:spPr>
          <a:xfrm>
            <a:off x="6698361" y="5142071"/>
            <a:ext cx="53522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生成物: kadaiB/issues/ISSUE_002_〈名前〉.md</a:t>
            </a:r>
          </a:p>
        </p:txBody>
      </p:sp>
      <p:sp>
        <p:nvSpPr>
          <p:cNvPr id="51" name="TextBox 51"/>
          <p:cNvSpPr txBox="1"/>
          <p:nvPr/>
        </p:nvSpPr>
        <p:spPr>
          <a:xfrm>
            <a:off x="6698361" y="5618321"/>
            <a:ext cx="3931682" cy="564452"/>
          </a:xfrm>
          <a:prstGeom prst="rect">
            <a:avLst/>
          </a:prstGeom>
          <a:noFill/>
          <a:ln>
            <a:noFill/>
          </a:ln>
        </p:spPr>
        <p:txBody>
          <a:bodyPr wrap="square" lIns="0" tIns="0" rIns="0" bIns="0" anchor="t" anchorCtr="0"/>
          <a:lstStyle/>
          <a:p>
            <a:pPr algn="l">
              <a:lnSpc>
                <a:spcPts val="2250"/>
              </a:lnSpc>
            </a:pPr>
            <a:r>
              <a:rPr lang="zh-CN" sz="1420" dirty="0">
                <a:solidFill>
                  <a:srgbClr val="6B7A7F"/>
                </a:solidFill>
                <a:latin typeface="Zen Kaku Gothic New"/>
                <a:ea typeface="Zen Kaku Gothic New"/>
                <a:cs typeface="Zen Kaku Gothic New"/>
              </a:rPr>
              <a:t>Git と GitHub は使いません。</a:t>
            </a:r>
          </a:p>
          <a:p>
            <a:pPr algn="l">
              <a:lnSpc>
                <a:spcPts val="2250"/>
              </a:lnSpc>
            </a:pPr>
            <a:r>
              <a:rPr lang="zh-CN" sz="1420" dirty="0">
                <a:solidFill>
                  <a:srgbClr val="6B7A7F"/>
                </a:solidFill>
                <a:latin typeface="Zen Kaku Gothic New"/>
                <a:ea typeface="Zen Kaku Gothic New"/>
                <a:cs typeface="Zen Kaku Gothic New"/>
              </a:rPr>
              <a:t>Markdown ファイル1本で回します。</a:t>
            </a:r>
          </a:p>
        </p:txBody>
      </p:sp>
      <p:sp>
        <p:nvSpPr>
          <p:cNvPr id="52" name="TextBox 5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53" name="TextBox 5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82</a:t>
            </a:r>
          </a:p>
        </p:txBody>
      </p:sp>
    </p:spTree>
  </p:cSld>
  <p:clrMapOvr>
    <a:masterClrMapping/>
  </p:clrMapOvr>
  <p:transition xmlns:p14="http://schemas.microsoft.com/office/powerpoint/2010/main" p14:dur="400">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51034"/>
            <a:ext cx="289345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Issue駆動の流れ</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408" y="1283970"/>
            <a:ext cx="10654513" cy="469392"/>
          </a:xfrm>
          <a:prstGeom prst="rect">
            <a:avLst/>
          </a:prstGeom>
          <a:noFill/>
          <a:ln>
            <a:noFill/>
          </a:ln>
        </p:spPr>
        <p:txBody>
          <a:bodyPr wrap="none" lIns="0" tIns="0" rIns="0" bIns="0" anchor="t" anchorCtr="0">
            <a:spAutoFit/>
          </a:bodyPr>
          <a:lstStyle/>
          <a:p>
            <a:pPr algn="l"/>
            <a:r>
              <a:rPr lang="zh-CN" sz="2400" b="1" dirty="0">
                <a:solidFill>
                  <a:srgbClr val="000000"/>
                </a:solidFill>
                <a:latin typeface="Zen Kaku Gothic New"/>
                <a:ea typeface="Zen Kaku Gothic New"/>
                <a:cs typeface="Zen Kaku Gothic New"/>
              </a:rPr>
              <a:t>起票から修正結果の追記までが、</a:t>
            </a:r>
            <a:r>
              <a:rPr lang="zh-CN" sz="2400" b="1" dirty="0">
                <a:solidFill>
                  <a:srgbClr val="264DBF"/>
                </a:solidFill>
                <a:latin typeface="Zen Kaku Gothic New"/>
                <a:ea typeface="Zen Kaku Gothic New"/>
                <a:cs typeface="Zen Kaku Gothic New"/>
              </a:rPr>
              <a:t>1本の流れ</a:t>
            </a:r>
            <a:r>
              <a:rPr lang="zh-CN" sz="2400" b="1" dirty="0">
                <a:solidFill>
                  <a:srgbClr val="000000"/>
                </a:solidFill>
                <a:latin typeface="Zen Kaku Gothic New"/>
                <a:ea typeface="Zen Kaku Gothic New"/>
                <a:cs typeface="Zen Kaku Gothic New"/>
              </a:rPr>
              <a:t>になります。</a:t>
            </a:r>
          </a:p>
        </p:txBody>
      </p:sp>
      <p:sp>
        <p:nvSpPr>
          <p:cNvPr id="7" name="Polygon 7"/>
          <p:cNvSpPr/>
          <p:nvPr/>
        </p:nvSpPr>
        <p:spPr>
          <a:xfrm>
            <a:off x="609600" y="2724150"/>
            <a:ext cx="1943100" cy="990600"/>
          </a:xfrm>
          <a:custGeom>
            <a:avLst/>
            <a:gdLst/>
            <a:ahLst/>
            <a:cxnLst/>
            <a:rect l="l" t="t" r="r" b="b"/>
            <a:pathLst>
              <a:path w="1943100" h="990600">
                <a:moveTo>
                  <a:pt x="0" y="0"/>
                </a:moveTo>
                <a:lnTo>
                  <a:pt x="1714500" y="0"/>
                </a:lnTo>
                <a:lnTo>
                  <a:pt x="1943100" y="495300"/>
                </a:lnTo>
                <a:lnTo>
                  <a:pt x="1714500" y="990600"/>
                </a:lnTo>
                <a:lnTo>
                  <a:pt x="0" y="990600"/>
                </a:lnTo>
                <a:lnTo>
                  <a:pt x="228600" y="495300"/>
                </a:lnTo>
                <a:close/>
              </a:path>
            </a:pathLst>
          </a:custGeom>
          <a:solidFill>
            <a:srgbClr val="A3DDE3"/>
          </a:solidFill>
          <a:ln>
            <a:noFill/>
          </a:ln>
        </p:spPr>
      </p:sp>
      <p:sp>
        <p:nvSpPr>
          <p:cNvPr id="8" name="TextBox 8"/>
          <p:cNvSpPr txBox="1"/>
          <p:nvPr/>
        </p:nvSpPr>
        <p:spPr>
          <a:xfrm>
            <a:off x="1286732" y="3117532"/>
            <a:ext cx="588836" cy="322707"/>
          </a:xfrm>
          <a:prstGeom prst="rect">
            <a:avLst/>
          </a:prstGeom>
          <a:noFill/>
          <a:ln>
            <a:noFill/>
          </a:ln>
        </p:spPr>
        <p:txBody>
          <a:bodyPr wrap="none" lIns="0" tIns="0" rIns="0" bIns="0" anchor="t" anchorCtr="0">
            <a:spAutoFit/>
          </a:bodyPr>
          <a:lstStyle/>
          <a:p>
            <a:pPr algn="ctr"/>
            <a:r>
              <a:rPr lang="zh-CN" sz="1650" b="1" dirty="0">
                <a:solidFill>
                  <a:srgbClr val="000000"/>
                </a:solidFill>
                <a:latin typeface="Zen Kaku Gothic New"/>
                <a:ea typeface="Zen Kaku Gothic New"/>
                <a:cs typeface="Zen Kaku Gothic New"/>
              </a:rPr>
              <a:t>起票</a:t>
            </a:r>
          </a:p>
        </p:txBody>
      </p:sp>
      <p:sp>
        <p:nvSpPr>
          <p:cNvPr id="9" name="TextBox 9"/>
          <p:cNvSpPr txBox="1"/>
          <p:nvPr/>
        </p:nvSpPr>
        <p:spPr>
          <a:xfrm>
            <a:off x="985742" y="3960971"/>
            <a:ext cx="1190816"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再現手順を</a:t>
            </a:r>
          </a:p>
          <a:p>
            <a:pPr algn="ctr">
              <a:lnSpc>
                <a:spcPts val="2100"/>
              </a:lnSpc>
            </a:pPr>
            <a:r>
              <a:rPr lang="zh-CN" sz="1420" dirty="0">
                <a:solidFill>
                  <a:srgbClr val="484848"/>
                </a:solidFill>
                <a:latin typeface="Zen Kaku Gothic New"/>
                <a:ea typeface="Zen Kaku Gothic New"/>
                <a:cs typeface="Zen Kaku Gothic New"/>
              </a:rPr>
              <a:t>文章にする</a:t>
            </a:r>
          </a:p>
        </p:txBody>
      </p:sp>
      <p:sp>
        <p:nvSpPr>
          <p:cNvPr id="10" name="Polygon 10"/>
          <p:cNvSpPr/>
          <p:nvPr/>
        </p:nvSpPr>
        <p:spPr>
          <a:xfrm>
            <a:off x="2400300" y="2724150"/>
            <a:ext cx="1943100" cy="990600"/>
          </a:xfrm>
          <a:custGeom>
            <a:avLst/>
            <a:gdLst/>
            <a:ahLst/>
            <a:cxnLst/>
            <a:rect l="l" t="t" r="r" b="b"/>
            <a:pathLst>
              <a:path w="1943100" h="990600">
                <a:moveTo>
                  <a:pt x="0" y="0"/>
                </a:moveTo>
                <a:lnTo>
                  <a:pt x="1714500" y="0"/>
                </a:lnTo>
                <a:lnTo>
                  <a:pt x="1943100" y="495300"/>
                </a:lnTo>
                <a:lnTo>
                  <a:pt x="1714500" y="990600"/>
                </a:lnTo>
                <a:lnTo>
                  <a:pt x="0" y="990600"/>
                </a:lnTo>
                <a:lnTo>
                  <a:pt x="228600" y="495300"/>
                </a:lnTo>
                <a:close/>
              </a:path>
            </a:pathLst>
          </a:custGeom>
          <a:solidFill>
            <a:srgbClr val="7ACBD4"/>
          </a:solidFill>
          <a:ln>
            <a:noFill/>
          </a:ln>
        </p:spPr>
      </p:sp>
      <p:sp>
        <p:nvSpPr>
          <p:cNvPr id="11" name="TextBox 11"/>
          <p:cNvSpPr txBox="1"/>
          <p:nvPr/>
        </p:nvSpPr>
        <p:spPr>
          <a:xfrm>
            <a:off x="3077432" y="3117532"/>
            <a:ext cx="588836" cy="322707"/>
          </a:xfrm>
          <a:prstGeom prst="rect">
            <a:avLst/>
          </a:prstGeom>
          <a:noFill/>
          <a:ln>
            <a:noFill/>
          </a:ln>
        </p:spPr>
        <p:txBody>
          <a:bodyPr wrap="none" lIns="0" tIns="0" rIns="0" bIns="0" anchor="t" anchorCtr="0">
            <a:spAutoFit/>
          </a:bodyPr>
          <a:lstStyle/>
          <a:p>
            <a:pPr algn="ctr"/>
            <a:r>
              <a:rPr lang="zh-CN" sz="1650" b="1" dirty="0">
                <a:solidFill>
                  <a:srgbClr val="000000"/>
                </a:solidFill>
                <a:latin typeface="Zen Kaku Gothic New"/>
                <a:ea typeface="Zen Kaku Gothic New"/>
                <a:cs typeface="Zen Kaku Gothic New"/>
              </a:rPr>
              <a:t>計画</a:t>
            </a:r>
          </a:p>
        </p:txBody>
      </p:sp>
      <p:sp>
        <p:nvSpPr>
          <p:cNvPr id="12" name="TextBox 12"/>
          <p:cNvSpPr txBox="1"/>
          <p:nvPr/>
        </p:nvSpPr>
        <p:spPr>
          <a:xfrm>
            <a:off x="2658808" y="3960971"/>
            <a:ext cx="1426083"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Planモードで</a:t>
            </a:r>
          </a:p>
          <a:p>
            <a:pPr algn="ctr">
              <a:lnSpc>
                <a:spcPts val="2100"/>
              </a:lnSpc>
            </a:pPr>
            <a:r>
              <a:rPr lang="zh-CN" sz="1420" dirty="0">
                <a:solidFill>
                  <a:srgbClr val="484848"/>
                </a:solidFill>
                <a:latin typeface="Zen Kaku Gothic New"/>
                <a:ea typeface="Zen Kaku Gothic New"/>
                <a:cs typeface="Zen Kaku Gothic New"/>
              </a:rPr>
              <a:t>原因を調べる</a:t>
            </a:r>
          </a:p>
        </p:txBody>
      </p:sp>
      <p:sp>
        <p:nvSpPr>
          <p:cNvPr id="13" name="Polygon 13"/>
          <p:cNvSpPr/>
          <p:nvPr/>
        </p:nvSpPr>
        <p:spPr>
          <a:xfrm>
            <a:off x="4191000" y="2724150"/>
            <a:ext cx="1943100" cy="990600"/>
          </a:xfrm>
          <a:custGeom>
            <a:avLst/>
            <a:gdLst/>
            <a:ahLst/>
            <a:cxnLst/>
            <a:rect l="l" t="t" r="r" b="b"/>
            <a:pathLst>
              <a:path w="1943100" h="990600">
                <a:moveTo>
                  <a:pt x="0" y="0"/>
                </a:moveTo>
                <a:lnTo>
                  <a:pt x="1714500" y="0"/>
                </a:lnTo>
                <a:lnTo>
                  <a:pt x="1943100" y="495300"/>
                </a:lnTo>
                <a:lnTo>
                  <a:pt x="1714500" y="990600"/>
                </a:lnTo>
                <a:lnTo>
                  <a:pt x="0" y="990600"/>
                </a:lnTo>
                <a:lnTo>
                  <a:pt x="228600" y="495300"/>
                </a:lnTo>
                <a:close/>
              </a:path>
            </a:pathLst>
          </a:custGeom>
          <a:solidFill>
            <a:srgbClr val="47BCC6"/>
          </a:solidFill>
          <a:ln>
            <a:noFill/>
          </a:ln>
        </p:spPr>
      </p:sp>
      <p:sp>
        <p:nvSpPr>
          <p:cNvPr id="14" name="TextBox 14"/>
          <p:cNvSpPr txBox="1"/>
          <p:nvPr/>
        </p:nvSpPr>
        <p:spPr>
          <a:xfrm>
            <a:off x="4868132" y="311753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修正</a:t>
            </a:r>
          </a:p>
        </p:txBody>
      </p:sp>
      <p:sp>
        <p:nvSpPr>
          <p:cNvPr id="15" name="TextBox 15"/>
          <p:cNvSpPr txBox="1"/>
          <p:nvPr/>
        </p:nvSpPr>
        <p:spPr>
          <a:xfrm>
            <a:off x="4390692" y="3960971"/>
            <a:ext cx="1543717"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Issueを指して</a:t>
            </a:r>
          </a:p>
          <a:p>
            <a:pPr algn="ctr">
              <a:lnSpc>
                <a:spcPts val="2100"/>
              </a:lnSpc>
            </a:pPr>
            <a:r>
              <a:rPr lang="zh-CN" sz="1420" dirty="0">
                <a:solidFill>
                  <a:srgbClr val="484848"/>
                </a:solidFill>
                <a:latin typeface="Zen Kaku Gothic New"/>
                <a:ea typeface="Zen Kaku Gothic New"/>
                <a:cs typeface="Zen Kaku Gothic New"/>
              </a:rPr>
              <a:t>直させる</a:t>
            </a:r>
          </a:p>
        </p:txBody>
      </p:sp>
      <p:sp>
        <p:nvSpPr>
          <p:cNvPr id="16" name="Polygon 16"/>
          <p:cNvSpPr/>
          <p:nvPr/>
        </p:nvSpPr>
        <p:spPr>
          <a:xfrm>
            <a:off x="5981700" y="2724150"/>
            <a:ext cx="1943100" cy="990600"/>
          </a:xfrm>
          <a:custGeom>
            <a:avLst/>
            <a:gdLst/>
            <a:ahLst/>
            <a:cxnLst/>
            <a:rect l="l" t="t" r="r" b="b"/>
            <a:pathLst>
              <a:path w="1943100" h="990600">
                <a:moveTo>
                  <a:pt x="0" y="0"/>
                </a:moveTo>
                <a:lnTo>
                  <a:pt x="1714500" y="0"/>
                </a:lnTo>
                <a:lnTo>
                  <a:pt x="1943100" y="495300"/>
                </a:lnTo>
                <a:lnTo>
                  <a:pt x="1714500" y="990600"/>
                </a:lnTo>
                <a:lnTo>
                  <a:pt x="0" y="990600"/>
                </a:lnTo>
                <a:lnTo>
                  <a:pt x="228600" y="495300"/>
                </a:lnTo>
                <a:close/>
              </a:path>
            </a:pathLst>
          </a:custGeom>
          <a:solidFill>
            <a:srgbClr val="2E9AA4"/>
          </a:solidFill>
          <a:ln>
            <a:noFill/>
          </a:ln>
        </p:spPr>
      </p:sp>
      <p:sp>
        <p:nvSpPr>
          <p:cNvPr id="17" name="TextBox 17"/>
          <p:cNvSpPr txBox="1"/>
          <p:nvPr/>
        </p:nvSpPr>
        <p:spPr>
          <a:xfrm>
            <a:off x="6372797" y="3117532"/>
            <a:ext cx="1160907"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動作確認</a:t>
            </a:r>
          </a:p>
        </p:txBody>
      </p:sp>
      <p:sp>
        <p:nvSpPr>
          <p:cNvPr id="18" name="TextBox 18"/>
          <p:cNvSpPr txBox="1"/>
          <p:nvPr/>
        </p:nvSpPr>
        <p:spPr>
          <a:xfrm>
            <a:off x="6357842" y="3960971"/>
            <a:ext cx="1190816"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ブラウザで</a:t>
            </a:r>
          </a:p>
          <a:p>
            <a:pPr algn="ctr">
              <a:lnSpc>
                <a:spcPts val="2100"/>
              </a:lnSpc>
            </a:pPr>
            <a:r>
              <a:rPr lang="zh-CN" sz="1420" dirty="0">
                <a:solidFill>
                  <a:srgbClr val="484848"/>
                </a:solidFill>
                <a:latin typeface="Zen Kaku Gothic New"/>
                <a:ea typeface="Zen Kaku Gothic New"/>
                <a:cs typeface="Zen Kaku Gothic New"/>
              </a:rPr>
              <a:t>直りを見る</a:t>
            </a:r>
          </a:p>
        </p:txBody>
      </p:sp>
      <p:sp>
        <p:nvSpPr>
          <p:cNvPr id="19" name="Polygon 19"/>
          <p:cNvSpPr/>
          <p:nvPr/>
        </p:nvSpPr>
        <p:spPr>
          <a:xfrm>
            <a:off x="7772400" y="2724150"/>
            <a:ext cx="1943100" cy="990600"/>
          </a:xfrm>
          <a:custGeom>
            <a:avLst/>
            <a:gdLst/>
            <a:ahLst/>
            <a:cxnLst/>
            <a:rect l="l" t="t" r="r" b="b"/>
            <a:pathLst>
              <a:path w="1943100" h="990600">
                <a:moveTo>
                  <a:pt x="0" y="0"/>
                </a:moveTo>
                <a:lnTo>
                  <a:pt x="1714500" y="0"/>
                </a:lnTo>
                <a:lnTo>
                  <a:pt x="1943100" y="495300"/>
                </a:lnTo>
                <a:lnTo>
                  <a:pt x="1714500" y="990600"/>
                </a:lnTo>
                <a:lnTo>
                  <a:pt x="0" y="990600"/>
                </a:lnTo>
                <a:lnTo>
                  <a:pt x="228600" y="495300"/>
                </a:lnTo>
                <a:close/>
              </a:path>
            </a:pathLst>
          </a:custGeom>
          <a:solidFill>
            <a:srgbClr val="1F7C86"/>
          </a:solidFill>
          <a:ln>
            <a:noFill/>
          </a:ln>
        </p:spPr>
      </p:sp>
      <p:sp>
        <p:nvSpPr>
          <p:cNvPr id="20" name="TextBox 20"/>
          <p:cNvSpPr txBox="1"/>
          <p:nvPr/>
        </p:nvSpPr>
        <p:spPr>
          <a:xfrm>
            <a:off x="8306514" y="311753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テスト</a:t>
            </a:r>
          </a:p>
        </p:txBody>
      </p:sp>
      <p:sp>
        <p:nvSpPr>
          <p:cNvPr id="21" name="TextBox 21"/>
          <p:cNvSpPr txBox="1"/>
          <p:nvPr/>
        </p:nvSpPr>
        <p:spPr>
          <a:xfrm>
            <a:off x="8007382" y="3960971"/>
            <a:ext cx="1473137" cy="545402"/>
          </a:xfrm>
          <a:prstGeom prst="rect">
            <a:avLst/>
          </a:prstGeom>
          <a:noFill/>
          <a:ln>
            <a:noFill/>
          </a:ln>
        </p:spPr>
        <p:txBody>
          <a:bodyPr wrap="square" lIns="0" tIns="0" rIns="0" bIns="0" anchor="t" anchorCtr="0"/>
          <a:lstStyle/>
          <a:p>
            <a:pPr algn="ctr">
              <a:lnSpc>
                <a:spcPts val="2100"/>
              </a:lnSpc>
            </a:pPr>
            <a:r>
              <a:rPr lang="en-US" sz="1420" dirty="0">
                <a:solidFill>
                  <a:srgbClr val="484848"/>
                </a:solidFill>
                <a:latin typeface="Zen Kaku Gothic New"/>
                <a:ea typeface="Zen Kaku Gothic New"/>
                <a:cs typeface="Zen Kaku Gothic New"/>
              </a:rPr>
              <a:t>./mvnw test</a:t>
            </a:r>
          </a:p>
          <a:p>
            <a:pPr algn="ctr">
              <a:lnSpc>
                <a:spcPts val="2100"/>
              </a:lnSpc>
            </a:pPr>
            <a:r>
              <a:rPr lang="zh-CN" sz="1420" dirty="0">
                <a:solidFill>
                  <a:srgbClr val="484848"/>
                </a:solidFill>
                <a:latin typeface="Zen Kaku Gothic New"/>
                <a:ea typeface="Zen Kaku Gothic New"/>
                <a:cs typeface="Zen Kaku Gothic New"/>
              </a:rPr>
              <a:t>を緑にする</a:t>
            </a:r>
          </a:p>
        </p:txBody>
      </p:sp>
      <p:sp>
        <p:nvSpPr>
          <p:cNvPr id="22" name="Polygon 22"/>
          <p:cNvSpPr/>
          <p:nvPr/>
        </p:nvSpPr>
        <p:spPr>
          <a:xfrm>
            <a:off x="9563100" y="2724150"/>
            <a:ext cx="1943100" cy="990600"/>
          </a:xfrm>
          <a:custGeom>
            <a:avLst/>
            <a:gdLst/>
            <a:ahLst/>
            <a:cxnLst/>
            <a:rect l="l" t="t" r="r" b="b"/>
            <a:pathLst>
              <a:path w="1943100" h="990600">
                <a:moveTo>
                  <a:pt x="0" y="0"/>
                </a:moveTo>
                <a:lnTo>
                  <a:pt x="1714500" y="0"/>
                </a:lnTo>
                <a:lnTo>
                  <a:pt x="1943100" y="495300"/>
                </a:lnTo>
                <a:lnTo>
                  <a:pt x="1714500" y="990600"/>
                </a:lnTo>
                <a:lnTo>
                  <a:pt x="0" y="990600"/>
                </a:lnTo>
                <a:lnTo>
                  <a:pt x="228600" y="495300"/>
                </a:lnTo>
                <a:close/>
              </a:path>
            </a:pathLst>
          </a:custGeom>
          <a:solidFill>
            <a:srgbClr val="14535B"/>
          </a:solidFill>
          <a:ln>
            <a:noFill/>
          </a:ln>
        </p:spPr>
      </p:sp>
      <p:sp>
        <p:nvSpPr>
          <p:cNvPr id="23" name="TextBox 23"/>
          <p:cNvSpPr txBox="1"/>
          <p:nvPr/>
        </p:nvSpPr>
        <p:spPr>
          <a:xfrm>
            <a:off x="10240232" y="311753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追記</a:t>
            </a:r>
          </a:p>
        </p:txBody>
      </p:sp>
      <p:sp>
        <p:nvSpPr>
          <p:cNvPr id="24" name="TextBox 24"/>
          <p:cNvSpPr txBox="1"/>
          <p:nvPr/>
        </p:nvSpPr>
        <p:spPr>
          <a:xfrm>
            <a:off x="9880425" y="3960971"/>
            <a:ext cx="1308449"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修正結果を</a:t>
            </a:r>
          </a:p>
          <a:p>
            <a:pPr algn="ctr">
              <a:lnSpc>
                <a:spcPts val="2100"/>
              </a:lnSpc>
            </a:pPr>
            <a:r>
              <a:rPr lang="zh-CN" sz="1420" dirty="0">
                <a:solidFill>
                  <a:srgbClr val="484848"/>
                </a:solidFill>
                <a:latin typeface="Zen Kaku Gothic New"/>
                <a:ea typeface="Zen Kaku Gothic New"/>
                <a:cs typeface="Zen Kaku Gothic New"/>
              </a:rPr>
              <a:t>Issueに書く</a:t>
            </a:r>
          </a:p>
        </p:txBody>
      </p:sp>
      <p:sp>
        <p:nvSpPr>
          <p:cNvPr id="25" name="Rectangle 25"/>
          <p:cNvSpPr/>
          <p:nvPr/>
        </p:nvSpPr>
        <p:spPr>
          <a:xfrm>
            <a:off x="609600" y="5162550"/>
            <a:ext cx="38100" cy="495300"/>
          </a:xfrm>
          <a:prstGeom prst="rect">
            <a:avLst/>
          </a:prstGeom>
          <a:solidFill>
            <a:srgbClr val="47BCC6"/>
          </a:solidFill>
          <a:ln>
            <a:noFill/>
          </a:ln>
        </p:spPr>
      </p:sp>
      <p:sp>
        <p:nvSpPr>
          <p:cNvPr id="26" name="TextBox 26"/>
          <p:cNvSpPr txBox="1"/>
          <p:nvPr/>
        </p:nvSpPr>
        <p:spPr>
          <a:xfrm>
            <a:off x="830961" y="5294471"/>
            <a:ext cx="76534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起票が B-3、計画が B-2、修正から追記までが B-4 にあたります。</a:t>
            </a:r>
          </a:p>
        </p:txBody>
      </p:sp>
      <p:sp>
        <p:nvSpPr>
          <p:cNvPr id="27" name="TextBox 27"/>
          <p:cNvSpPr txBox="1"/>
          <p:nvPr/>
        </p:nvSpPr>
        <p:spPr>
          <a:xfrm>
            <a:off x="601980" y="5972175"/>
            <a:ext cx="10664571"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Issue に修正結果を書き足して、はじめて1周が閉じます。次の不具合も同じ流れで回します。</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83</a:t>
            </a:r>
          </a:p>
        </p:txBody>
      </p:sp>
    </p:spTree>
  </p:cSld>
  <p:clrMapOvr>
    <a:masterClrMapping/>
  </p:clrMapOvr>
  <p:transition xmlns:p14="http://schemas.microsoft.com/office/powerpoint/2010/main" p14:dur="400">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31508"/>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51034"/>
            <a:ext cx="487440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B-4 修正してテストを通す</a:t>
            </a:r>
          </a:p>
        </p:txBody>
      </p:sp>
      <p:sp>
        <p:nvSpPr>
          <p:cNvPr id="7" name="Rectangle 7"/>
          <p:cNvSpPr/>
          <p:nvPr/>
        </p:nvSpPr>
        <p:spPr>
          <a:xfrm>
            <a:off x="2000250" y="1028700"/>
            <a:ext cx="9582150" cy="19050"/>
          </a:xfrm>
          <a:prstGeom prst="rect">
            <a:avLst/>
          </a:prstGeom>
          <a:solidFill>
            <a:srgbClr val="2F72DC"/>
          </a:solidFill>
          <a:ln>
            <a:noFill/>
          </a:ln>
        </p:spPr>
      </p:sp>
      <p:sp>
        <p:nvSpPr>
          <p:cNvPr id="8" name="Rectangle 8"/>
          <p:cNvSpPr/>
          <p:nvPr/>
        </p:nvSpPr>
        <p:spPr>
          <a:xfrm>
            <a:off x="10248900" y="552450"/>
            <a:ext cx="1085850" cy="381000"/>
          </a:xfrm>
          <a:prstGeom prst="roundRect">
            <a:avLst>
              <a:gd name="adj" fmla="val 20000"/>
            </a:avLst>
          </a:prstGeom>
          <a:solidFill>
            <a:srgbClr val="E7EEFB"/>
          </a:solidFill>
          <a:ln>
            <a:noFill/>
          </a:ln>
        </p:spPr>
      </p:sp>
      <p:sp>
        <p:nvSpPr>
          <p:cNvPr id="9" name="TextBox 9"/>
          <p:cNvSpPr txBox="1"/>
          <p:nvPr/>
        </p:nvSpPr>
        <p:spPr>
          <a:xfrm>
            <a:off x="10290143" y="657225"/>
            <a:ext cx="1003363" cy="293370"/>
          </a:xfrm>
          <a:prstGeom prst="rect">
            <a:avLst/>
          </a:prstGeom>
          <a:noFill/>
          <a:ln>
            <a:noFill/>
          </a:ln>
        </p:spPr>
        <p:txBody>
          <a:bodyPr wrap="none" lIns="0" tIns="0" rIns="0" bIns="0" anchor="t" anchorCtr="0">
            <a:spAutoFit/>
          </a:bodyPr>
          <a:lstStyle/>
          <a:p>
            <a:pPr algn="ctr"/>
            <a:r>
              <a:rPr lang="en-US" sz="1500" b="1" dirty="0">
                <a:solidFill>
                  <a:srgbClr val="2F72DC"/>
                </a:solidFill>
                <a:latin typeface="Zen Kaku Gothic New"/>
                <a:ea typeface="Zen Kaku Gothic New"/>
                <a:cs typeface="Zen Kaku Gothic New"/>
              </a:rPr>
              <a:t>[20min]</a:t>
            </a:r>
          </a:p>
        </p:txBody>
      </p:sp>
      <p:sp>
        <p:nvSpPr>
          <p:cNvPr id="10" name="TextBox 10"/>
          <p:cNvSpPr txBox="1"/>
          <p:nvPr/>
        </p:nvSpPr>
        <p:spPr>
          <a:xfrm>
            <a:off x="598551" y="1251109"/>
            <a:ext cx="1125868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Issue を根拠に2件直し、ブラウザで確認し</a:t>
            </a:r>
            <a:r>
              <a:rPr lang="zh-CN" sz="2180" b="1" dirty="0">
                <a:solidFill>
                  <a:srgbClr val="264DBF"/>
                </a:solidFill>
                <a:latin typeface="Zen Kaku Gothic New"/>
                <a:ea typeface="Zen Kaku Gothic New"/>
                <a:cs typeface="Zen Kaku Gothic New"/>
              </a:rPr>
              <a:t>テストを緑</a:t>
            </a:r>
            <a:r>
              <a:rPr lang="zh-CN" sz="2180" b="1" dirty="0">
                <a:solidFill>
                  <a:srgbClr val="000000"/>
                </a:solidFill>
                <a:latin typeface="Zen Kaku Gothic New"/>
                <a:ea typeface="Zen Kaku Gothic New"/>
                <a:cs typeface="Zen Kaku Gothic New"/>
              </a:rPr>
              <a:t>にします。</a:t>
            </a:r>
          </a:p>
        </p:txBody>
      </p:sp>
      <p:sp>
        <p:nvSpPr>
          <p:cNvPr id="11" name="TextBox 11"/>
          <p:cNvSpPr txBox="1"/>
          <p:nvPr/>
        </p:nvSpPr>
        <p:spPr>
          <a:xfrm>
            <a:off x="601599" y="1849279"/>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操作</a:t>
            </a:r>
          </a:p>
        </p:txBody>
      </p:sp>
      <p:sp>
        <p:nvSpPr>
          <p:cNvPr id="12" name="Rectangle 12"/>
          <p:cNvSpPr/>
          <p:nvPr/>
        </p:nvSpPr>
        <p:spPr>
          <a:xfrm>
            <a:off x="609600" y="2114550"/>
            <a:ext cx="685800" cy="28575"/>
          </a:xfrm>
          <a:prstGeom prst="rect">
            <a:avLst/>
          </a:prstGeom>
          <a:solidFill>
            <a:srgbClr val="2F72DC"/>
          </a:solidFill>
          <a:ln>
            <a:noFill/>
          </a:ln>
        </p:spPr>
      </p:sp>
      <p:sp>
        <p:nvSpPr>
          <p:cNvPr id="13" name="Ellipse 13"/>
          <p:cNvSpPr/>
          <p:nvPr/>
        </p:nvSpPr>
        <p:spPr>
          <a:xfrm>
            <a:off x="609600" y="2305050"/>
            <a:ext cx="304800" cy="304800"/>
          </a:xfrm>
          <a:prstGeom prst="ellipse">
            <a:avLst/>
          </a:prstGeom>
          <a:solidFill>
            <a:srgbClr val="2F72DC"/>
          </a:solidFill>
          <a:ln>
            <a:noFill/>
          </a:ln>
        </p:spPr>
      </p:sp>
      <p:sp>
        <p:nvSpPr>
          <p:cNvPr id="14" name="TextBox 14"/>
          <p:cNvSpPr txBox="1"/>
          <p:nvPr/>
        </p:nvSpPr>
        <p:spPr>
          <a:xfrm>
            <a:off x="686828" y="23702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1021461" y="2360771"/>
            <a:ext cx="368994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Shift+Tab で Agent モードに戻す</a:t>
            </a:r>
          </a:p>
        </p:txBody>
      </p:sp>
      <p:sp>
        <p:nvSpPr>
          <p:cNvPr id="16" name="Ellipse 16"/>
          <p:cNvSpPr/>
          <p:nvPr/>
        </p:nvSpPr>
        <p:spPr>
          <a:xfrm>
            <a:off x="609600" y="2762250"/>
            <a:ext cx="304800" cy="304800"/>
          </a:xfrm>
          <a:prstGeom prst="ellipse">
            <a:avLst/>
          </a:prstGeom>
          <a:solidFill>
            <a:srgbClr val="2F72DC"/>
          </a:solidFill>
          <a:ln>
            <a:noFill/>
          </a:ln>
        </p:spPr>
      </p:sp>
      <p:sp>
        <p:nvSpPr>
          <p:cNvPr id="17" name="TextBox 17"/>
          <p:cNvSpPr txBox="1"/>
          <p:nvPr/>
        </p:nvSpPr>
        <p:spPr>
          <a:xfrm>
            <a:off x="686828" y="28274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1021461" y="2817971"/>
            <a:ext cx="40683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ISSUE_001 を指して修正を依頼する</a:t>
            </a:r>
          </a:p>
        </p:txBody>
      </p:sp>
      <p:sp>
        <p:nvSpPr>
          <p:cNvPr id="19" name="Ellipse 19"/>
          <p:cNvSpPr/>
          <p:nvPr/>
        </p:nvSpPr>
        <p:spPr>
          <a:xfrm>
            <a:off x="609600" y="3219450"/>
            <a:ext cx="304800" cy="304800"/>
          </a:xfrm>
          <a:prstGeom prst="ellipse">
            <a:avLst/>
          </a:prstGeom>
          <a:solidFill>
            <a:srgbClr val="2F72DC"/>
          </a:solidFill>
          <a:ln>
            <a:noFill/>
          </a:ln>
        </p:spPr>
      </p:sp>
      <p:sp>
        <p:nvSpPr>
          <p:cNvPr id="20" name="TextBox 20"/>
          <p:cNvSpPr txBox="1"/>
          <p:nvPr/>
        </p:nvSpPr>
        <p:spPr>
          <a:xfrm>
            <a:off x="686828" y="32846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1021461" y="327517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変更行を目で読んでから受け入れる</a:t>
            </a:r>
          </a:p>
        </p:txBody>
      </p:sp>
      <p:sp>
        <p:nvSpPr>
          <p:cNvPr id="22" name="Ellipse 22"/>
          <p:cNvSpPr/>
          <p:nvPr/>
        </p:nvSpPr>
        <p:spPr>
          <a:xfrm>
            <a:off x="609600" y="3676650"/>
            <a:ext cx="304800" cy="304800"/>
          </a:xfrm>
          <a:prstGeom prst="ellipse">
            <a:avLst/>
          </a:prstGeom>
          <a:solidFill>
            <a:srgbClr val="2F72DC"/>
          </a:solidFill>
          <a:ln>
            <a:noFill/>
          </a:ln>
        </p:spPr>
      </p:sp>
      <p:sp>
        <p:nvSpPr>
          <p:cNvPr id="23" name="TextBox 23"/>
          <p:cNvSpPr txBox="1"/>
          <p:nvPr/>
        </p:nvSpPr>
        <p:spPr>
          <a:xfrm>
            <a:off x="686828" y="37418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4" name="TextBox 24"/>
          <p:cNvSpPr txBox="1"/>
          <p:nvPr/>
        </p:nvSpPr>
        <p:spPr>
          <a:xfrm>
            <a:off x="1021461" y="3732371"/>
            <a:ext cx="46698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Ctrl+C で止めて ./mvnw spring-boot:run</a:t>
            </a:r>
          </a:p>
        </p:txBody>
      </p:sp>
      <p:sp>
        <p:nvSpPr>
          <p:cNvPr id="25" name="Ellipse 25"/>
          <p:cNvSpPr/>
          <p:nvPr/>
        </p:nvSpPr>
        <p:spPr>
          <a:xfrm>
            <a:off x="609600" y="4133850"/>
            <a:ext cx="304800" cy="304800"/>
          </a:xfrm>
          <a:prstGeom prst="ellipse">
            <a:avLst/>
          </a:prstGeom>
          <a:solidFill>
            <a:srgbClr val="2F72DC"/>
          </a:solidFill>
          <a:ln>
            <a:noFill/>
          </a:ln>
        </p:spPr>
      </p:sp>
      <p:sp>
        <p:nvSpPr>
          <p:cNvPr id="26" name="TextBox 26"/>
          <p:cNvSpPr txBox="1"/>
          <p:nvPr/>
        </p:nvSpPr>
        <p:spPr>
          <a:xfrm>
            <a:off x="686828" y="41990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5</a:t>
            </a:r>
          </a:p>
        </p:txBody>
      </p:sp>
      <p:sp>
        <p:nvSpPr>
          <p:cNvPr id="27" name="TextBox 27"/>
          <p:cNvSpPr txBox="1"/>
          <p:nvPr/>
        </p:nvSpPr>
        <p:spPr>
          <a:xfrm>
            <a:off x="1021461" y="4189571"/>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ブラウザで直ったことを確認する</a:t>
            </a:r>
          </a:p>
        </p:txBody>
      </p:sp>
      <p:sp>
        <p:nvSpPr>
          <p:cNvPr id="28" name="Ellipse 28"/>
          <p:cNvSpPr/>
          <p:nvPr/>
        </p:nvSpPr>
        <p:spPr>
          <a:xfrm>
            <a:off x="5715000" y="2305050"/>
            <a:ext cx="304800" cy="304800"/>
          </a:xfrm>
          <a:prstGeom prst="ellipse">
            <a:avLst/>
          </a:prstGeom>
          <a:solidFill>
            <a:srgbClr val="2F72DC"/>
          </a:solidFill>
          <a:ln>
            <a:noFill/>
          </a:ln>
        </p:spPr>
      </p:sp>
      <p:sp>
        <p:nvSpPr>
          <p:cNvPr id="29" name="TextBox 29"/>
          <p:cNvSpPr txBox="1"/>
          <p:nvPr/>
        </p:nvSpPr>
        <p:spPr>
          <a:xfrm>
            <a:off x="5792228" y="23702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6</a:t>
            </a:r>
          </a:p>
        </p:txBody>
      </p:sp>
      <p:sp>
        <p:nvSpPr>
          <p:cNvPr id="30" name="TextBox 30"/>
          <p:cNvSpPr txBox="1"/>
          <p:nvPr/>
        </p:nvSpPr>
        <p:spPr>
          <a:xfrm>
            <a:off x="6126861" y="2360771"/>
            <a:ext cx="249655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2件目も同じ手順で直す</a:t>
            </a:r>
          </a:p>
        </p:txBody>
      </p:sp>
      <p:sp>
        <p:nvSpPr>
          <p:cNvPr id="31" name="Ellipse 31"/>
          <p:cNvSpPr/>
          <p:nvPr/>
        </p:nvSpPr>
        <p:spPr>
          <a:xfrm>
            <a:off x="5715000" y="2762250"/>
            <a:ext cx="304800" cy="304800"/>
          </a:xfrm>
          <a:prstGeom prst="ellipse">
            <a:avLst/>
          </a:prstGeom>
          <a:solidFill>
            <a:srgbClr val="2F72DC"/>
          </a:solidFill>
          <a:ln>
            <a:noFill/>
          </a:ln>
        </p:spPr>
      </p:sp>
      <p:sp>
        <p:nvSpPr>
          <p:cNvPr id="32" name="TextBox 32"/>
          <p:cNvSpPr txBox="1"/>
          <p:nvPr/>
        </p:nvSpPr>
        <p:spPr>
          <a:xfrm>
            <a:off x="5792228" y="28274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7</a:t>
            </a:r>
          </a:p>
        </p:txBody>
      </p:sp>
      <p:sp>
        <p:nvSpPr>
          <p:cNvPr id="33" name="TextBox 33"/>
          <p:cNvSpPr txBox="1"/>
          <p:nvPr/>
        </p:nvSpPr>
        <p:spPr>
          <a:xfrm>
            <a:off x="6126861" y="2817971"/>
            <a:ext cx="496685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2件を守るテストを src/test/java に作らせる</a:t>
            </a:r>
          </a:p>
        </p:txBody>
      </p:sp>
      <p:sp>
        <p:nvSpPr>
          <p:cNvPr id="34" name="Ellipse 34"/>
          <p:cNvSpPr/>
          <p:nvPr/>
        </p:nvSpPr>
        <p:spPr>
          <a:xfrm>
            <a:off x="5715000" y="3219450"/>
            <a:ext cx="304800" cy="304800"/>
          </a:xfrm>
          <a:prstGeom prst="ellipse">
            <a:avLst/>
          </a:prstGeom>
          <a:solidFill>
            <a:srgbClr val="2F72DC"/>
          </a:solidFill>
          <a:ln>
            <a:noFill/>
          </a:ln>
        </p:spPr>
      </p:sp>
      <p:sp>
        <p:nvSpPr>
          <p:cNvPr id="35" name="TextBox 35"/>
          <p:cNvSpPr txBox="1"/>
          <p:nvPr/>
        </p:nvSpPr>
        <p:spPr>
          <a:xfrm>
            <a:off x="5792228" y="32846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8</a:t>
            </a:r>
          </a:p>
        </p:txBody>
      </p:sp>
      <p:sp>
        <p:nvSpPr>
          <p:cNvPr id="36" name="TextBox 36"/>
          <p:cNvSpPr txBox="1"/>
          <p:nvPr/>
        </p:nvSpPr>
        <p:spPr>
          <a:xfrm>
            <a:off x="6126861" y="3275171"/>
            <a:ext cx="596394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./mvnw test を実行する（Windows は .\mvnw.cmd）</a:t>
            </a:r>
          </a:p>
        </p:txBody>
      </p:sp>
      <p:sp>
        <p:nvSpPr>
          <p:cNvPr id="37" name="Ellipse 37"/>
          <p:cNvSpPr/>
          <p:nvPr/>
        </p:nvSpPr>
        <p:spPr>
          <a:xfrm>
            <a:off x="5715000" y="3676650"/>
            <a:ext cx="304800" cy="304800"/>
          </a:xfrm>
          <a:prstGeom prst="ellipse">
            <a:avLst/>
          </a:prstGeom>
          <a:solidFill>
            <a:srgbClr val="2F72DC"/>
          </a:solidFill>
          <a:ln>
            <a:noFill/>
          </a:ln>
        </p:spPr>
      </p:sp>
      <p:sp>
        <p:nvSpPr>
          <p:cNvPr id="38" name="TextBox 38"/>
          <p:cNvSpPr txBox="1"/>
          <p:nvPr/>
        </p:nvSpPr>
        <p:spPr>
          <a:xfrm>
            <a:off x="5792228" y="37418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9</a:t>
            </a:r>
          </a:p>
        </p:txBody>
      </p:sp>
      <p:sp>
        <p:nvSpPr>
          <p:cNvPr id="39" name="TextBox 39"/>
          <p:cNvSpPr txBox="1"/>
          <p:nvPr/>
        </p:nvSpPr>
        <p:spPr>
          <a:xfrm>
            <a:off x="6126861" y="373237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落ちたら出力をそのまま貼って直させる</a:t>
            </a:r>
          </a:p>
        </p:txBody>
      </p:sp>
      <p:sp>
        <p:nvSpPr>
          <p:cNvPr id="40" name="Rectangle 40"/>
          <p:cNvSpPr/>
          <p:nvPr/>
        </p:nvSpPr>
        <p:spPr>
          <a:xfrm>
            <a:off x="609600" y="4514850"/>
            <a:ext cx="10972800" cy="1752600"/>
          </a:xfrm>
          <a:prstGeom prst="roundRect">
            <a:avLst>
              <a:gd name="adj" fmla="val 5435"/>
            </a:avLst>
          </a:prstGeom>
          <a:solidFill>
            <a:srgbClr val="EEF6F7"/>
          </a:solidFill>
          <a:ln>
            <a:noFill/>
          </a:ln>
        </p:spPr>
      </p:sp>
      <p:sp>
        <p:nvSpPr>
          <p:cNvPr id="41" name="Line 41"/>
          <p:cNvSpPr/>
          <p:nvPr/>
        </p:nvSpPr>
        <p:spPr>
          <a:xfrm>
            <a:off x="6667500" y="4514850"/>
            <a:ext cx="9525" cy="1752600"/>
          </a:xfrm>
          <a:custGeom>
            <a:avLst/>
            <a:gdLst/>
            <a:ahLst/>
            <a:cxnLst/>
            <a:rect l="l" t="t" r="r" b="b"/>
            <a:pathLst>
              <a:path w="9525" h="1752600">
                <a:moveTo>
                  <a:pt x="0" y="0"/>
                </a:moveTo>
                <a:lnTo>
                  <a:pt x="0" y="1752600"/>
                </a:lnTo>
              </a:path>
            </a:pathLst>
          </a:custGeom>
          <a:noFill/>
          <a:ln w="9525">
            <a:solidFill>
              <a:srgbClr val="BFD9DD"/>
            </a:solidFill>
          </a:ln>
        </p:spPr>
      </p:sp>
      <p:sp>
        <p:nvSpPr>
          <p:cNvPr id="42" name="TextBox 42"/>
          <p:cNvSpPr txBox="1"/>
          <p:nvPr/>
        </p:nvSpPr>
        <p:spPr>
          <a:xfrm>
            <a:off x="868299" y="4706779"/>
            <a:ext cx="98632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OK基準</a:t>
            </a:r>
          </a:p>
        </p:txBody>
      </p:sp>
      <p:sp>
        <p:nvSpPr>
          <p:cNvPr id="43" name="Rectangle 43"/>
          <p:cNvSpPr/>
          <p:nvPr/>
        </p:nvSpPr>
        <p:spPr>
          <a:xfrm>
            <a:off x="876300" y="4972050"/>
            <a:ext cx="571500" cy="28575"/>
          </a:xfrm>
          <a:prstGeom prst="rect">
            <a:avLst/>
          </a:prstGeom>
          <a:solidFill>
            <a:srgbClr val="47BCC6"/>
          </a:solidFill>
          <a:ln>
            <a:noFill/>
          </a:ln>
        </p:spPr>
      </p:sp>
      <p:sp>
        <p:nvSpPr>
          <p:cNvPr id="44" name="Rectangle 44"/>
          <p:cNvSpPr/>
          <p:nvPr/>
        </p:nvSpPr>
        <p:spPr>
          <a:xfrm>
            <a:off x="876300" y="5181600"/>
            <a:ext cx="114300" cy="114300"/>
          </a:xfrm>
          <a:prstGeom prst="roundRect">
            <a:avLst>
              <a:gd name="adj" fmla="val 16667"/>
            </a:avLst>
          </a:prstGeom>
          <a:solidFill>
            <a:srgbClr val="47BCC6"/>
          </a:solidFill>
          <a:ln>
            <a:noFill/>
          </a:ln>
        </p:spPr>
      </p:sp>
      <p:sp>
        <p:nvSpPr>
          <p:cNvPr id="45" name="TextBox 45"/>
          <p:cNvSpPr txBox="1"/>
          <p:nvPr/>
        </p:nvSpPr>
        <p:spPr>
          <a:xfrm>
            <a:off x="1097661" y="5142071"/>
            <a:ext cx="202601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バグを2件修正した</a:t>
            </a:r>
          </a:p>
        </p:txBody>
      </p:sp>
      <p:sp>
        <p:nvSpPr>
          <p:cNvPr id="46" name="Rectangle 46"/>
          <p:cNvSpPr/>
          <p:nvPr/>
        </p:nvSpPr>
        <p:spPr>
          <a:xfrm>
            <a:off x="876300" y="5486400"/>
            <a:ext cx="114300" cy="114300"/>
          </a:xfrm>
          <a:prstGeom prst="roundRect">
            <a:avLst>
              <a:gd name="adj" fmla="val 16667"/>
            </a:avLst>
          </a:prstGeom>
          <a:solidFill>
            <a:srgbClr val="47BCC6"/>
          </a:solidFill>
          <a:ln>
            <a:noFill/>
          </a:ln>
        </p:spPr>
      </p:sp>
      <p:sp>
        <p:nvSpPr>
          <p:cNvPr id="47" name="TextBox 47"/>
          <p:cNvSpPr txBox="1"/>
          <p:nvPr/>
        </p:nvSpPr>
        <p:spPr>
          <a:xfrm>
            <a:off x="1097661" y="5446871"/>
            <a:ext cx="495509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修正前にエラーだった画面が正常に表示される</a:t>
            </a:r>
          </a:p>
        </p:txBody>
      </p:sp>
      <p:sp>
        <p:nvSpPr>
          <p:cNvPr id="48" name="Rectangle 48"/>
          <p:cNvSpPr/>
          <p:nvPr/>
        </p:nvSpPr>
        <p:spPr>
          <a:xfrm>
            <a:off x="876300" y="5791200"/>
            <a:ext cx="114300" cy="114300"/>
          </a:xfrm>
          <a:prstGeom prst="roundRect">
            <a:avLst>
              <a:gd name="adj" fmla="val 16667"/>
            </a:avLst>
          </a:prstGeom>
          <a:solidFill>
            <a:srgbClr val="47BCC6"/>
          </a:solidFill>
          <a:ln>
            <a:noFill/>
          </a:ln>
        </p:spPr>
      </p:sp>
      <p:sp>
        <p:nvSpPr>
          <p:cNvPr id="49" name="TextBox 49"/>
          <p:cNvSpPr txBox="1"/>
          <p:nvPr/>
        </p:nvSpPr>
        <p:spPr>
          <a:xfrm>
            <a:off x="1097661" y="5751671"/>
            <a:ext cx="46293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./mvnw test が BUILD SUCCESS で終わる</a:t>
            </a:r>
          </a:p>
        </p:txBody>
      </p:sp>
      <p:sp>
        <p:nvSpPr>
          <p:cNvPr id="50" name="Rectangle 50"/>
          <p:cNvSpPr/>
          <p:nvPr/>
        </p:nvSpPr>
        <p:spPr>
          <a:xfrm>
            <a:off x="876300" y="6096000"/>
            <a:ext cx="114300" cy="114300"/>
          </a:xfrm>
          <a:prstGeom prst="roundRect">
            <a:avLst>
              <a:gd name="adj" fmla="val 16667"/>
            </a:avLst>
          </a:prstGeom>
          <a:solidFill>
            <a:srgbClr val="47BCC6"/>
          </a:solidFill>
          <a:ln>
            <a:noFill/>
          </a:ln>
        </p:spPr>
      </p:sp>
      <p:sp>
        <p:nvSpPr>
          <p:cNvPr id="51" name="TextBox 51"/>
          <p:cNvSpPr txBox="1"/>
          <p:nvPr/>
        </p:nvSpPr>
        <p:spPr>
          <a:xfrm>
            <a:off x="1097661" y="6056471"/>
            <a:ext cx="484922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テストが2件以上あり、対応するバグがわかる</a:t>
            </a:r>
          </a:p>
        </p:txBody>
      </p:sp>
      <p:sp>
        <p:nvSpPr>
          <p:cNvPr id="52" name="TextBox 52"/>
          <p:cNvSpPr txBox="1"/>
          <p:nvPr/>
        </p:nvSpPr>
        <p:spPr>
          <a:xfrm>
            <a:off x="6926199" y="4706779"/>
            <a:ext cx="83510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生成物</a:t>
            </a:r>
          </a:p>
        </p:txBody>
      </p:sp>
      <p:sp>
        <p:nvSpPr>
          <p:cNvPr id="53" name="Rectangle 53"/>
          <p:cNvSpPr/>
          <p:nvPr/>
        </p:nvSpPr>
        <p:spPr>
          <a:xfrm>
            <a:off x="6934200" y="4972050"/>
            <a:ext cx="571500" cy="28575"/>
          </a:xfrm>
          <a:prstGeom prst="rect">
            <a:avLst/>
          </a:prstGeom>
          <a:solidFill>
            <a:srgbClr val="47BCC6"/>
          </a:solidFill>
          <a:ln>
            <a:noFill/>
          </a:ln>
        </p:spPr>
      </p:sp>
      <p:sp>
        <p:nvSpPr>
          <p:cNvPr id="54" name="TextBox 54"/>
          <p:cNvSpPr txBox="1"/>
          <p:nvPr/>
        </p:nvSpPr>
        <p:spPr>
          <a:xfrm>
            <a:off x="6926961" y="5142071"/>
            <a:ext cx="4508087" cy="888302"/>
          </a:xfrm>
          <a:prstGeom prst="rect">
            <a:avLst/>
          </a:prstGeom>
          <a:noFill/>
          <a:ln>
            <a:noFill/>
          </a:ln>
        </p:spPr>
        <p:txBody>
          <a:bodyPr wrap="square" lIns="0" tIns="0" rIns="0" bIns="0" anchor="t" anchorCtr="0"/>
          <a:lstStyle/>
          <a:p>
            <a:pPr algn="l">
              <a:lnSpc>
                <a:spcPts val="2400"/>
              </a:lnSpc>
            </a:pPr>
            <a:r>
              <a:rPr lang="zh-CN" sz="1420" dirty="0">
                <a:solidFill>
                  <a:srgbClr val="484848"/>
                </a:solidFill>
                <a:latin typeface="Zen Kaku Gothic New"/>
                <a:ea typeface="Zen Kaku Gothic New"/>
                <a:cs typeface="Zen Kaku Gothic New"/>
              </a:rPr>
              <a:t>EquipmentServiceImpl.java（修正）</a:t>
            </a:r>
          </a:p>
          <a:p>
            <a:pPr algn="l">
              <a:lnSpc>
                <a:spcPts val="2400"/>
              </a:lnSpc>
            </a:pPr>
            <a:r>
              <a:rPr lang="zh-CN" sz="1420" dirty="0">
                <a:solidFill>
                  <a:srgbClr val="484848"/>
                </a:solidFill>
                <a:latin typeface="Zen Kaku Gothic New"/>
                <a:ea typeface="Zen Kaku Gothic New"/>
                <a:cs typeface="Zen Kaku Gothic New"/>
              </a:rPr>
              <a:t>EquipmentServiceImplTest.java（新規）</a:t>
            </a:r>
          </a:p>
          <a:p>
            <a:pPr algn="l">
              <a:lnSpc>
                <a:spcPts val="2400"/>
              </a:lnSpc>
            </a:pPr>
            <a:r>
              <a:rPr lang="zh-CN" sz="1420" dirty="0">
                <a:solidFill>
                  <a:srgbClr val="484848"/>
                </a:solidFill>
                <a:latin typeface="Zen Kaku Gothic New"/>
                <a:ea typeface="Zen Kaku Gothic New"/>
                <a:cs typeface="Zen Kaku Gothic New"/>
              </a:rPr>
              <a:t>Issue の末尾に ## 修正結果 を追記</a:t>
            </a:r>
          </a:p>
        </p:txBody>
      </p:sp>
      <p:sp>
        <p:nvSpPr>
          <p:cNvPr id="55" name="TextBox 5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56" name="TextBox 56"/>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84</a:t>
            </a:r>
          </a:p>
        </p:txBody>
      </p:sp>
    </p:spTree>
  </p:cSld>
  <p:clrMapOvr>
    <a:masterClrMapping/>
  </p:clrMapOvr>
  <p:transition xmlns:p14="http://schemas.microsoft.com/office/powerpoint/2010/main" p14:dur="400">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999999"/>
          </a:solidFill>
          <a:ln>
            <a:noFill/>
          </a:ln>
        </p:spPr>
      </p:sp>
      <p:sp>
        <p:nvSpPr>
          <p:cNvPr id="4" name="Rectangle 4"/>
          <p:cNvSpPr/>
          <p:nvPr/>
        </p:nvSpPr>
        <p:spPr>
          <a:xfrm>
            <a:off x="457200" y="495300"/>
            <a:ext cx="1143000" cy="457200"/>
          </a:xfrm>
          <a:prstGeom prst="roundRect">
            <a:avLst>
              <a:gd name="adj" fmla="val 16667"/>
            </a:avLst>
          </a:prstGeom>
          <a:solidFill>
            <a:srgbClr val="999999"/>
          </a:solidFill>
          <a:ln>
            <a:noFill/>
          </a:ln>
        </p:spPr>
      </p:sp>
      <p:sp>
        <p:nvSpPr>
          <p:cNvPr id="5" name="TextBox 5"/>
          <p:cNvSpPr txBox="1"/>
          <p:nvPr/>
        </p:nvSpPr>
        <p:spPr>
          <a:xfrm>
            <a:off x="734282" y="631508"/>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補足</a:t>
            </a:r>
          </a:p>
        </p:txBody>
      </p:sp>
      <p:sp>
        <p:nvSpPr>
          <p:cNvPr id="6" name="TextBox 6"/>
          <p:cNvSpPr txBox="1"/>
          <p:nvPr/>
        </p:nvSpPr>
        <p:spPr>
          <a:xfrm>
            <a:off x="1989201" y="651034"/>
            <a:ext cx="341552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テスト結果の読み方</a:t>
            </a:r>
          </a:p>
        </p:txBody>
      </p:sp>
      <p:sp>
        <p:nvSpPr>
          <p:cNvPr id="7" name="Rectangle 7"/>
          <p:cNvSpPr/>
          <p:nvPr/>
        </p:nvSpPr>
        <p:spPr>
          <a:xfrm>
            <a:off x="2000250" y="1028700"/>
            <a:ext cx="9582150" cy="19050"/>
          </a:xfrm>
          <a:prstGeom prst="rect">
            <a:avLst/>
          </a:prstGeom>
          <a:solidFill>
            <a:srgbClr val="999999"/>
          </a:solidFill>
          <a:ln>
            <a:noFill/>
          </a:ln>
        </p:spPr>
      </p:sp>
      <p:sp>
        <p:nvSpPr>
          <p:cNvPr id="8" name="TextBox 8"/>
          <p:cNvSpPr txBox="1"/>
          <p:nvPr/>
        </p:nvSpPr>
        <p:spPr>
          <a:xfrm>
            <a:off x="598551" y="1251109"/>
            <a:ext cx="7563041" cy="806386"/>
          </a:xfrm>
          <a:prstGeom prst="rect">
            <a:avLst/>
          </a:prstGeom>
          <a:noFill/>
          <a:ln>
            <a:noFill/>
          </a:ln>
        </p:spPr>
        <p:txBody>
          <a:bodyPr wrap="square" lIns="0" tIns="0" rIns="0" bIns="0" anchor="t" anchorCtr="0"/>
          <a:lstStyle/>
          <a:p>
            <a:pPr algn="l">
              <a:lnSpc>
                <a:spcPts val="3000"/>
              </a:lnSpc>
            </a:pPr>
            <a:r>
              <a:rPr lang="en-US" sz="2180" b="1" dirty="0">
                <a:solidFill>
                  <a:srgbClr val="264DBF"/>
                </a:solidFill>
                <a:latin typeface="Zen Kaku Gothic New"/>
                <a:ea typeface="Zen Kaku Gothic New"/>
                <a:cs typeface="Zen Kaku Gothic New"/>
              </a:rPr>
              <a:t>BUILD SUCCESS</a:t>
            </a:r>
            <a:r>
              <a:rPr lang="zh-CN" sz="2180" b="1" dirty="0">
                <a:solidFill>
                  <a:srgbClr val="000000"/>
                </a:solidFill>
                <a:latin typeface="Zen Kaku Gothic New"/>
                <a:ea typeface="Zen Kaku Gothic New"/>
                <a:cs typeface="Zen Kaku Gothic New"/>
              </a:rPr>
              <a:t xml:space="preserve"> が出れば到達です。</a:t>
            </a:r>
          </a:p>
          <a:p>
            <a:pPr algn="l">
              <a:lnSpc>
                <a:spcPts val="3000"/>
              </a:lnSpc>
            </a:pPr>
            <a:r>
              <a:rPr lang="zh-CN" sz="2180" b="1" dirty="0">
                <a:solidFill>
                  <a:srgbClr val="000000"/>
                </a:solidFill>
                <a:latin typeface="Zen Kaku Gothic New"/>
                <a:ea typeface="Zen Kaku Gothic New"/>
                <a:cs typeface="Zen Kaku Gothic New"/>
              </a:rPr>
              <a:t>落ちたら、出力をそのまま貼って聞きます。</a:t>
            </a:r>
          </a:p>
        </p:txBody>
      </p:sp>
      <p:sp>
        <p:nvSpPr>
          <p:cNvPr id="9" name="TextBox 9"/>
          <p:cNvSpPr txBox="1"/>
          <p:nvPr/>
        </p:nvSpPr>
        <p:spPr>
          <a:xfrm>
            <a:off x="601599" y="234457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通ったとき</a:t>
            </a:r>
          </a:p>
        </p:txBody>
      </p:sp>
      <p:sp>
        <p:nvSpPr>
          <p:cNvPr id="10" name="Rectangle 10"/>
          <p:cNvSpPr/>
          <p:nvPr/>
        </p:nvSpPr>
        <p:spPr>
          <a:xfrm>
            <a:off x="609600" y="2628900"/>
            <a:ext cx="10972800" cy="1104900"/>
          </a:xfrm>
          <a:prstGeom prst="roundRect">
            <a:avLst>
              <a:gd name="adj" fmla="val 6897"/>
            </a:avLst>
          </a:prstGeom>
          <a:solidFill>
            <a:srgbClr val="1E1E1E"/>
          </a:solidFill>
          <a:ln>
            <a:noFill/>
          </a:ln>
        </p:spPr>
      </p:sp>
      <p:sp>
        <p:nvSpPr>
          <p:cNvPr id="11" name="TextBox 11"/>
          <p:cNvSpPr txBox="1"/>
          <p:nvPr/>
        </p:nvSpPr>
        <p:spPr>
          <a:xfrm>
            <a:off x="869061" y="2856071"/>
            <a:ext cx="6533088" cy="278702"/>
          </a:xfrm>
          <a:prstGeom prst="rect">
            <a:avLst/>
          </a:prstGeom>
          <a:noFill/>
          <a:ln>
            <a:noFill/>
          </a:ln>
        </p:spPr>
        <p:txBody>
          <a:bodyPr wrap="none" lIns="0" tIns="0" rIns="0" bIns="0" anchor="t" anchorCtr="0">
            <a:spAutoFit/>
          </a:bodyPr>
          <a:lstStyle/>
          <a:p>
            <a:pPr algn="l"/>
            <a:r>
              <a:rPr lang="en-US" sz="1420" dirty="0">
                <a:solidFill>
                  <a:srgbClr val="E6E6E6"/>
                </a:solidFill>
                <a:latin typeface="Source Code Pro"/>
                <a:ea typeface="Source Code Pro"/>
                <a:cs typeface="Source Code Pro"/>
              </a:rPr>
              <a:t>[INFO] Tests run: 2, Failures: 0, Errors: 0, Skipped: 0</a:t>
            </a:r>
          </a:p>
        </p:txBody>
      </p:sp>
      <p:sp>
        <p:nvSpPr>
          <p:cNvPr id="12" name="TextBox 12"/>
          <p:cNvSpPr txBox="1"/>
          <p:nvPr/>
        </p:nvSpPr>
        <p:spPr>
          <a:xfrm>
            <a:off x="869061" y="3198971"/>
            <a:ext cx="2728017" cy="278702"/>
          </a:xfrm>
          <a:prstGeom prst="rect">
            <a:avLst/>
          </a:prstGeom>
          <a:noFill/>
          <a:ln>
            <a:noFill/>
          </a:ln>
        </p:spPr>
        <p:txBody>
          <a:bodyPr wrap="none" lIns="0" tIns="0" rIns="0" bIns="0" anchor="t" anchorCtr="0">
            <a:spAutoFit/>
          </a:bodyPr>
          <a:lstStyle/>
          <a:p>
            <a:pPr algn="l"/>
            <a:r>
              <a:rPr lang="en-US" sz="1420" b="1" dirty="0">
                <a:solidFill>
                  <a:srgbClr val="A3DDE3"/>
                </a:solidFill>
                <a:latin typeface="Source Code Pro"/>
                <a:ea typeface="Source Code Pro"/>
                <a:cs typeface="Source Code Pro"/>
              </a:rPr>
              <a:t>[INFO] BUILD SUCCESS</a:t>
            </a:r>
          </a:p>
        </p:txBody>
      </p:sp>
      <p:sp>
        <p:nvSpPr>
          <p:cNvPr id="13" name="TextBox 13"/>
          <p:cNvSpPr txBox="1"/>
          <p:nvPr/>
        </p:nvSpPr>
        <p:spPr>
          <a:xfrm>
            <a:off x="601599" y="396382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落ちたとき</a:t>
            </a:r>
          </a:p>
        </p:txBody>
      </p:sp>
      <p:sp>
        <p:nvSpPr>
          <p:cNvPr id="14" name="Rectangle 14"/>
          <p:cNvSpPr/>
          <p:nvPr/>
        </p:nvSpPr>
        <p:spPr>
          <a:xfrm>
            <a:off x="609600" y="4248150"/>
            <a:ext cx="10972800" cy="1428750"/>
          </a:xfrm>
          <a:prstGeom prst="roundRect">
            <a:avLst>
              <a:gd name="adj" fmla="val 5333"/>
            </a:avLst>
          </a:prstGeom>
          <a:solidFill>
            <a:srgbClr val="1E1E1E"/>
          </a:solidFill>
          <a:ln>
            <a:noFill/>
          </a:ln>
        </p:spPr>
      </p:sp>
      <p:sp>
        <p:nvSpPr>
          <p:cNvPr id="15" name="TextBox 15"/>
          <p:cNvSpPr txBox="1"/>
          <p:nvPr/>
        </p:nvSpPr>
        <p:spPr>
          <a:xfrm>
            <a:off x="869061" y="4475321"/>
            <a:ext cx="6736102" cy="278702"/>
          </a:xfrm>
          <a:prstGeom prst="rect">
            <a:avLst/>
          </a:prstGeom>
          <a:noFill/>
          <a:ln>
            <a:noFill/>
          </a:ln>
        </p:spPr>
        <p:txBody>
          <a:bodyPr wrap="none" lIns="0" tIns="0" rIns="0" bIns="0" anchor="t" anchorCtr="0">
            <a:spAutoFit/>
          </a:bodyPr>
          <a:lstStyle/>
          <a:p>
            <a:pPr algn="l"/>
            <a:r>
              <a:rPr lang="en-US" sz="1420" dirty="0">
                <a:solidFill>
                  <a:srgbClr val="E6E6E6"/>
                </a:solidFill>
                <a:latin typeface="Source Code Pro"/>
                <a:ea typeface="Source Code Pro"/>
                <a:cs typeface="Source Code Pro"/>
              </a:rPr>
              <a:t>[ERROR] Tests run: 2, Failures: 1, Errors: 0, Skipped: 0</a:t>
            </a:r>
          </a:p>
        </p:txBody>
      </p:sp>
      <p:sp>
        <p:nvSpPr>
          <p:cNvPr id="16" name="TextBox 16"/>
          <p:cNvSpPr txBox="1"/>
          <p:nvPr/>
        </p:nvSpPr>
        <p:spPr>
          <a:xfrm>
            <a:off x="869061" y="4818221"/>
            <a:ext cx="6632734" cy="278702"/>
          </a:xfrm>
          <a:prstGeom prst="rect">
            <a:avLst/>
          </a:prstGeom>
          <a:noFill/>
          <a:ln>
            <a:noFill/>
          </a:ln>
        </p:spPr>
        <p:txBody>
          <a:bodyPr wrap="none" lIns="0" tIns="0" rIns="0" bIns="0" anchor="t" anchorCtr="0">
            <a:spAutoFit/>
          </a:bodyPr>
          <a:lstStyle/>
          <a:p>
            <a:pPr algn="l"/>
            <a:r>
              <a:rPr lang="en-US" sz="1420" dirty="0">
                <a:solidFill>
                  <a:srgbClr val="E6E6E6"/>
                </a:solidFill>
                <a:latin typeface="Source Code Pro"/>
                <a:ea typeface="Source Code Pro"/>
                <a:cs typeface="Source Code Pro"/>
              </a:rPr>
              <a:t>[ERROR] EquipmentServiceImplTest.searchByKeyword:31</a:t>
            </a:r>
          </a:p>
        </p:txBody>
      </p:sp>
      <p:sp>
        <p:nvSpPr>
          <p:cNvPr id="17" name="TextBox 17"/>
          <p:cNvSpPr txBox="1"/>
          <p:nvPr/>
        </p:nvSpPr>
        <p:spPr>
          <a:xfrm>
            <a:off x="869061" y="5161121"/>
            <a:ext cx="2874335" cy="278702"/>
          </a:xfrm>
          <a:prstGeom prst="rect">
            <a:avLst/>
          </a:prstGeom>
          <a:noFill/>
          <a:ln>
            <a:noFill/>
          </a:ln>
        </p:spPr>
        <p:txBody>
          <a:bodyPr wrap="none" lIns="0" tIns="0" rIns="0" bIns="0" anchor="t" anchorCtr="0">
            <a:spAutoFit/>
          </a:bodyPr>
          <a:lstStyle/>
          <a:p>
            <a:pPr algn="l"/>
            <a:r>
              <a:rPr lang="en-US" sz="1420" b="1" dirty="0">
                <a:solidFill>
                  <a:srgbClr val="C9CFD4"/>
                </a:solidFill>
                <a:latin typeface="Source Code Pro"/>
                <a:ea typeface="Source Code Pro"/>
                <a:cs typeface="Source Code Pro"/>
              </a:rPr>
              <a:t>[ERROR] BUILD FAILURE</a:t>
            </a:r>
          </a:p>
        </p:txBody>
      </p:sp>
      <p:sp>
        <p:nvSpPr>
          <p:cNvPr id="18" name="Rectangle 18"/>
          <p:cNvSpPr/>
          <p:nvPr/>
        </p:nvSpPr>
        <p:spPr>
          <a:xfrm>
            <a:off x="609600" y="5905500"/>
            <a:ext cx="38100" cy="495300"/>
          </a:xfrm>
          <a:prstGeom prst="rect">
            <a:avLst/>
          </a:prstGeom>
          <a:solidFill>
            <a:srgbClr val="47BCC6"/>
          </a:solidFill>
          <a:ln>
            <a:noFill/>
          </a:ln>
        </p:spPr>
      </p:sp>
      <p:sp>
        <p:nvSpPr>
          <p:cNvPr id="19" name="TextBox 19"/>
          <p:cNvSpPr txBox="1"/>
          <p:nvPr/>
        </p:nvSpPr>
        <p:spPr>
          <a:xfrm>
            <a:off x="830961" y="6037421"/>
            <a:ext cx="966044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落ちた出力は要約せずそのまま貼ります。クラス名と行番号が、直す場所の手がかりです。</a:t>
            </a:r>
          </a:p>
        </p:txBody>
      </p:sp>
      <p:sp>
        <p:nvSpPr>
          <p:cNvPr id="20" name="TextBox 2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1" name="TextBox 2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85</a:t>
            </a:r>
          </a:p>
        </p:txBody>
      </p:sp>
    </p:spTree>
  </p:cSld>
  <p:clrMapOvr>
    <a:masterClrMapping/>
  </p:clrMapOvr>
  <p:transition xmlns:p14="http://schemas.microsoft.com/office/powerpoint/2010/main" p14:dur="400">
    <p:fad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31508"/>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51034"/>
            <a:ext cx="386991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B-5 自分のSkillを作る</a:t>
            </a:r>
          </a:p>
        </p:txBody>
      </p:sp>
      <p:sp>
        <p:nvSpPr>
          <p:cNvPr id="7" name="Rectangle 7"/>
          <p:cNvSpPr/>
          <p:nvPr/>
        </p:nvSpPr>
        <p:spPr>
          <a:xfrm>
            <a:off x="2000250" y="1028700"/>
            <a:ext cx="9582150" cy="19050"/>
          </a:xfrm>
          <a:prstGeom prst="rect">
            <a:avLst/>
          </a:prstGeom>
          <a:solidFill>
            <a:srgbClr val="2F72DC"/>
          </a:solidFill>
          <a:ln>
            <a:noFill/>
          </a:ln>
        </p:spPr>
      </p:sp>
      <p:sp>
        <p:nvSpPr>
          <p:cNvPr id="8" name="Rectangle 8"/>
          <p:cNvSpPr/>
          <p:nvPr/>
        </p:nvSpPr>
        <p:spPr>
          <a:xfrm>
            <a:off x="10248900" y="552450"/>
            <a:ext cx="1085850" cy="381000"/>
          </a:xfrm>
          <a:prstGeom prst="roundRect">
            <a:avLst>
              <a:gd name="adj" fmla="val 20000"/>
            </a:avLst>
          </a:prstGeom>
          <a:solidFill>
            <a:srgbClr val="E7EEFB"/>
          </a:solidFill>
          <a:ln>
            <a:noFill/>
          </a:ln>
        </p:spPr>
      </p:sp>
      <p:sp>
        <p:nvSpPr>
          <p:cNvPr id="9" name="TextBox 9"/>
          <p:cNvSpPr txBox="1"/>
          <p:nvPr/>
        </p:nvSpPr>
        <p:spPr>
          <a:xfrm>
            <a:off x="10361652" y="657225"/>
            <a:ext cx="860346" cy="293370"/>
          </a:xfrm>
          <a:prstGeom prst="rect">
            <a:avLst/>
          </a:prstGeom>
          <a:noFill/>
          <a:ln>
            <a:noFill/>
          </a:ln>
        </p:spPr>
        <p:txBody>
          <a:bodyPr wrap="none" lIns="0" tIns="0" rIns="0" bIns="0" anchor="t" anchorCtr="0">
            <a:spAutoFit/>
          </a:bodyPr>
          <a:lstStyle/>
          <a:p>
            <a:pPr algn="ctr"/>
            <a:r>
              <a:rPr lang="en-US" sz="1500" b="1" dirty="0">
                <a:solidFill>
                  <a:srgbClr val="2F72DC"/>
                </a:solidFill>
                <a:latin typeface="Zen Kaku Gothic New"/>
                <a:ea typeface="Zen Kaku Gothic New"/>
                <a:cs typeface="Zen Kaku Gothic New"/>
              </a:rPr>
              <a:t>[8min]</a:t>
            </a:r>
          </a:p>
        </p:txBody>
      </p:sp>
      <p:sp>
        <p:nvSpPr>
          <p:cNvPr id="10" name="TextBox 10"/>
          <p:cNvSpPr txBox="1"/>
          <p:nvPr/>
        </p:nvSpPr>
        <p:spPr>
          <a:xfrm>
            <a:off x="598551" y="1251109"/>
            <a:ext cx="1140152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レビュー観点を Skill に書き出し、</a:t>
            </a:r>
            <a:r>
              <a:rPr lang="zh-CN" sz="2180" b="1" dirty="0">
                <a:solidFill>
                  <a:srgbClr val="264DBF"/>
                </a:solidFill>
                <a:latin typeface="Zen Kaku Gothic New"/>
                <a:ea typeface="Zen Kaku Gothic New"/>
                <a:cs typeface="Zen Kaku Gothic New"/>
              </a:rPr>
              <a:t>/clear 後</a:t>
            </a:r>
            <a:r>
              <a:rPr lang="zh-CN" sz="2180" b="1" dirty="0">
                <a:solidFill>
                  <a:srgbClr val="000000"/>
                </a:solidFill>
                <a:latin typeface="Zen Kaku Gothic New"/>
                <a:ea typeface="Zen Kaku Gothic New"/>
                <a:cs typeface="Zen Kaku Gothic New"/>
              </a:rPr>
              <a:t>に選ばれるか見ます。</a:t>
            </a:r>
          </a:p>
        </p:txBody>
      </p:sp>
      <p:sp>
        <p:nvSpPr>
          <p:cNvPr id="11" name="TextBox 11"/>
          <p:cNvSpPr txBox="1"/>
          <p:nvPr/>
        </p:nvSpPr>
        <p:spPr>
          <a:xfrm>
            <a:off x="601599" y="1849279"/>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操作</a:t>
            </a:r>
          </a:p>
        </p:txBody>
      </p:sp>
      <p:sp>
        <p:nvSpPr>
          <p:cNvPr id="12" name="Rectangle 12"/>
          <p:cNvSpPr/>
          <p:nvPr/>
        </p:nvSpPr>
        <p:spPr>
          <a:xfrm>
            <a:off x="609600" y="2114550"/>
            <a:ext cx="685800" cy="28575"/>
          </a:xfrm>
          <a:prstGeom prst="rect">
            <a:avLst/>
          </a:prstGeom>
          <a:solidFill>
            <a:srgbClr val="2F72DC"/>
          </a:solidFill>
          <a:ln>
            <a:noFill/>
          </a:ln>
        </p:spPr>
      </p:sp>
      <p:sp>
        <p:nvSpPr>
          <p:cNvPr id="13" name="Ellipse 13"/>
          <p:cNvSpPr/>
          <p:nvPr/>
        </p:nvSpPr>
        <p:spPr>
          <a:xfrm>
            <a:off x="609600" y="2286000"/>
            <a:ext cx="304800" cy="304800"/>
          </a:xfrm>
          <a:prstGeom prst="ellipse">
            <a:avLst/>
          </a:prstGeom>
          <a:solidFill>
            <a:srgbClr val="2F72DC"/>
          </a:solidFill>
          <a:ln>
            <a:noFill/>
          </a:ln>
        </p:spPr>
      </p:sp>
      <p:sp>
        <p:nvSpPr>
          <p:cNvPr id="14" name="TextBox 14"/>
          <p:cNvSpPr txBox="1"/>
          <p:nvPr/>
        </p:nvSpPr>
        <p:spPr>
          <a:xfrm>
            <a:off x="686828" y="23512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1021461" y="2341721"/>
            <a:ext cx="445777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「バグの探し方を Skill にしたい」と頼む</a:t>
            </a:r>
          </a:p>
        </p:txBody>
      </p:sp>
      <p:sp>
        <p:nvSpPr>
          <p:cNvPr id="16" name="Ellipse 16"/>
          <p:cNvSpPr/>
          <p:nvPr/>
        </p:nvSpPr>
        <p:spPr>
          <a:xfrm>
            <a:off x="609600" y="2724150"/>
            <a:ext cx="304800" cy="304800"/>
          </a:xfrm>
          <a:prstGeom prst="ellipse">
            <a:avLst/>
          </a:prstGeom>
          <a:solidFill>
            <a:srgbClr val="2F72DC"/>
          </a:solidFill>
          <a:ln>
            <a:noFill/>
          </a:ln>
        </p:spPr>
      </p:sp>
      <p:sp>
        <p:nvSpPr>
          <p:cNvPr id="17" name="TextBox 17"/>
          <p:cNvSpPr txBox="1"/>
          <p:nvPr/>
        </p:nvSpPr>
        <p:spPr>
          <a:xfrm>
            <a:off x="686828" y="27893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1021461" y="2779871"/>
            <a:ext cx="323764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skill-creator の質問に答える</a:t>
            </a:r>
          </a:p>
        </p:txBody>
      </p:sp>
      <p:sp>
        <p:nvSpPr>
          <p:cNvPr id="19" name="Ellipse 19"/>
          <p:cNvSpPr/>
          <p:nvPr/>
        </p:nvSpPr>
        <p:spPr>
          <a:xfrm>
            <a:off x="609600" y="3162300"/>
            <a:ext cx="304800" cy="304800"/>
          </a:xfrm>
          <a:prstGeom prst="ellipse">
            <a:avLst/>
          </a:prstGeom>
          <a:solidFill>
            <a:srgbClr val="2F72DC"/>
          </a:solidFill>
          <a:ln>
            <a:noFill/>
          </a:ln>
        </p:spPr>
      </p:sp>
      <p:sp>
        <p:nvSpPr>
          <p:cNvPr id="20" name="TextBox 20"/>
          <p:cNvSpPr txBox="1"/>
          <p:nvPr/>
        </p:nvSpPr>
        <p:spPr>
          <a:xfrm>
            <a:off x="686828" y="32275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1021461" y="3218021"/>
            <a:ext cx="436381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できた SKILL.md の description を読む</a:t>
            </a:r>
          </a:p>
        </p:txBody>
      </p:sp>
      <p:sp>
        <p:nvSpPr>
          <p:cNvPr id="22" name="Ellipse 22"/>
          <p:cNvSpPr/>
          <p:nvPr/>
        </p:nvSpPr>
        <p:spPr>
          <a:xfrm>
            <a:off x="609600" y="3600450"/>
            <a:ext cx="304800" cy="304800"/>
          </a:xfrm>
          <a:prstGeom prst="ellipse">
            <a:avLst/>
          </a:prstGeom>
          <a:solidFill>
            <a:srgbClr val="2F72DC"/>
          </a:solidFill>
          <a:ln>
            <a:noFill/>
          </a:ln>
        </p:spPr>
      </p:sp>
      <p:sp>
        <p:nvSpPr>
          <p:cNvPr id="23" name="TextBox 23"/>
          <p:cNvSpPr txBox="1"/>
          <p:nvPr/>
        </p:nvSpPr>
        <p:spPr>
          <a:xfrm>
            <a:off x="686828" y="36656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4" name="TextBox 24"/>
          <p:cNvSpPr txBox="1"/>
          <p:nvPr/>
        </p:nvSpPr>
        <p:spPr>
          <a:xfrm>
            <a:off x="1021461" y="3656171"/>
            <a:ext cx="315529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/clear で文脈をリセットする</a:t>
            </a:r>
          </a:p>
        </p:txBody>
      </p:sp>
      <p:sp>
        <p:nvSpPr>
          <p:cNvPr id="25" name="Ellipse 25"/>
          <p:cNvSpPr/>
          <p:nvPr/>
        </p:nvSpPr>
        <p:spPr>
          <a:xfrm>
            <a:off x="609600" y="4038600"/>
            <a:ext cx="304800" cy="304800"/>
          </a:xfrm>
          <a:prstGeom prst="ellipse">
            <a:avLst/>
          </a:prstGeom>
          <a:solidFill>
            <a:srgbClr val="2F72DC"/>
          </a:solidFill>
          <a:ln>
            <a:noFill/>
          </a:ln>
        </p:spPr>
      </p:sp>
      <p:sp>
        <p:nvSpPr>
          <p:cNvPr id="26" name="TextBox 26"/>
          <p:cNvSpPr txBox="1"/>
          <p:nvPr/>
        </p:nvSpPr>
        <p:spPr>
          <a:xfrm>
            <a:off x="686828" y="41038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5</a:t>
            </a:r>
          </a:p>
        </p:txBody>
      </p:sp>
      <p:sp>
        <p:nvSpPr>
          <p:cNvPr id="27" name="TextBox 27"/>
          <p:cNvSpPr txBox="1"/>
          <p:nvPr/>
        </p:nvSpPr>
        <p:spPr>
          <a:xfrm>
            <a:off x="1021461" y="4094321"/>
            <a:ext cx="438611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Skill 名を出さずに別の言い方で質問する</a:t>
            </a:r>
          </a:p>
        </p:txBody>
      </p:sp>
      <p:sp>
        <p:nvSpPr>
          <p:cNvPr id="28" name="Ellipse 28"/>
          <p:cNvSpPr/>
          <p:nvPr/>
        </p:nvSpPr>
        <p:spPr>
          <a:xfrm>
            <a:off x="609600" y="4476750"/>
            <a:ext cx="304800" cy="304800"/>
          </a:xfrm>
          <a:prstGeom prst="ellipse">
            <a:avLst/>
          </a:prstGeom>
          <a:solidFill>
            <a:srgbClr val="2F72DC"/>
          </a:solidFill>
          <a:ln>
            <a:noFill/>
          </a:ln>
        </p:spPr>
      </p:sp>
      <p:sp>
        <p:nvSpPr>
          <p:cNvPr id="29" name="TextBox 29"/>
          <p:cNvSpPr txBox="1"/>
          <p:nvPr/>
        </p:nvSpPr>
        <p:spPr>
          <a:xfrm>
            <a:off x="686828" y="45419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6</a:t>
            </a:r>
          </a:p>
        </p:txBody>
      </p:sp>
      <p:sp>
        <p:nvSpPr>
          <p:cNvPr id="30" name="TextBox 30"/>
          <p:cNvSpPr txBox="1"/>
          <p:nvPr/>
        </p:nvSpPr>
        <p:spPr>
          <a:xfrm>
            <a:off x="1021461" y="4532471"/>
            <a:ext cx="445777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「従った設定」欄に Skill 名が出るか見る</a:t>
            </a:r>
          </a:p>
        </p:txBody>
      </p:sp>
      <p:sp>
        <p:nvSpPr>
          <p:cNvPr id="31" name="Rectangle 31"/>
          <p:cNvSpPr/>
          <p:nvPr/>
        </p:nvSpPr>
        <p:spPr>
          <a:xfrm>
            <a:off x="609600" y="4953000"/>
            <a:ext cx="5486400" cy="1409700"/>
          </a:xfrm>
          <a:prstGeom prst="roundRect">
            <a:avLst>
              <a:gd name="adj" fmla="val 6757"/>
            </a:avLst>
          </a:prstGeom>
          <a:solidFill>
            <a:srgbClr val="EEF6F7"/>
          </a:solidFill>
          <a:ln>
            <a:noFill/>
          </a:ln>
        </p:spPr>
      </p:sp>
      <p:sp>
        <p:nvSpPr>
          <p:cNvPr id="32" name="Rectangle 32"/>
          <p:cNvSpPr/>
          <p:nvPr/>
        </p:nvSpPr>
        <p:spPr>
          <a:xfrm>
            <a:off x="609600" y="4953000"/>
            <a:ext cx="57150" cy="1409700"/>
          </a:xfrm>
          <a:prstGeom prst="roundRect">
            <a:avLst>
              <a:gd name="adj" fmla="val 50000"/>
            </a:avLst>
          </a:prstGeom>
          <a:solidFill>
            <a:srgbClr val="47BCC6"/>
          </a:solidFill>
          <a:ln>
            <a:noFill/>
          </a:ln>
        </p:spPr>
      </p:sp>
      <p:sp>
        <p:nvSpPr>
          <p:cNvPr id="33" name="TextBox 33"/>
          <p:cNvSpPr txBox="1"/>
          <p:nvPr/>
        </p:nvSpPr>
        <p:spPr>
          <a:xfrm>
            <a:off x="906399" y="5144929"/>
            <a:ext cx="98632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OK基準</a:t>
            </a:r>
          </a:p>
        </p:txBody>
      </p:sp>
      <p:sp>
        <p:nvSpPr>
          <p:cNvPr id="34" name="Rectangle 34"/>
          <p:cNvSpPr/>
          <p:nvPr/>
        </p:nvSpPr>
        <p:spPr>
          <a:xfrm>
            <a:off x="914400" y="5600700"/>
            <a:ext cx="114300" cy="114300"/>
          </a:xfrm>
          <a:prstGeom prst="roundRect">
            <a:avLst>
              <a:gd name="adj" fmla="val 16667"/>
            </a:avLst>
          </a:prstGeom>
          <a:solidFill>
            <a:srgbClr val="47BCC6"/>
          </a:solidFill>
          <a:ln>
            <a:noFill/>
          </a:ln>
        </p:spPr>
      </p:sp>
      <p:sp>
        <p:nvSpPr>
          <p:cNvPr id="35" name="TextBox 35"/>
          <p:cNvSpPr txBox="1"/>
          <p:nvPr/>
        </p:nvSpPr>
        <p:spPr>
          <a:xfrm>
            <a:off x="1135761" y="5561171"/>
            <a:ext cx="451483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SKILL.md に name と description がある</a:t>
            </a:r>
          </a:p>
        </p:txBody>
      </p:sp>
      <p:sp>
        <p:nvSpPr>
          <p:cNvPr id="36" name="Rectangle 36"/>
          <p:cNvSpPr/>
          <p:nvPr/>
        </p:nvSpPr>
        <p:spPr>
          <a:xfrm>
            <a:off x="914400" y="5924550"/>
            <a:ext cx="114300" cy="114300"/>
          </a:xfrm>
          <a:prstGeom prst="roundRect">
            <a:avLst>
              <a:gd name="adj" fmla="val 16667"/>
            </a:avLst>
          </a:prstGeom>
          <a:solidFill>
            <a:srgbClr val="47BCC6"/>
          </a:solidFill>
          <a:ln>
            <a:noFill/>
          </a:ln>
        </p:spPr>
      </p:sp>
      <p:sp>
        <p:nvSpPr>
          <p:cNvPr id="37" name="TextBox 37"/>
          <p:cNvSpPr txBox="1"/>
          <p:nvPr/>
        </p:nvSpPr>
        <p:spPr>
          <a:xfrm>
            <a:off x="1135761" y="5885021"/>
            <a:ext cx="456690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/clear 後に使われたか、理由を説明できる</a:t>
            </a:r>
          </a:p>
        </p:txBody>
      </p:sp>
      <p:sp>
        <p:nvSpPr>
          <p:cNvPr id="38" name="Rectangle 38"/>
          <p:cNvSpPr/>
          <p:nvPr/>
        </p:nvSpPr>
        <p:spPr>
          <a:xfrm>
            <a:off x="6667500" y="2038350"/>
            <a:ext cx="4667250" cy="838200"/>
          </a:xfrm>
          <a:prstGeom prst="roundRect">
            <a:avLst>
              <a:gd name="adj" fmla="val 11364"/>
            </a:avLst>
          </a:prstGeom>
          <a:solidFill>
            <a:srgbClr val="F3F3F3"/>
          </a:solidFill>
          <a:ln>
            <a:noFill/>
          </a:ln>
        </p:spPr>
      </p:sp>
      <p:sp>
        <p:nvSpPr>
          <p:cNvPr id="39" name="TextBox 39"/>
          <p:cNvSpPr txBox="1"/>
          <p:nvPr/>
        </p:nvSpPr>
        <p:spPr>
          <a:xfrm>
            <a:off x="6964299" y="2211229"/>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作る</a:t>
            </a:r>
          </a:p>
        </p:txBody>
      </p:sp>
      <p:sp>
        <p:nvSpPr>
          <p:cNvPr id="40" name="TextBox 40"/>
          <p:cNvSpPr txBox="1"/>
          <p:nvPr/>
        </p:nvSpPr>
        <p:spPr>
          <a:xfrm>
            <a:off x="6965061" y="2513171"/>
            <a:ext cx="429172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SKILL.md の description に条件を書く</a:t>
            </a:r>
          </a:p>
        </p:txBody>
      </p:sp>
      <p:sp>
        <p:nvSpPr>
          <p:cNvPr id="41" name="Rectangle 41"/>
          <p:cNvSpPr/>
          <p:nvPr/>
        </p:nvSpPr>
        <p:spPr>
          <a:xfrm>
            <a:off x="6667500" y="3181350"/>
            <a:ext cx="4667250" cy="838200"/>
          </a:xfrm>
          <a:prstGeom prst="roundRect">
            <a:avLst>
              <a:gd name="adj" fmla="val 11364"/>
            </a:avLst>
          </a:prstGeom>
          <a:solidFill>
            <a:srgbClr val="F3F3F3"/>
          </a:solidFill>
          <a:ln>
            <a:noFill/>
          </a:ln>
        </p:spPr>
      </p:sp>
      <p:sp>
        <p:nvSpPr>
          <p:cNvPr id="42" name="TextBox 42"/>
          <p:cNvSpPr txBox="1"/>
          <p:nvPr/>
        </p:nvSpPr>
        <p:spPr>
          <a:xfrm>
            <a:off x="6964299" y="3354229"/>
            <a:ext cx="848756"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Zen Kaku Gothic New"/>
                <a:ea typeface="Zen Kaku Gothic New"/>
                <a:cs typeface="Zen Kaku Gothic New"/>
              </a:rPr>
              <a:t>/clear</a:t>
            </a:r>
          </a:p>
        </p:txBody>
      </p:sp>
      <p:sp>
        <p:nvSpPr>
          <p:cNvPr id="43" name="TextBox 43"/>
          <p:cNvSpPr txBox="1"/>
          <p:nvPr/>
        </p:nvSpPr>
        <p:spPr>
          <a:xfrm>
            <a:off x="6965061" y="3656171"/>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会話の文脈だけを切る。設定は残る</a:t>
            </a:r>
          </a:p>
        </p:txBody>
      </p:sp>
      <p:sp>
        <p:nvSpPr>
          <p:cNvPr id="44" name="Rectangle 44"/>
          <p:cNvSpPr/>
          <p:nvPr/>
        </p:nvSpPr>
        <p:spPr>
          <a:xfrm>
            <a:off x="6667500" y="4324350"/>
            <a:ext cx="4667250" cy="838200"/>
          </a:xfrm>
          <a:prstGeom prst="roundRect">
            <a:avLst>
              <a:gd name="adj" fmla="val 11364"/>
            </a:avLst>
          </a:prstGeom>
          <a:solidFill>
            <a:srgbClr val="EEF6F7"/>
          </a:solidFill>
          <a:ln>
            <a:noFill/>
          </a:ln>
        </p:spPr>
      </p:sp>
      <p:sp>
        <p:nvSpPr>
          <p:cNvPr id="45" name="Rectangle 45"/>
          <p:cNvSpPr/>
          <p:nvPr/>
        </p:nvSpPr>
        <p:spPr>
          <a:xfrm>
            <a:off x="6667500" y="4324350"/>
            <a:ext cx="57150" cy="838200"/>
          </a:xfrm>
          <a:prstGeom prst="roundRect">
            <a:avLst>
              <a:gd name="adj" fmla="val 50000"/>
            </a:avLst>
          </a:prstGeom>
          <a:solidFill>
            <a:srgbClr val="47BCC6"/>
          </a:solidFill>
          <a:ln>
            <a:noFill/>
          </a:ln>
        </p:spPr>
      </p:sp>
      <p:sp>
        <p:nvSpPr>
          <p:cNvPr id="46" name="TextBox 46"/>
          <p:cNvSpPr txBox="1"/>
          <p:nvPr/>
        </p:nvSpPr>
        <p:spPr>
          <a:xfrm>
            <a:off x="6964299" y="449722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発火を確認</a:t>
            </a:r>
          </a:p>
        </p:txBody>
      </p:sp>
      <p:sp>
        <p:nvSpPr>
          <p:cNvPr id="47" name="TextBox 47"/>
          <p:cNvSpPr txBox="1"/>
          <p:nvPr/>
        </p:nvSpPr>
        <p:spPr>
          <a:xfrm>
            <a:off x="6965061" y="4799171"/>
            <a:ext cx="374111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「従った設定」に Skill 名が出るか</a:t>
            </a:r>
          </a:p>
        </p:txBody>
      </p:sp>
      <p:sp>
        <p:nvSpPr>
          <p:cNvPr id="48" name="Line 48"/>
          <p:cNvSpPr/>
          <p:nvPr/>
        </p:nvSpPr>
        <p:spPr>
          <a:xfrm>
            <a:off x="9001125" y="2876550"/>
            <a:ext cx="9525" cy="200025"/>
          </a:xfrm>
          <a:custGeom>
            <a:avLst/>
            <a:gdLst/>
            <a:ahLst/>
            <a:cxnLst/>
            <a:rect l="l" t="t" r="r" b="b"/>
            <a:pathLst>
              <a:path w="9525" h="200025">
                <a:moveTo>
                  <a:pt x="0" y="0"/>
                </a:moveTo>
                <a:lnTo>
                  <a:pt x="0" y="200025"/>
                </a:lnTo>
              </a:path>
            </a:pathLst>
          </a:custGeom>
          <a:noFill/>
          <a:ln w="19050">
            <a:solidFill>
              <a:srgbClr val="A3DDE3"/>
            </a:solidFill>
          </a:ln>
        </p:spPr>
      </p:sp>
      <p:sp>
        <p:nvSpPr>
          <p:cNvPr id="49" name="Polygon 49"/>
          <p:cNvSpPr/>
          <p:nvPr/>
        </p:nvSpPr>
        <p:spPr>
          <a:xfrm>
            <a:off x="8915400" y="3067050"/>
            <a:ext cx="171450" cy="95250"/>
          </a:xfrm>
          <a:custGeom>
            <a:avLst/>
            <a:gdLst/>
            <a:ahLst/>
            <a:cxnLst/>
            <a:rect l="l" t="t" r="r" b="b"/>
            <a:pathLst>
              <a:path w="171450" h="95250">
                <a:moveTo>
                  <a:pt x="0" y="0"/>
                </a:moveTo>
                <a:lnTo>
                  <a:pt x="171450" y="0"/>
                </a:lnTo>
                <a:lnTo>
                  <a:pt x="85725" y="95250"/>
                </a:lnTo>
                <a:close/>
              </a:path>
            </a:pathLst>
          </a:custGeom>
          <a:solidFill>
            <a:srgbClr val="A3DDE3"/>
          </a:solidFill>
          <a:ln>
            <a:noFill/>
          </a:ln>
        </p:spPr>
      </p:sp>
      <p:sp>
        <p:nvSpPr>
          <p:cNvPr id="50" name="Line 50"/>
          <p:cNvSpPr/>
          <p:nvPr/>
        </p:nvSpPr>
        <p:spPr>
          <a:xfrm>
            <a:off x="9001125" y="4019550"/>
            <a:ext cx="9525" cy="200025"/>
          </a:xfrm>
          <a:custGeom>
            <a:avLst/>
            <a:gdLst/>
            <a:ahLst/>
            <a:cxnLst/>
            <a:rect l="l" t="t" r="r" b="b"/>
            <a:pathLst>
              <a:path w="9525" h="200025">
                <a:moveTo>
                  <a:pt x="0" y="0"/>
                </a:moveTo>
                <a:lnTo>
                  <a:pt x="0" y="200025"/>
                </a:lnTo>
              </a:path>
            </a:pathLst>
          </a:custGeom>
          <a:noFill/>
          <a:ln w="19050">
            <a:solidFill>
              <a:srgbClr val="A3DDE3"/>
            </a:solidFill>
          </a:ln>
        </p:spPr>
      </p:sp>
      <p:sp>
        <p:nvSpPr>
          <p:cNvPr id="51" name="Polygon 51"/>
          <p:cNvSpPr/>
          <p:nvPr/>
        </p:nvSpPr>
        <p:spPr>
          <a:xfrm>
            <a:off x="8915400" y="4210050"/>
            <a:ext cx="171450" cy="95250"/>
          </a:xfrm>
          <a:custGeom>
            <a:avLst/>
            <a:gdLst/>
            <a:ahLst/>
            <a:cxnLst/>
            <a:rect l="l" t="t" r="r" b="b"/>
            <a:pathLst>
              <a:path w="171450" h="95250">
                <a:moveTo>
                  <a:pt x="0" y="0"/>
                </a:moveTo>
                <a:lnTo>
                  <a:pt x="171450" y="0"/>
                </a:lnTo>
                <a:lnTo>
                  <a:pt x="85725" y="95250"/>
                </a:lnTo>
                <a:close/>
              </a:path>
            </a:pathLst>
          </a:custGeom>
          <a:solidFill>
            <a:srgbClr val="A3DDE3"/>
          </a:solidFill>
          <a:ln>
            <a:noFill/>
          </a:ln>
        </p:spPr>
      </p:sp>
      <p:sp>
        <p:nvSpPr>
          <p:cNvPr id="52" name="TextBox 52"/>
          <p:cNvSpPr txBox="1"/>
          <p:nvPr/>
        </p:nvSpPr>
        <p:spPr>
          <a:xfrm>
            <a:off x="6660261" y="5408771"/>
            <a:ext cx="4849225" cy="526352"/>
          </a:xfrm>
          <a:prstGeom prst="rect">
            <a:avLst/>
          </a:prstGeom>
          <a:noFill/>
          <a:ln>
            <a:noFill/>
          </a:ln>
        </p:spPr>
        <p:txBody>
          <a:bodyPr wrap="square" lIns="0" tIns="0" rIns="0" bIns="0" anchor="t" anchorCtr="0"/>
          <a:lstStyle/>
          <a:p>
            <a:pPr algn="l">
              <a:lnSpc>
                <a:spcPts val="1950"/>
              </a:lnSpc>
            </a:pPr>
            <a:r>
              <a:rPr lang="zh-CN" sz="1420" dirty="0">
                <a:solidFill>
                  <a:srgbClr val="484848"/>
                </a:solidFill>
                <a:latin typeface="Zen Kaku Gothic New"/>
                <a:ea typeface="Zen Kaku Gothic New"/>
                <a:cs typeface="Zen Kaku Gothic New"/>
              </a:rPr>
              <a:t>生成物:</a:t>
            </a:r>
          </a:p>
          <a:p>
            <a:pPr algn="l">
              <a:lnSpc>
                <a:spcPts val="1950"/>
              </a:lnSpc>
            </a:pPr>
            <a:r>
              <a:rPr lang="zh-CN" sz="1420" dirty="0">
                <a:solidFill>
                  <a:srgbClr val="484848"/>
                </a:solidFill>
                <a:latin typeface="Zen Kaku Gothic New"/>
                <a:ea typeface="Zen Kaku Gothic New"/>
                <a:cs typeface="Zen Kaku Gothic New"/>
              </a:rPr>
              <a:t>handson/.claude/skills/〈名前〉/SKILL.md</a:t>
            </a:r>
          </a:p>
        </p:txBody>
      </p:sp>
      <p:sp>
        <p:nvSpPr>
          <p:cNvPr id="53" name="TextBox 5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54" name="TextBox 5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86</a:t>
            </a:r>
          </a:p>
        </p:txBody>
      </p:sp>
    </p:spTree>
  </p:cSld>
  <p:clrMapOvr>
    <a:masterClrMapping/>
  </p:clrMapOvr>
  <p:transition xmlns:p14="http://schemas.microsoft.com/office/powerpoint/2010/main" p14:dur="400">
    <p:fad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31508"/>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51034"/>
            <a:ext cx="346772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Skillが選ばれる条件</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7408" y="1303020"/>
            <a:ext cx="10956450" cy="469392"/>
          </a:xfrm>
          <a:prstGeom prst="rect">
            <a:avLst/>
          </a:prstGeom>
          <a:noFill/>
          <a:ln>
            <a:noFill/>
          </a:ln>
        </p:spPr>
        <p:txBody>
          <a:bodyPr wrap="none" lIns="0" tIns="0" rIns="0" bIns="0" anchor="t" anchorCtr="0">
            <a:spAutoFit/>
          </a:bodyPr>
          <a:lstStyle/>
          <a:p>
            <a:pPr algn="l"/>
            <a:r>
              <a:rPr lang="zh-CN" sz="2400" b="1" dirty="0">
                <a:solidFill>
                  <a:srgbClr val="000000"/>
                </a:solidFill>
                <a:latin typeface="Zen Kaku Gothic New"/>
                <a:ea typeface="Zen Kaku Gothic New"/>
                <a:cs typeface="Zen Kaku Gothic New"/>
              </a:rPr>
              <a:t>Skill が発火する条件は、</a:t>
            </a:r>
            <a:r>
              <a:rPr lang="en-US" sz="2400" b="1" dirty="0">
                <a:solidFill>
                  <a:srgbClr val="264DBF"/>
                </a:solidFill>
                <a:latin typeface="Zen Kaku Gothic New"/>
                <a:ea typeface="Zen Kaku Gothic New"/>
                <a:cs typeface="Zen Kaku Gothic New"/>
              </a:rPr>
              <a:t>description</a:t>
            </a:r>
            <a:r>
              <a:rPr lang="zh-CN" sz="2400" b="1" dirty="0">
                <a:solidFill>
                  <a:srgbClr val="000000"/>
                </a:solidFill>
                <a:latin typeface="Zen Kaku Gothic New"/>
                <a:ea typeface="Zen Kaku Gothic New"/>
                <a:cs typeface="Zen Kaku Gothic New"/>
              </a:rPr>
              <a:t xml:space="preserve"> に書いた文章です。</a:t>
            </a:r>
          </a:p>
        </p:txBody>
      </p:sp>
      <p:sp>
        <p:nvSpPr>
          <p:cNvPr id="9" name="Rectangle 9"/>
          <p:cNvSpPr/>
          <p:nvPr/>
        </p:nvSpPr>
        <p:spPr>
          <a:xfrm>
            <a:off x="666750" y="2114550"/>
            <a:ext cx="5905500" cy="3324225"/>
          </a:xfrm>
          <a:prstGeom prst="roundRect">
            <a:avLst>
              <a:gd name="adj" fmla="val 2292"/>
            </a:avLst>
          </a:prstGeom>
          <a:solidFill>
            <a:srgbClr val="000000">
              <a:alpha val="8000"/>
            </a:srgbClr>
          </a:solidFill>
          <a:ln>
            <a:noFill/>
          </a:ln>
        </p:spPr>
      </p:sp>
      <p:pic>
        <p:nvPicPr>
          <p:cNvPr id="10" name="Image 10"/>
          <p:cNvPicPr>
            <a:picLocks noChangeAspect="1"/>
          </p:cNvPicPr>
          <p:nvPr/>
        </p:nvPicPr>
        <p:blipFill>
          <a:blip r:embed="rId2"/>
          <a:stretch>
            <a:fillRect/>
          </a:stretch>
        </p:blipFill>
        <p:spPr>
          <a:xfrm>
            <a:off x="609600" y="2057400"/>
            <a:ext cx="5905500" cy="3324225"/>
          </a:xfrm>
          <a:prstGeom prst="rect">
            <a:avLst/>
          </a:prstGeom>
        </p:spPr>
      </p:pic>
      <p:sp>
        <p:nvSpPr>
          <p:cNvPr id="11" name="Rectangle 11"/>
          <p:cNvSpPr/>
          <p:nvPr/>
        </p:nvSpPr>
        <p:spPr>
          <a:xfrm>
            <a:off x="609600" y="2057400"/>
            <a:ext cx="5905500" cy="3324225"/>
          </a:xfrm>
          <a:prstGeom prst="roundRect">
            <a:avLst>
              <a:gd name="adj" fmla="val 2292"/>
            </a:avLst>
          </a:prstGeom>
          <a:noFill/>
          <a:ln w="14288">
            <a:solidFill>
              <a:srgbClr val="E3E7EA"/>
            </a:solidFill>
          </a:ln>
        </p:spPr>
      </p:sp>
      <p:sp>
        <p:nvSpPr>
          <p:cNvPr id="12" name="TextBox 12"/>
          <p:cNvSpPr txBox="1"/>
          <p:nvPr/>
        </p:nvSpPr>
        <p:spPr>
          <a:xfrm>
            <a:off x="967055" y="5494496"/>
            <a:ext cx="5190589"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Anthropic 公式ドキュメント Agent Skills</a:t>
            </a:r>
          </a:p>
        </p:txBody>
      </p:sp>
      <p:sp>
        <p:nvSpPr>
          <p:cNvPr id="13" name="Rectangle 13"/>
          <p:cNvSpPr/>
          <p:nvPr/>
        </p:nvSpPr>
        <p:spPr>
          <a:xfrm>
            <a:off x="6819900" y="2057400"/>
            <a:ext cx="4762500" cy="1428750"/>
          </a:xfrm>
          <a:prstGeom prst="roundRect">
            <a:avLst>
              <a:gd name="adj" fmla="val 6667"/>
            </a:avLst>
          </a:prstGeom>
          <a:solidFill>
            <a:srgbClr val="F3F3F3"/>
          </a:solidFill>
          <a:ln>
            <a:noFill/>
          </a:ln>
        </p:spPr>
      </p:sp>
      <p:sp>
        <p:nvSpPr>
          <p:cNvPr id="14" name="Rectangle 14"/>
          <p:cNvSpPr/>
          <p:nvPr/>
        </p:nvSpPr>
        <p:spPr>
          <a:xfrm>
            <a:off x="6819900" y="2057400"/>
            <a:ext cx="57150" cy="1428750"/>
          </a:xfrm>
          <a:prstGeom prst="roundRect">
            <a:avLst>
              <a:gd name="adj" fmla="val 50000"/>
            </a:avLst>
          </a:prstGeom>
          <a:solidFill>
            <a:srgbClr val="999999"/>
          </a:solidFill>
          <a:ln>
            <a:noFill/>
          </a:ln>
        </p:spPr>
      </p:sp>
      <p:sp>
        <p:nvSpPr>
          <p:cNvPr id="15" name="TextBox 15"/>
          <p:cNvSpPr txBox="1"/>
          <p:nvPr/>
        </p:nvSpPr>
        <p:spPr>
          <a:xfrm>
            <a:off x="7154799" y="226837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あなたが打った質問</a:t>
            </a:r>
          </a:p>
        </p:txBody>
      </p:sp>
      <p:sp>
        <p:nvSpPr>
          <p:cNvPr id="16" name="TextBox 16"/>
          <p:cNvSpPr txBox="1"/>
          <p:nvPr/>
        </p:nvSpPr>
        <p:spPr>
          <a:xfrm>
            <a:off x="7155561" y="2646521"/>
            <a:ext cx="354349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業務ルールと実装が食い違って</a:t>
            </a:r>
          </a:p>
          <a:p>
            <a:pPr algn="l">
              <a:lnSpc>
                <a:spcPts val="2100"/>
              </a:lnSpc>
            </a:pPr>
            <a:r>
              <a:rPr lang="zh-CN" sz="1420" dirty="0">
                <a:solidFill>
                  <a:srgbClr val="484848"/>
                </a:solidFill>
                <a:latin typeface="Zen Kaku Gothic New"/>
                <a:ea typeface="Zen Kaku Gothic New"/>
                <a:cs typeface="Zen Kaku Gothic New"/>
              </a:rPr>
              <a:t>いそうな箇所を探してください。</a:t>
            </a:r>
          </a:p>
        </p:txBody>
      </p:sp>
      <p:sp>
        <p:nvSpPr>
          <p:cNvPr id="17" name="TextBox 17"/>
          <p:cNvSpPr txBox="1"/>
          <p:nvPr/>
        </p:nvSpPr>
        <p:spPr>
          <a:xfrm>
            <a:off x="8023384" y="3648075"/>
            <a:ext cx="2355532" cy="293370"/>
          </a:xfrm>
          <a:prstGeom prst="rect">
            <a:avLst/>
          </a:prstGeom>
          <a:noFill/>
          <a:ln>
            <a:noFill/>
          </a:ln>
        </p:spPr>
        <p:txBody>
          <a:bodyPr wrap="none" lIns="0" tIns="0" rIns="0" bIns="0" anchor="t" anchorCtr="0">
            <a:spAutoFit/>
          </a:bodyPr>
          <a:lstStyle/>
          <a:p>
            <a:pPr algn="ctr"/>
            <a:r>
              <a:rPr lang="zh-CN" sz="1500" b="1" dirty="0">
                <a:solidFill>
                  <a:srgbClr val="47BCC6"/>
                </a:solidFill>
                <a:latin typeface="Zen Kaku Gothic New"/>
                <a:ea typeface="Zen Kaku Gothic New"/>
                <a:cs typeface="Zen Kaku Gothic New"/>
              </a:rPr>
              <a:t>言葉が重なると発火</a:t>
            </a:r>
          </a:p>
        </p:txBody>
      </p:sp>
      <p:sp>
        <p:nvSpPr>
          <p:cNvPr id="18" name="Line 18"/>
          <p:cNvSpPr/>
          <p:nvPr/>
        </p:nvSpPr>
        <p:spPr>
          <a:xfrm>
            <a:off x="9201150" y="3905250"/>
            <a:ext cx="9525" cy="171450"/>
          </a:xfrm>
          <a:custGeom>
            <a:avLst/>
            <a:gdLst/>
            <a:ahLst/>
            <a:cxnLst/>
            <a:rect l="l" t="t" r="r" b="b"/>
            <a:pathLst>
              <a:path w="9525" h="171450">
                <a:moveTo>
                  <a:pt x="0" y="0"/>
                </a:moveTo>
                <a:lnTo>
                  <a:pt x="0" y="171450"/>
                </a:lnTo>
              </a:path>
            </a:pathLst>
          </a:custGeom>
          <a:noFill/>
          <a:ln w="19050">
            <a:solidFill>
              <a:srgbClr val="47BCC6"/>
            </a:solidFill>
            <a:custDash>
              <a:ds d="300000" sp="200000"/>
            </a:custDash>
          </a:ln>
        </p:spPr>
      </p:sp>
      <p:sp>
        <p:nvSpPr>
          <p:cNvPr id="19" name="Polygon 19"/>
          <p:cNvSpPr/>
          <p:nvPr/>
        </p:nvSpPr>
        <p:spPr>
          <a:xfrm>
            <a:off x="9124950" y="4076700"/>
            <a:ext cx="152400" cy="114300"/>
          </a:xfrm>
          <a:custGeom>
            <a:avLst/>
            <a:gdLst/>
            <a:ahLst/>
            <a:cxnLst/>
            <a:rect l="l" t="t" r="r" b="b"/>
            <a:pathLst>
              <a:path w="152400" h="114300">
                <a:moveTo>
                  <a:pt x="0" y="0"/>
                </a:moveTo>
                <a:lnTo>
                  <a:pt x="152400" y="0"/>
                </a:lnTo>
                <a:lnTo>
                  <a:pt x="76200" y="114300"/>
                </a:lnTo>
                <a:close/>
              </a:path>
            </a:pathLst>
          </a:custGeom>
          <a:solidFill>
            <a:srgbClr val="47BCC6"/>
          </a:solidFill>
          <a:ln>
            <a:noFill/>
          </a:ln>
        </p:spPr>
      </p:sp>
      <p:sp>
        <p:nvSpPr>
          <p:cNvPr id="20" name="Rectangle 20"/>
          <p:cNvSpPr/>
          <p:nvPr/>
        </p:nvSpPr>
        <p:spPr>
          <a:xfrm>
            <a:off x="6819900" y="4267200"/>
            <a:ext cx="4762500" cy="1428750"/>
          </a:xfrm>
          <a:prstGeom prst="roundRect">
            <a:avLst>
              <a:gd name="adj" fmla="val 6667"/>
            </a:avLst>
          </a:prstGeom>
          <a:solidFill>
            <a:srgbClr val="EEF6F7"/>
          </a:solidFill>
          <a:ln>
            <a:noFill/>
          </a:ln>
        </p:spPr>
      </p:sp>
      <p:sp>
        <p:nvSpPr>
          <p:cNvPr id="21" name="Rectangle 21"/>
          <p:cNvSpPr/>
          <p:nvPr/>
        </p:nvSpPr>
        <p:spPr>
          <a:xfrm>
            <a:off x="6819900" y="4267200"/>
            <a:ext cx="57150" cy="1428750"/>
          </a:xfrm>
          <a:prstGeom prst="roundRect">
            <a:avLst>
              <a:gd name="adj" fmla="val 50000"/>
            </a:avLst>
          </a:prstGeom>
          <a:solidFill>
            <a:srgbClr val="47BCC6"/>
          </a:solidFill>
          <a:ln>
            <a:noFill/>
          </a:ln>
        </p:spPr>
      </p:sp>
      <p:sp>
        <p:nvSpPr>
          <p:cNvPr id="22" name="TextBox 22"/>
          <p:cNvSpPr txBox="1"/>
          <p:nvPr/>
        </p:nvSpPr>
        <p:spPr>
          <a:xfrm>
            <a:off x="7154799" y="4478179"/>
            <a:ext cx="322298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SKILL.md の description</a:t>
            </a:r>
          </a:p>
        </p:txBody>
      </p:sp>
      <p:sp>
        <p:nvSpPr>
          <p:cNvPr id="23" name="TextBox 23"/>
          <p:cNvSpPr txBox="1"/>
          <p:nvPr/>
        </p:nvSpPr>
        <p:spPr>
          <a:xfrm>
            <a:off x="7155561" y="4856321"/>
            <a:ext cx="3308223"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業務ルールと実装の食い違いを</a:t>
            </a:r>
          </a:p>
          <a:p>
            <a:pPr algn="l">
              <a:lnSpc>
                <a:spcPts val="2100"/>
              </a:lnSpc>
            </a:pPr>
            <a:r>
              <a:rPr lang="zh-CN" sz="1420" dirty="0">
                <a:solidFill>
                  <a:srgbClr val="000000"/>
                </a:solidFill>
                <a:latin typeface="Zen Kaku Gothic New"/>
                <a:ea typeface="Zen Kaku Gothic New"/>
                <a:cs typeface="Zen Kaku Gothic New"/>
              </a:rPr>
              <a:t>探すときに使います。</a:t>
            </a:r>
          </a:p>
        </p:txBody>
      </p:sp>
      <p:sp>
        <p:nvSpPr>
          <p:cNvPr id="24" name="Rectangle 24"/>
          <p:cNvSpPr/>
          <p:nvPr/>
        </p:nvSpPr>
        <p:spPr>
          <a:xfrm>
            <a:off x="609600" y="5905500"/>
            <a:ext cx="38100" cy="628650"/>
          </a:xfrm>
          <a:prstGeom prst="rect">
            <a:avLst/>
          </a:prstGeom>
          <a:solidFill>
            <a:srgbClr val="47BCC6"/>
          </a:solidFill>
          <a:ln>
            <a:noFill/>
          </a:ln>
        </p:spPr>
      </p:sp>
      <p:sp>
        <p:nvSpPr>
          <p:cNvPr id="25" name="TextBox 25"/>
          <p:cNvSpPr txBox="1"/>
          <p:nvPr/>
        </p:nvSpPr>
        <p:spPr>
          <a:xfrm>
            <a:off x="830961" y="5980271"/>
            <a:ext cx="10872073" cy="564452"/>
          </a:xfrm>
          <a:prstGeom prst="rect">
            <a:avLst/>
          </a:prstGeom>
          <a:noFill/>
          <a:ln>
            <a:noFill/>
          </a:ln>
        </p:spPr>
        <p:txBody>
          <a:bodyPr wrap="square" lIns="0" tIns="0" rIns="0" bIns="0" anchor="t" anchorCtr="0"/>
          <a:lstStyle/>
          <a:p>
            <a:pPr algn="l">
              <a:lnSpc>
                <a:spcPts val="2250"/>
              </a:lnSpc>
            </a:pPr>
            <a:r>
              <a:rPr lang="zh-CN" sz="1420" dirty="0">
                <a:solidFill>
                  <a:srgbClr val="484848"/>
                </a:solidFill>
                <a:latin typeface="Zen Kaku Gothic New"/>
                <a:ea typeface="Zen Kaku Gothic New"/>
                <a:cs typeface="Zen Kaku Gothic New"/>
              </a:rPr>
              <a:t>Skill の名前を呼ばなくても選ばれます。description が広すぎると、関係のない質問でも発火します。</a:t>
            </a:r>
          </a:p>
          <a:p>
            <a:pPr algn="l">
              <a:lnSpc>
                <a:spcPts val="2250"/>
              </a:lnSpc>
            </a:pPr>
            <a:r>
              <a:rPr lang="zh-CN" sz="1420" dirty="0">
                <a:solidFill>
                  <a:srgbClr val="484848"/>
                </a:solidFill>
                <a:latin typeface="Zen Kaku Gothic New"/>
                <a:ea typeface="Zen Kaku Gothic New"/>
                <a:cs typeface="Zen Kaku Gothic New"/>
              </a:rPr>
              <a:t>発火しなかったときに直すのは、質問ではなく description です。</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87</a:t>
            </a:r>
          </a:p>
        </p:txBody>
      </p:sp>
    </p:spTree>
  </p:cSld>
  <p:clrMapOvr>
    <a:masterClrMapping/>
  </p:clrMapOvr>
  <p:transition xmlns:p14="http://schemas.microsoft.com/office/powerpoint/2010/main" p14:dur="400">
    <p:fad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F72DC"/>
          </a:solidFill>
          <a:ln>
            <a:noFill/>
          </a:ln>
        </p:spPr>
      </p:sp>
      <p:sp>
        <p:nvSpPr>
          <p:cNvPr id="4" name="Rectangle 4"/>
          <p:cNvSpPr/>
          <p:nvPr/>
        </p:nvSpPr>
        <p:spPr>
          <a:xfrm>
            <a:off x="457200" y="495300"/>
            <a:ext cx="1143000" cy="457200"/>
          </a:xfrm>
          <a:prstGeom prst="roundRect">
            <a:avLst>
              <a:gd name="adj" fmla="val 16667"/>
            </a:avLst>
          </a:prstGeom>
          <a:solidFill>
            <a:srgbClr val="2F72DC"/>
          </a:solidFill>
          <a:ln>
            <a:noFill/>
          </a:ln>
        </p:spPr>
      </p:sp>
      <p:sp>
        <p:nvSpPr>
          <p:cNvPr id="5" name="TextBox 5"/>
          <p:cNvSpPr txBox="1"/>
          <p:nvPr/>
        </p:nvSpPr>
        <p:spPr>
          <a:xfrm>
            <a:off x="591264" y="631508"/>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ワーク</a:t>
            </a:r>
          </a:p>
        </p:txBody>
      </p:sp>
      <p:sp>
        <p:nvSpPr>
          <p:cNvPr id="6" name="TextBox 6"/>
          <p:cNvSpPr txBox="1"/>
          <p:nvPr/>
        </p:nvSpPr>
        <p:spPr>
          <a:xfrm>
            <a:off x="1989201" y="651034"/>
            <a:ext cx="487440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B-6 脅威モデリングを回す</a:t>
            </a:r>
          </a:p>
        </p:txBody>
      </p:sp>
      <p:sp>
        <p:nvSpPr>
          <p:cNvPr id="7" name="Rectangle 7"/>
          <p:cNvSpPr/>
          <p:nvPr/>
        </p:nvSpPr>
        <p:spPr>
          <a:xfrm>
            <a:off x="2000250" y="1028700"/>
            <a:ext cx="9582150" cy="19050"/>
          </a:xfrm>
          <a:prstGeom prst="rect">
            <a:avLst/>
          </a:prstGeom>
          <a:solidFill>
            <a:srgbClr val="2F72DC"/>
          </a:solidFill>
          <a:ln>
            <a:noFill/>
          </a:ln>
        </p:spPr>
      </p:sp>
      <p:sp>
        <p:nvSpPr>
          <p:cNvPr id="8" name="Rectangle 8"/>
          <p:cNvSpPr/>
          <p:nvPr/>
        </p:nvSpPr>
        <p:spPr>
          <a:xfrm>
            <a:off x="10248900" y="552450"/>
            <a:ext cx="1085850" cy="381000"/>
          </a:xfrm>
          <a:prstGeom prst="roundRect">
            <a:avLst>
              <a:gd name="adj" fmla="val 20000"/>
            </a:avLst>
          </a:prstGeom>
          <a:solidFill>
            <a:srgbClr val="E7EEFB"/>
          </a:solidFill>
          <a:ln>
            <a:noFill/>
          </a:ln>
        </p:spPr>
      </p:sp>
      <p:sp>
        <p:nvSpPr>
          <p:cNvPr id="9" name="TextBox 9"/>
          <p:cNvSpPr txBox="1"/>
          <p:nvPr/>
        </p:nvSpPr>
        <p:spPr>
          <a:xfrm>
            <a:off x="10361652" y="657225"/>
            <a:ext cx="860346" cy="293370"/>
          </a:xfrm>
          <a:prstGeom prst="rect">
            <a:avLst/>
          </a:prstGeom>
          <a:noFill/>
          <a:ln>
            <a:noFill/>
          </a:ln>
        </p:spPr>
        <p:txBody>
          <a:bodyPr wrap="none" lIns="0" tIns="0" rIns="0" bIns="0" anchor="t" anchorCtr="0">
            <a:spAutoFit/>
          </a:bodyPr>
          <a:lstStyle/>
          <a:p>
            <a:pPr algn="ctr"/>
            <a:r>
              <a:rPr lang="en-US" sz="1500" b="1" dirty="0">
                <a:solidFill>
                  <a:srgbClr val="2F72DC"/>
                </a:solidFill>
                <a:latin typeface="Zen Kaku Gothic New"/>
                <a:ea typeface="Zen Kaku Gothic New"/>
                <a:cs typeface="Zen Kaku Gothic New"/>
              </a:rPr>
              <a:t>[7min]</a:t>
            </a:r>
          </a:p>
        </p:txBody>
      </p:sp>
      <p:sp>
        <p:nvSpPr>
          <p:cNvPr id="10" name="TextBox 10"/>
          <p:cNvSpPr txBox="1"/>
          <p:nvPr/>
        </p:nvSpPr>
        <p:spPr>
          <a:xfrm>
            <a:off x="598551" y="1251109"/>
            <a:ext cx="9825323"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コードを実行せずに、</a:t>
            </a:r>
            <a:r>
              <a:rPr lang="zh-CN" sz="2180" b="1" dirty="0">
                <a:solidFill>
                  <a:srgbClr val="264DBF"/>
                </a:solidFill>
                <a:latin typeface="Zen Kaku Gothic New"/>
                <a:ea typeface="Zen Kaku Gothic New"/>
                <a:cs typeface="Zen Kaku Gothic New"/>
              </a:rPr>
              <a:t>守るものと入口</a:t>
            </a:r>
            <a:r>
              <a:rPr lang="zh-CN" sz="2180" b="1" dirty="0">
                <a:solidFill>
                  <a:srgbClr val="000000"/>
                </a:solidFill>
                <a:latin typeface="Zen Kaku Gothic New"/>
                <a:ea typeface="Zen Kaku Gothic New"/>
                <a:cs typeface="Zen Kaku Gothic New"/>
              </a:rPr>
              <a:t>を洗い出させます。</a:t>
            </a:r>
          </a:p>
        </p:txBody>
      </p:sp>
      <p:sp>
        <p:nvSpPr>
          <p:cNvPr id="11" name="TextBox 11"/>
          <p:cNvSpPr txBox="1"/>
          <p:nvPr/>
        </p:nvSpPr>
        <p:spPr>
          <a:xfrm>
            <a:off x="601599" y="1849279"/>
            <a:ext cx="56207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操作</a:t>
            </a:r>
          </a:p>
        </p:txBody>
      </p:sp>
      <p:sp>
        <p:nvSpPr>
          <p:cNvPr id="12" name="Rectangle 12"/>
          <p:cNvSpPr/>
          <p:nvPr/>
        </p:nvSpPr>
        <p:spPr>
          <a:xfrm>
            <a:off x="609600" y="2114550"/>
            <a:ext cx="685800" cy="28575"/>
          </a:xfrm>
          <a:prstGeom prst="rect">
            <a:avLst/>
          </a:prstGeom>
          <a:solidFill>
            <a:srgbClr val="2F72DC"/>
          </a:solidFill>
          <a:ln>
            <a:noFill/>
          </a:ln>
        </p:spPr>
      </p:sp>
      <p:sp>
        <p:nvSpPr>
          <p:cNvPr id="13" name="Ellipse 13"/>
          <p:cNvSpPr/>
          <p:nvPr/>
        </p:nvSpPr>
        <p:spPr>
          <a:xfrm>
            <a:off x="609600" y="2286000"/>
            <a:ext cx="304800" cy="304800"/>
          </a:xfrm>
          <a:prstGeom prst="ellipse">
            <a:avLst/>
          </a:prstGeom>
          <a:solidFill>
            <a:srgbClr val="2F72DC"/>
          </a:solidFill>
          <a:ln>
            <a:noFill/>
          </a:ln>
        </p:spPr>
      </p:sp>
      <p:sp>
        <p:nvSpPr>
          <p:cNvPr id="14" name="TextBox 14"/>
          <p:cNvSpPr txBox="1"/>
          <p:nvPr/>
        </p:nvSpPr>
        <p:spPr>
          <a:xfrm>
            <a:off x="686828" y="23512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5" name="TextBox 15"/>
          <p:cNvSpPr txBox="1"/>
          <p:nvPr/>
        </p:nvSpPr>
        <p:spPr>
          <a:xfrm>
            <a:off x="1021461" y="2341721"/>
            <a:ext cx="438698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「kadaiB の脅威モデルを作って」と送る</a:t>
            </a:r>
          </a:p>
        </p:txBody>
      </p:sp>
      <p:sp>
        <p:nvSpPr>
          <p:cNvPr id="16" name="Ellipse 16"/>
          <p:cNvSpPr/>
          <p:nvPr/>
        </p:nvSpPr>
        <p:spPr>
          <a:xfrm>
            <a:off x="609600" y="2743200"/>
            <a:ext cx="304800" cy="304800"/>
          </a:xfrm>
          <a:prstGeom prst="ellipse">
            <a:avLst/>
          </a:prstGeom>
          <a:solidFill>
            <a:srgbClr val="2F72DC"/>
          </a:solidFill>
          <a:ln>
            <a:noFill/>
          </a:ln>
        </p:spPr>
      </p:sp>
      <p:sp>
        <p:nvSpPr>
          <p:cNvPr id="17" name="TextBox 17"/>
          <p:cNvSpPr txBox="1"/>
          <p:nvPr/>
        </p:nvSpPr>
        <p:spPr>
          <a:xfrm>
            <a:off x="686828" y="28084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18" name="TextBox 18"/>
          <p:cNvSpPr txBox="1"/>
          <p:nvPr/>
        </p:nvSpPr>
        <p:spPr>
          <a:xfrm>
            <a:off x="1021461" y="279892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「対象コードは実行しません」の宣言を読む</a:t>
            </a:r>
          </a:p>
        </p:txBody>
      </p:sp>
      <p:sp>
        <p:nvSpPr>
          <p:cNvPr id="19" name="Ellipse 19"/>
          <p:cNvSpPr/>
          <p:nvPr/>
        </p:nvSpPr>
        <p:spPr>
          <a:xfrm>
            <a:off x="609600" y="3200400"/>
            <a:ext cx="304800" cy="304800"/>
          </a:xfrm>
          <a:prstGeom prst="ellipse">
            <a:avLst/>
          </a:prstGeom>
          <a:solidFill>
            <a:srgbClr val="2F72DC"/>
          </a:solidFill>
          <a:ln>
            <a:noFill/>
          </a:ln>
        </p:spPr>
      </p:sp>
      <p:sp>
        <p:nvSpPr>
          <p:cNvPr id="20" name="TextBox 20"/>
          <p:cNvSpPr txBox="1"/>
          <p:nvPr/>
        </p:nvSpPr>
        <p:spPr>
          <a:xfrm>
            <a:off x="686828" y="32656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1" name="TextBox 21"/>
          <p:cNvSpPr txBox="1"/>
          <p:nvPr/>
        </p:nvSpPr>
        <p:spPr>
          <a:xfrm>
            <a:off x="1021461" y="3256121"/>
            <a:ext cx="356701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生成を待つ（3〜5分かかります）</a:t>
            </a:r>
          </a:p>
        </p:txBody>
      </p:sp>
      <p:sp>
        <p:nvSpPr>
          <p:cNvPr id="22" name="Ellipse 22"/>
          <p:cNvSpPr/>
          <p:nvPr/>
        </p:nvSpPr>
        <p:spPr>
          <a:xfrm>
            <a:off x="609600" y="3657600"/>
            <a:ext cx="304800" cy="304800"/>
          </a:xfrm>
          <a:prstGeom prst="ellipse">
            <a:avLst/>
          </a:prstGeom>
          <a:solidFill>
            <a:srgbClr val="2F72DC"/>
          </a:solidFill>
          <a:ln>
            <a:noFill/>
          </a:ln>
        </p:spPr>
      </p:sp>
      <p:sp>
        <p:nvSpPr>
          <p:cNvPr id="23" name="TextBox 23"/>
          <p:cNvSpPr txBox="1"/>
          <p:nvPr/>
        </p:nvSpPr>
        <p:spPr>
          <a:xfrm>
            <a:off x="686828" y="37228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24" name="TextBox 24"/>
          <p:cNvSpPr txBox="1"/>
          <p:nvPr/>
        </p:nvSpPr>
        <p:spPr>
          <a:xfrm>
            <a:off x="1021461" y="3713321"/>
            <a:ext cx="46400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kadaiB/THREAT_MODEL.md を開いて読む</a:t>
            </a:r>
          </a:p>
        </p:txBody>
      </p:sp>
      <p:sp>
        <p:nvSpPr>
          <p:cNvPr id="25" name="Ellipse 25"/>
          <p:cNvSpPr/>
          <p:nvPr/>
        </p:nvSpPr>
        <p:spPr>
          <a:xfrm>
            <a:off x="609600" y="4114800"/>
            <a:ext cx="304800" cy="304800"/>
          </a:xfrm>
          <a:prstGeom prst="ellipse">
            <a:avLst/>
          </a:prstGeom>
          <a:solidFill>
            <a:srgbClr val="2F72DC"/>
          </a:solidFill>
          <a:ln>
            <a:noFill/>
          </a:ln>
        </p:spPr>
      </p:sp>
      <p:sp>
        <p:nvSpPr>
          <p:cNvPr id="26" name="TextBox 26"/>
          <p:cNvSpPr txBox="1"/>
          <p:nvPr/>
        </p:nvSpPr>
        <p:spPr>
          <a:xfrm>
            <a:off x="686828" y="41800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5</a:t>
            </a:r>
          </a:p>
        </p:txBody>
      </p:sp>
      <p:sp>
        <p:nvSpPr>
          <p:cNvPr id="27" name="TextBox 27"/>
          <p:cNvSpPr txBox="1"/>
          <p:nvPr/>
        </p:nvSpPr>
        <p:spPr>
          <a:xfrm>
            <a:off x="1021461" y="4170521"/>
            <a:ext cx="330822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一番上の脅威の該当箇所を聞く</a:t>
            </a:r>
          </a:p>
        </p:txBody>
      </p:sp>
      <p:sp>
        <p:nvSpPr>
          <p:cNvPr id="28" name="Rectangle 28"/>
          <p:cNvSpPr/>
          <p:nvPr/>
        </p:nvSpPr>
        <p:spPr>
          <a:xfrm>
            <a:off x="609600" y="4438650"/>
            <a:ext cx="38100" cy="438150"/>
          </a:xfrm>
          <a:prstGeom prst="rect">
            <a:avLst/>
          </a:prstGeom>
          <a:solidFill>
            <a:srgbClr val="A3DDE3"/>
          </a:solidFill>
          <a:ln>
            <a:noFill/>
          </a:ln>
        </p:spPr>
      </p:sp>
      <p:sp>
        <p:nvSpPr>
          <p:cNvPr id="29" name="TextBox 29"/>
          <p:cNvSpPr txBox="1"/>
          <p:nvPr/>
        </p:nvSpPr>
        <p:spPr>
          <a:xfrm>
            <a:off x="830961" y="4570571"/>
            <a:ext cx="6601968" cy="278702"/>
          </a:xfrm>
          <a:prstGeom prst="rect">
            <a:avLst/>
          </a:prstGeom>
          <a:noFill/>
          <a:ln>
            <a:noFill/>
          </a:ln>
        </p:spPr>
        <p:txBody>
          <a:bodyPr wrap="none" lIns="0" tIns="0" rIns="0" bIns="0" anchor="t" anchorCtr="0">
            <a:spAutoFit/>
          </a:bodyPr>
          <a:lstStyle/>
          <a:p>
            <a:pPr algn="l"/>
            <a:r>
              <a:rPr lang="zh-CN" sz="1420" dirty="0">
                <a:solidFill>
                  <a:srgbClr val="6B7A7F"/>
                </a:solidFill>
                <a:latin typeface="Zen Kaku Gothic New"/>
                <a:ea typeface="Zen Kaku Gothic New"/>
                <a:cs typeface="Zen Kaku Gothic New"/>
              </a:rPr>
              <a:t>実行を伴う部分は配っていません。読み取りだけの構成です。</a:t>
            </a:r>
          </a:p>
        </p:txBody>
      </p:sp>
      <p:sp>
        <p:nvSpPr>
          <p:cNvPr id="30" name="Rectangle 30"/>
          <p:cNvSpPr/>
          <p:nvPr/>
        </p:nvSpPr>
        <p:spPr>
          <a:xfrm>
            <a:off x="6667500" y="1962150"/>
            <a:ext cx="4667250" cy="2457450"/>
          </a:xfrm>
          <a:prstGeom prst="roundRect">
            <a:avLst>
              <a:gd name="adj" fmla="val 3876"/>
            </a:avLst>
          </a:prstGeom>
          <a:solidFill>
            <a:srgbClr val="F7F9FA"/>
          </a:solidFill>
          <a:ln>
            <a:noFill/>
          </a:ln>
        </p:spPr>
      </p:sp>
      <p:sp>
        <p:nvSpPr>
          <p:cNvPr id="31" name="TextBox 31"/>
          <p:cNvSpPr txBox="1"/>
          <p:nvPr/>
        </p:nvSpPr>
        <p:spPr>
          <a:xfrm>
            <a:off x="6964680" y="2181225"/>
            <a:ext cx="4211149"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THREAT_MODEL.md の読みどころ</a:t>
            </a:r>
          </a:p>
        </p:txBody>
      </p:sp>
      <p:sp>
        <p:nvSpPr>
          <p:cNvPr id="32" name="Rectangle 32"/>
          <p:cNvSpPr/>
          <p:nvPr/>
        </p:nvSpPr>
        <p:spPr>
          <a:xfrm>
            <a:off x="6972300" y="2457450"/>
            <a:ext cx="2857500" cy="28575"/>
          </a:xfrm>
          <a:prstGeom prst="rect">
            <a:avLst/>
          </a:prstGeom>
          <a:solidFill>
            <a:srgbClr val="47BCC6"/>
          </a:solidFill>
          <a:ln>
            <a:noFill/>
          </a:ln>
        </p:spPr>
      </p:sp>
      <p:sp>
        <p:nvSpPr>
          <p:cNvPr id="33" name="Rectangle 33"/>
          <p:cNvSpPr/>
          <p:nvPr/>
        </p:nvSpPr>
        <p:spPr>
          <a:xfrm>
            <a:off x="6972300" y="2762250"/>
            <a:ext cx="114300" cy="114300"/>
          </a:xfrm>
          <a:prstGeom prst="roundRect">
            <a:avLst>
              <a:gd name="adj" fmla="val 16667"/>
            </a:avLst>
          </a:prstGeom>
          <a:solidFill>
            <a:srgbClr val="47BCC6"/>
          </a:solidFill>
          <a:ln>
            <a:noFill/>
          </a:ln>
        </p:spPr>
      </p:sp>
      <p:sp>
        <p:nvSpPr>
          <p:cNvPr id="34" name="TextBox 34"/>
          <p:cNvSpPr txBox="1"/>
          <p:nvPr/>
        </p:nvSpPr>
        <p:spPr>
          <a:xfrm>
            <a:off x="7193280" y="2714625"/>
            <a:ext cx="150114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守るべきもの</a:t>
            </a:r>
          </a:p>
        </p:txBody>
      </p:sp>
      <p:sp>
        <p:nvSpPr>
          <p:cNvPr id="35" name="Rectangle 35"/>
          <p:cNvSpPr/>
          <p:nvPr/>
        </p:nvSpPr>
        <p:spPr>
          <a:xfrm>
            <a:off x="6972300" y="3143250"/>
            <a:ext cx="114300" cy="114300"/>
          </a:xfrm>
          <a:prstGeom prst="roundRect">
            <a:avLst>
              <a:gd name="adj" fmla="val 16667"/>
            </a:avLst>
          </a:prstGeom>
          <a:solidFill>
            <a:srgbClr val="47BCC6"/>
          </a:solidFill>
          <a:ln>
            <a:noFill/>
          </a:ln>
        </p:spPr>
      </p:sp>
      <p:sp>
        <p:nvSpPr>
          <p:cNvPr id="36" name="TextBox 36"/>
          <p:cNvSpPr txBox="1"/>
          <p:nvPr/>
        </p:nvSpPr>
        <p:spPr>
          <a:xfrm>
            <a:off x="7193280" y="3095625"/>
            <a:ext cx="298704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入口（外から触れる場所）</a:t>
            </a:r>
          </a:p>
        </p:txBody>
      </p:sp>
      <p:sp>
        <p:nvSpPr>
          <p:cNvPr id="37" name="Rectangle 37"/>
          <p:cNvSpPr/>
          <p:nvPr/>
        </p:nvSpPr>
        <p:spPr>
          <a:xfrm>
            <a:off x="6972300" y="3524250"/>
            <a:ext cx="114300" cy="114300"/>
          </a:xfrm>
          <a:prstGeom prst="roundRect">
            <a:avLst>
              <a:gd name="adj" fmla="val 16667"/>
            </a:avLst>
          </a:prstGeom>
          <a:solidFill>
            <a:srgbClr val="47BCC6"/>
          </a:solidFill>
          <a:ln>
            <a:noFill/>
          </a:ln>
        </p:spPr>
      </p:sp>
      <p:sp>
        <p:nvSpPr>
          <p:cNvPr id="38" name="TextBox 38"/>
          <p:cNvSpPr txBox="1"/>
          <p:nvPr/>
        </p:nvSpPr>
        <p:spPr>
          <a:xfrm>
            <a:off x="7193280" y="3476625"/>
            <a:ext cx="125349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信頼の境目</a:t>
            </a:r>
          </a:p>
        </p:txBody>
      </p:sp>
      <p:sp>
        <p:nvSpPr>
          <p:cNvPr id="39" name="Rectangle 39"/>
          <p:cNvSpPr/>
          <p:nvPr/>
        </p:nvSpPr>
        <p:spPr>
          <a:xfrm>
            <a:off x="6972300" y="3905250"/>
            <a:ext cx="114300" cy="114300"/>
          </a:xfrm>
          <a:prstGeom prst="roundRect">
            <a:avLst>
              <a:gd name="adj" fmla="val 16667"/>
            </a:avLst>
          </a:prstGeom>
          <a:solidFill>
            <a:srgbClr val="47BCC6"/>
          </a:solidFill>
          <a:ln>
            <a:noFill/>
          </a:ln>
        </p:spPr>
      </p:sp>
      <p:sp>
        <p:nvSpPr>
          <p:cNvPr id="40" name="TextBox 40"/>
          <p:cNvSpPr txBox="1"/>
          <p:nvPr/>
        </p:nvSpPr>
        <p:spPr>
          <a:xfrm>
            <a:off x="7193280" y="3857625"/>
            <a:ext cx="224409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脅威の並び順と根拠</a:t>
            </a:r>
          </a:p>
        </p:txBody>
      </p:sp>
      <p:sp>
        <p:nvSpPr>
          <p:cNvPr id="41" name="Rectangle 41"/>
          <p:cNvSpPr/>
          <p:nvPr/>
        </p:nvSpPr>
        <p:spPr>
          <a:xfrm>
            <a:off x="609600" y="4953000"/>
            <a:ext cx="10972800" cy="1409700"/>
          </a:xfrm>
          <a:prstGeom prst="roundRect">
            <a:avLst>
              <a:gd name="adj" fmla="val 6757"/>
            </a:avLst>
          </a:prstGeom>
          <a:solidFill>
            <a:srgbClr val="EEF6F7"/>
          </a:solidFill>
          <a:ln>
            <a:noFill/>
          </a:ln>
        </p:spPr>
      </p:sp>
      <p:sp>
        <p:nvSpPr>
          <p:cNvPr id="42" name="Line 42"/>
          <p:cNvSpPr/>
          <p:nvPr/>
        </p:nvSpPr>
        <p:spPr>
          <a:xfrm>
            <a:off x="6667500" y="4953000"/>
            <a:ext cx="9525" cy="1409700"/>
          </a:xfrm>
          <a:custGeom>
            <a:avLst/>
            <a:gdLst/>
            <a:ahLst/>
            <a:cxnLst/>
            <a:rect l="l" t="t" r="r" b="b"/>
            <a:pathLst>
              <a:path w="9525" h="1409700">
                <a:moveTo>
                  <a:pt x="0" y="0"/>
                </a:moveTo>
                <a:lnTo>
                  <a:pt x="0" y="1409700"/>
                </a:lnTo>
              </a:path>
            </a:pathLst>
          </a:custGeom>
          <a:noFill/>
          <a:ln w="9525">
            <a:solidFill>
              <a:srgbClr val="BFD9DD"/>
            </a:solidFill>
          </a:ln>
        </p:spPr>
      </p:sp>
      <p:sp>
        <p:nvSpPr>
          <p:cNvPr id="43" name="TextBox 43"/>
          <p:cNvSpPr txBox="1"/>
          <p:nvPr/>
        </p:nvSpPr>
        <p:spPr>
          <a:xfrm>
            <a:off x="868299" y="5144929"/>
            <a:ext cx="98632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OK基準</a:t>
            </a:r>
          </a:p>
        </p:txBody>
      </p:sp>
      <p:sp>
        <p:nvSpPr>
          <p:cNvPr id="44" name="Rectangle 44"/>
          <p:cNvSpPr/>
          <p:nvPr/>
        </p:nvSpPr>
        <p:spPr>
          <a:xfrm>
            <a:off x="876300" y="5410200"/>
            <a:ext cx="571500" cy="28575"/>
          </a:xfrm>
          <a:prstGeom prst="rect">
            <a:avLst/>
          </a:prstGeom>
          <a:solidFill>
            <a:srgbClr val="47BCC6"/>
          </a:solidFill>
          <a:ln>
            <a:noFill/>
          </a:ln>
        </p:spPr>
      </p:sp>
      <p:sp>
        <p:nvSpPr>
          <p:cNvPr id="45" name="Rectangle 45"/>
          <p:cNvSpPr/>
          <p:nvPr/>
        </p:nvSpPr>
        <p:spPr>
          <a:xfrm>
            <a:off x="876300" y="5543550"/>
            <a:ext cx="114300" cy="114300"/>
          </a:xfrm>
          <a:prstGeom prst="roundRect">
            <a:avLst>
              <a:gd name="adj" fmla="val 16667"/>
            </a:avLst>
          </a:prstGeom>
          <a:solidFill>
            <a:srgbClr val="47BCC6"/>
          </a:solidFill>
          <a:ln>
            <a:noFill/>
          </a:ln>
        </p:spPr>
      </p:sp>
      <p:sp>
        <p:nvSpPr>
          <p:cNvPr id="46" name="TextBox 46"/>
          <p:cNvSpPr txBox="1"/>
          <p:nvPr/>
        </p:nvSpPr>
        <p:spPr>
          <a:xfrm>
            <a:off x="1097661" y="5504021"/>
            <a:ext cx="431193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THREAT_MODEL.md が生成されている</a:t>
            </a:r>
          </a:p>
        </p:txBody>
      </p:sp>
      <p:sp>
        <p:nvSpPr>
          <p:cNvPr id="47" name="Rectangle 47"/>
          <p:cNvSpPr/>
          <p:nvPr/>
        </p:nvSpPr>
        <p:spPr>
          <a:xfrm>
            <a:off x="876300" y="5829300"/>
            <a:ext cx="114300" cy="114300"/>
          </a:xfrm>
          <a:prstGeom prst="roundRect">
            <a:avLst>
              <a:gd name="adj" fmla="val 16667"/>
            </a:avLst>
          </a:prstGeom>
          <a:solidFill>
            <a:srgbClr val="47BCC6"/>
          </a:solidFill>
          <a:ln>
            <a:noFill/>
          </a:ln>
        </p:spPr>
      </p:sp>
      <p:sp>
        <p:nvSpPr>
          <p:cNvPr id="48" name="TextBox 48"/>
          <p:cNvSpPr txBox="1"/>
          <p:nvPr/>
        </p:nvSpPr>
        <p:spPr>
          <a:xfrm>
            <a:off x="1097661" y="5789771"/>
            <a:ext cx="44845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守るべきもの・入口・脅威の並びが読める</a:t>
            </a:r>
          </a:p>
        </p:txBody>
      </p:sp>
      <p:sp>
        <p:nvSpPr>
          <p:cNvPr id="49" name="Rectangle 49"/>
          <p:cNvSpPr/>
          <p:nvPr/>
        </p:nvSpPr>
        <p:spPr>
          <a:xfrm>
            <a:off x="876300" y="6115050"/>
            <a:ext cx="114300" cy="114300"/>
          </a:xfrm>
          <a:prstGeom prst="roundRect">
            <a:avLst>
              <a:gd name="adj" fmla="val 16667"/>
            </a:avLst>
          </a:prstGeom>
          <a:solidFill>
            <a:srgbClr val="47BCC6"/>
          </a:solidFill>
          <a:ln>
            <a:noFill/>
          </a:ln>
        </p:spPr>
      </p:sp>
      <p:sp>
        <p:nvSpPr>
          <p:cNvPr id="50" name="TextBox 50"/>
          <p:cNvSpPr txBox="1"/>
          <p:nvPr/>
        </p:nvSpPr>
        <p:spPr>
          <a:xfrm>
            <a:off x="1097661" y="6075521"/>
            <a:ext cx="40140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一番上の脅威の該当箇所を挙げさせた</a:t>
            </a:r>
          </a:p>
        </p:txBody>
      </p:sp>
      <p:sp>
        <p:nvSpPr>
          <p:cNvPr id="51" name="TextBox 51"/>
          <p:cNvSpPr txBox="1"/>
          <p:nvPr/>
        </p:nvSpPr>
        <p:spPr>
          <a:xfrm>
            <a:off x="6926199" y="5144929"/>
            <a:ext cx="83510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生成物</a:t>
            </a:r>
          </a:p>
        </p:txBody>
      </p:sp>
      <p:sp>
        <p:nvSpPr>
          <p:cNvPr id="52" name="Rectangle 52"/>
          <p:cNvSpPr/>
          <p:nvPr/>
        </p:nvSpPr>
        <p:spPr>
          <a:xfrm>
            <a:off x="6934200" y="5410200"/>
            <a:ext cx="571500" cy="28575"/>
          </a:xfrm>
          <a:prstGeom prst="rect">
            <a:avLst/>
          </a:prstGeom>
          <a:solidFill>
            <a:srgbClr val="47BCC6"/>
          </a:solidFill>
          <a:ln>
            <a:noFill/>
          </a:ln>
        </p:spPr>
      </p:sp>
      <p:sp>
        <p:nvSpPr>
          <p:cNvPr id="53" name="TextBox 53"/>
          <p:cNvSpPr txBox="1"/>
          <p:nvPr/>
        </p:nvSpPr>
        <p:spPr>
          <a:xfrm>
            <a:off x="6926961" y="5504021"/>
            <a:ext cx="4602194" cy="564452"/>
          </a:xfrm>
          <a:prstGeom prst="rect">
            <a:avLst/>
          </a:prstGeom>
          <a:noFill/>
          <a:ln>
            <a:noFill/>
          </a:ln>
        </p:spPr>
        <p:txBody>
          <a:bodyPr wrap="square" lIns="0" tIns="0" rIns="0" bIns="0" anchor="t" anchorCtr="0"/>
          <a:lstStyle/>
          <a:p>
            <a:pPr algn="l">
              <a:lnSpc>
                <a:spcPts val="2250"/>
              </a:lnSpc>
            </a:pPr>
            <a:r>
              <a:rPr lang="en-US" sz="1420" dirty="0">
                <a:solidFill>
                  <a:srgbClr val="484848"/>
                </a:solidFill>
                <a:latin typeface="Zen Kaku Gothic New"/>
                <a:ea typeface="Zen Kaku Gothic New"/>
                <a:cs typeface="Zen Kaku Gothic New"/>
              </a:rPr>
              <a:t>handson/kadaiB/THREAT_MODEL.md</a:t>
            </a:r>
          </a:p>
          <a:p>
            <a:pPr algn="l">
              <a:lnSpc>
                <a:spcPts val="2250"/>
              </a:lnSpc>
            </a:pPr>
            <a:r>
              <a:rPr lang="zh-CN" sz="1420" dirty="0">
                <a:solidFill>
                  <a:srgbClr val="484848"/>
                </a:solidFill>
                <a:latin typeface="Zen Kaku Gothic New"/>
                <a:ea typeface="Zen Kaku Gothic New"/>
                <a:cs typeface="Zen Kaku Gothic New"/>
              </a:rPr>
              <a:t>（B-4 で直した2件が載っているかを見る）</a:t>
            </a:r>
          </a:p>
        </p:txBody>
      </p:sp>
      <p:sp>
        <p:nvSpPr>
          <p:cNvPr id="54" name="TextBox 5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55" name="TextBox 5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88</a:t>
            </a:r>
          </a:p>
        </p:txBody>
      </p:sp>
    </p:spTree>
  </p:cSld>
  <p:clrMapOvr>
    <a:masterClrMapping/>
  </p:clrMapOvr>
  <p:transition xmlns:p14="http://schemas.microsoft.com/office/powerpoint/2010/main" p14:dur="400">
    <p:fad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26A432"/>
          </a:solidFill>
          <a:ln>
            <a:noFill/>
          </a:ln>
        </p:spPr>
      </p:sp>
      <p:sp>
        <p:nvSpPr>
          <p:cNvPr id="4" name="Rectangle 4"/>
          <p:cNvSpPr/>
          <p:nvPr/>
        </p:nvSpPr>
        <p:spPr>
          <a:xfrm>
            <a:off x="457200" y="495300"/>
            <a:ext cx="1143000" cy="457200"/>
          </a:xfrm>
          <a:prstGeom prst="roundRect">
            <a:avLst>
              <a:gd name="adj" fmla="val 16667"/>
            </a:avLst>
          </a:prstGeom>
          <a:solidFill>
            <a:srgbClr val="26A432"/>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発展</a:t>
            </a:r>
          </a:p>
        </p:txBody>
      </p:sp>
      <p:sp>
        <p:nvSpPr>
          <p:cNvPr id="6" name="TextBox 6"/>
          <p:cNvSpPr txBox="1"/>
          <p:nvPr/>
        </p:nvSpPr>
        <p:spPr>
          <a:xfrm>
            <a:off x="198920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脅威と脆弱性</a:t>
            </a:r>
          </a:p>
        </p:txBody>
      </p:sp>
      <p:sp>
        <p:nvSpPr>
          <p:cNvPr id="7" name="Rectangle 7"/>
          <p:cNvSpPr/>
          <p:nvPr/>
        </p:nvSpPr>
        <p:spPr>
          <a:xfrm>
            <a:off x="2000250" y="1028700"/>
            <a:ext cx="9582150" cy="19050"/>
          </a:xfrm>
          <a:prstGeom prst="rect">
            <a:avLst/>
          </a:prstGeom>
          <a:solidFill>
            <a:srgbClr val="26A432"/>
          </a:solidFill>
          <a:ln>
            <a:noFill/>
          </a:ln>
        </p:spPr>
      </p:sp>
      <p:sp>
        <p:nvSpPr>
          <p:cNvPr id="8" name="TextBox 8"/>
          <p:cNvSpPr txBox="1"/>
          <p:nvPr/>
        </p:nvSpPr>
        <p:spPr>
          <a:xfrm>
            <a:off x="597027" y="1294924"/>
            <a:ext cx="7319058" cy="903160"/>
          </a:xfrm>
          <a:prstGeom prst="rect">
            <a:avLst/>
          </a:prstGeom>
          <a:noFill/>
          <a:ln>
            <a:noFill/>
          </a:ln>
        </p:spPr>
        <p:txBody>
          <a:bodyPr wrap="square" lIns="0" tIns="0" rIns="0" bIns="0" anchor="t" anchorCtr="0"/>
          <a:lstStyle/>
          <a:p>
            <a:pPr algn="l">
              <a:lnSpc>
                <a:spcPts val="3300"/>
              </a:lnSpc>
            </a:pPr>
            <a:r>
              <a:rPr lang="zh-CN" sz="2480" b="1" dirty="0">
                <a:solidFill>
                  <a:srgbClr val="000000"/>
                </a:solidFill>
                <a:latin typeface="Zen Kaku Gothic New"/>
                <a:ea typeface="Zen Kaku Gothic New"/>
                <a:cs typeface="Zen Kaku Gothic New"/>
              </a:rPr>
              <a:t>脆弱性は1行直せば消えますが、</a:t>
            </a:r>
          </a:p>
          <a:p>
            <a:pPr algn="l">
              <a:lnSpc>
                <a:spcPts val="3300"/>
              </a:lnSpc>
            </a:pPr>
            <a:r>
              <a:rPr lang="zh-CN" sz="2480" b="1" dirty="0">
                <a:solidFill>
                  <a:srgbClr val="000000"/>
                </a:solidFill>
                <a:latin typeface="Zen Kaku Gothic New"/>
                <a:ea typeface="Zen Kaku Gothic New"/>
                <a:cs typeface="Zen Kaku Gothic New"/>
              </a:rPr>
              <a:t>脅威は</a:t>
            </a:r>
            <a:r>
              <a:rPr lang="zh-CN" sz="2480" b="1" dirty="0">
                <a:solidFill>
                  <a:srgbClr val="264DBF"/>
                </a:solidFill>
                <a:latin typeface="Zen Kaku Gothic New"/>
                <a:ea typeface="Zen Kaku Gothic New"/>
                <a:cs typeface="Zen Kaku Gothic New"/>
              </a:rPr>
              <a:t>設計を変えないと</a:t>
            </a:r>
            <a:r>
              <a:rPr lang="zh-CN" sz="2480" b="1" dirty="0">
                <a:solidFill>
                  <a:srgbClr val="000000"/>
                </a:solidFill>
                <a:latin typeface="Zen Kaku Gothic New"/>
                <a:ea typeface="Zen Kaku Gothic New"/>
                <a:cs typeface="Zen Kaku Gothic New"/>
              </a:rPr>
              <a:t>消えません。</a:t>
            </a:r>
          </a:p>
        </p:txBody>
      </p:sp>
      <p:sp>
        <p:nvSpPr>
          <p:cNvPr id="9" name="Rectangle 9"/>
          <p:cNvSpPr/>
          <p:nvPr/>
        </p:nvSpPr>
        <p:spPr>
          <a:xfrm>
            <a:off x="609600" y="2343150"/>
            <a:ext cx="5334000" cy="3543300"/>
          </a:xfrm>
          <a:prstGeom prst="roundRect">
            <a:avLst>
              <a:gd name="adj" fmla="val 2688"/>
            </a:avLst>
          </a:prstGeom>
          <a:solidFill>
            <a:srgbClr val="F3F3F3"/>
          </a:solidFill>
          <a:ln>
            <a:noFill/>
          </a:ln>
        </p:spPr>
      </p:sp>
      <p:sp>
        <p:nvSpPr>
          <p:cNvPr id="10" name="Rectangle 10"/>
          <p:cNvSpPr/>
          <p:nvPr/>
        </p:nvSpPr>
        <p:spPr>
          <a:xfrm>
            <a:off x="609600" y="2343150"/>
            <a:ext cx="5334000" cy="495300"/>
          </a:xfrm>
          <a:prstGeom prst="roundRect">
            <a:avLst>
              <a:gd name="adj" fmla="val 19231"/>
            </a:avLst>
          </a:prstGeom>
          <a:solidFill>
            <a:srgbClr val="999999"/>
          </a:solidFill>
          <a:ln>
            <a:noFill/>
          </a:ln>
        </p:spPr>
      </p:sp>
      <p:sp>
        <p:nvSpPr>
          <p:cNvPr id="11" name="TextBox 11"/>
          <p:cNvSpPr txBox="1"/>
          <p:nvPr/>
        </p:nvSpPr>
        <p:spPr>
          <a:xfrm>
            <a:off x="868299" y="2516029"/>
            <a:ext cx="835104"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脆弱性</a:t>
            </a:r>
          </a:p>
        </p:txBody>
      </p:sp>
      <p:sp>
        <p:nvSpPr>
          <p:cNvPr id="12" name="TextBox 12"/>
          <p:cNvSpPr txBox="1"/>
          <p:nvPr/>
        </p:nvSpPr>
        <p:spPr>
          <a:xfrm>
            <a:off x="868299" y="3068479"/>
            <a:ext cx="274634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見つけたら直せる欠陥</a:t>
            </a:r>
          </a:p>
        </p:txBody>
      </p:sp>
      <p:sp>
        <p:nvSpPr>
          <p:cNvPr id="13" name="TextBox 13"/>
          <p:cNvSpPr txBox="1"/>
          <p:nvPr/>
        </p:nvSpPr>
        <p:spPr>
          <a:xfrm>
            <a:off x="869061" y="3484721"/>
            <a:ext cx="4672774" cy="831152"/>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入力チェックの抜けや、権限を見ていない</a:t>
            </a:r>
          </a:p>
          <a:p>
            <a:pPr algn="l">
              <a:lnSpc>
                <a:spcPts val="2175"/>
              </a:lnSpc>
            </a:pPr>
            <a:r>
              <a:rPr lang="zh-CN" sz="1420" dirty="0">
                <a:solidFill>
                  <a:srgbClr val="484848"/>
                </a:solidFill>
                <a:latin typeface="Zen Kaku Gothic New"/>
                <a:ea typeface="Zen Kaku Gothic New"/>
                <a:cs typeface="Zen Kaku Gothic New"/>
              </a:rPr>
              <a:t>分岐のように、直す場所が特定できる欠陥</a:t>
            </a:r>
          </a:p>
          <a:p>
            <a:pPr algn="l">
              <a:lnSpc>
                <a:spcPts val="2175"/>
              </a:lnSpc>
            </a:pPr>
            <a:r>
              <a:rPr lang="zh-CN" sz="1420" dirty="0">
                <a:solidFill>
                  <a:srgbClr val="484848"/>
                </a:solidFill>
                <a:latin typeface="Zen Kaku Gothic New"/>
                <a:ea typeface="Zen Kaku Gothic New"/>
                <a:cs typeface="Zen Kaku Gothic New"/>
              </a:rPr>
              <a:t>です。Issue に書き出して順番に消せます。</a:t>
            </a:r>
          </a:p>
        </p:txBody>
      </p:sp>
      <p:sp>
        <p:nvSpPr>
          <p:cNvPr id="14" name="Rectangle 14"/>
          <p:cNvSpPr/>
          <p:nvPr/>
        </p:nvSpPr>
        <p:spPr>
          <a:xfrm>
            <a:off x="876300" y="4572000"/>
            <a:ext cx="4800600" cy="1066800"/>
          </a:xfrm>
          <a:prstGeom prst="roundRect">
            <a:avLst>
              <a:gd name="adj" fmla="val 5357"/>
            </a:avLst>
          </a:prstGeom>
          <a:solidFill>
            <a:srgbClr val="FFFFFF"/>
          </a:solidFill>
          <a:ln>
            <a:noFill/>
          </a:ln>
        </p:spPr>
      </p:sp>
      <p:sp>
        <p:nvSpPr>
          <p:cNvPr id="15" name="TextBox 15"/>
          <p:cNvSpPr txBox="1"/>
          <p:nvPr/>
        </p:nvSpPr>
        <p:spPr>
          <a:xfrm>
            <a:off x="1097280" y="473392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対処</a:t>
            </a:r>
          </a:p>
        </p:txBody>
      </p:sp>
      <p:sp>
        <p:nvSpPr>
          <p:cNvPr id="16" name="TextBox 16"/>
          <p:cNvSpPr txBox="1"/>
          <p:nvPr/>
        </p:nvSpPr>
        <p:spPr>
          <a:xfrm>
            <a:off x="1097661" y="5065871"/>
            <a:ext cx="3966972"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Issue に書いて該当する行を直せば、</a:t>
            </a:r>
          </a:p>
          <a:p>
            <a:pPr algn="l">
              <a:lnSpc>
                <a:spcPts val="2025"/>
              </a:lnSpc>
            </a:pPr>
            <a:r>
              <a:rPr lang="zh-CN" sz="1420" dirty="0">
                <a:solidFill>
                  <a:srgbClr val="484848"/>
                </a:solidFill>
                <a:latin typeface="Zen Kaku Gothic New"/>
                <a:ea typeface="Zen Kaku Gothic New"/>
                <a:cs typeface="Zen Kaku Gothic New"/>
              </a:rPr>
              <a:t>その1件は消えます。</a:t>
            </a:r>
          </a:p>
        </p:txBody>
      </p:sp>
      <p:sp>
        <p:nvSpPr>
          <p:cNvPr id="17" name="Rectangle 17"/>
          <p:cNvSpPr/>
          <p:nvPr/>
        </p:nvSpPr>
        <p:spPr>
          <a:xfrm>
            <a:off x="6248400" y="2343150"/>
            <a:ext cx="5334000" cy="3543300"/>
          </a:xfrm>
          <a:prstGeom prst="roundRect">
            <a:avLst>
              <a:gd name="adj" fmla="val 2688"/>
            </a:avLst>
          </a:prstGeom>
          <a:solidFill>
            <a:srgbClr val="EEF6F7"/>
          </a:solidFill>
          <a:ln>
            <a:noFill/>
          </a:ln>
        </p:spPr>
      </p:sp>
      <p:sp>
        <p:nvSpPr>
          <p:cNvPr id="18" name="Rectangle 18"/>
          <p:cNvSpPr/>
          <p:nvPr/>
        </p:nvSpPr>
        <p:spPr>
          <a:xfrm>
            <a:off x="6248400" y="2343150"/>
            <a:ext cx="5334000" cy="495300"/>
          </a:xfrm>
          <a:prstGeom prst="roundRect">
            <a:avLst>
              <a:gd name="adj" fmla="val 19231"/>
            </a:avLst>
          </a:prstGeom>
          <a:solidFill>
            <a:srgbClr val="47BCC6"/>
          </a:solidFill>
          <a:ln>
            <a:noFill/>
          </a:ln>
        </p:spPr>
      </p:sp>
      <p:sp>
        <p:nvSpPr>
          <p:cNvPr id="19" name="TextBox 19"/>
          <p:cNvSpPr txBox="1"/>
          <p:nvPr/>
        </p:nvSpPr>
        <p:spPr>
          <a:xfrm>
            <a:off x="6507099" y="2516029"/>
            <a:ext cx="562070"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脅威</a:t>
            </a:r>
          </a:p>
        </p:txBody>
      </p:sp>
      <p:sp>
        <p:nvSpPr>
          <p:cNvPr id="20" name="TextBox 20"/>
          <p:cNvSpPr txBox="1"/>
          <p:nvPr/>
        </p:nvSpPr>
        <p:spPr>
          <a:xfrm>
            <a:off x="6507099" y="3068479"/>
            <a:ext cx="274634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誰が何を狙うかの想定</a:t>
            </a:r>
          </a:p>
        </p:txBody>
      </p:sp>
      <p:sp>
        <p:nvSpPr>
          <p:cNvPr id="21" name="TextBox 21"/>
          <p:cNvSpPr txBox="1"/>
          <p:nvPr/>
        </p:nvSpPr>
        <p:spPr>
          <a:xfrm>
            <a:off x="6507861" y="3484721"/>
            <a:ext cx="4378690" cy="831152"/>
          </a:xfrm>
          <a:prstGeom prst="rect">
            <a:avLst/>
          </a:prstGeom>
          <a:noFill/>
          <a:ln>
            <a:noFill/>
          </a:ln>
        </p:spPr>
        <p:txBody>
          <a:bodyPr wrap="square" lIns="0" tIns="0" rIns="0" bIns="0" anchor="t" anchorCtr="0"/>
          <a:lstStyle/>
          <a:p>
            <a:pPr algn="l">
              <a:lnSpc>
                <a:spcPts val="2175"/>
              </a:lnSpc>
            </a:pPr>
            <a:r>
              <a:rPr lang="zh-CN" sz="1420" dirty="0">
                <a:solidFill>
                  <a:srgbClr val="484848"/>
                </a:solidFill>
                <a:latin typeface="Zen Kaku Gothic New"/>
                <a:ea typeface="Zen Kaku Gothic New"/>
                <a:cs typeface="Zen Kaku Gothic New"/>
              </a:rPr>
              <a:t>守るものと入口を並べ、どこから何を</a:t>
            </a:r>
          </a:p>
          <a:p>
            <a:pPr algn="l">
              <a:lnSpc>
                <a:spcPts val="2175"/>
              </a:lnSpc>
            </a:pPr>
            <a:r>
              <a:rPr lang="zh-CN" sz="1420" dirty="0">
                <a:solidFill>
                  <a:srgbClr val="484848"/>
                </a:solidFill>
                <a:latin typeface="Zen Kaku Gothic New"/>
                <a:ea typeface="Zen Kaku Gothic New"/>
                <a:cs typeface="Zen Kaku Gothic New"/>
              </a:rPr>
              <a:t>取りに来るかを先に想定したものです。</a:t>
            </a:r>
          </a:p>
          <a:p>
            <a:pPr algn="l">
              <a:lnSpc>
                <a:spcPts val="2175"/>
              </a:lnSpc>
            </a:pPr>
            <a:r>
              <a:rPr lang="zh-CN" sz="1420" dirty="0">
                <a:solidFill>
                  <a:srgbClr val="484848"/>
                </a:solidFill>
                <a:latin typeface="Zen Kaku Gothic New"/>
                <a:ea typeface="Zen Kaku Gothic New"/>
                <a:cs typeface="Zen Kaku Gothic New"/>
              </a:rPr>
              <a:t>1行直しても、想定そのものは残ります。</a:t>
            </a:r>
          </a:p>
        </p:txBody>
      </p:sp>
      <p:sp>
        <p:nvSpPr>
          <p:cNvPr id="22" name="Rectangle 22"/>
          <p:cNvSpPr/>
          <p:nvPr/>
        </p:nvSpPr>
        <p:spPr>
          <a:xfrm>
            <a:off x="6515100" y="4572000"/>
            <a:ext cx="4800600" cy="1066800"/>
          </a:xfrm>
          <a:prstGeom prst="roundRect">
            <a:avLst>
              <a:gd name="adj" fmla="val 5357"/>
            </a:avLst>
          </a:prstGeom>
          <a:solidFill>
            <a:srgbClr val="FFFFFF"/>
          </a:solidFill>
          <a:ln>
            <a:noFill/>
          </a:ln>
        </p:spPr>
      </p:sp>
      <p:sp>
        <p:nvSpPr>
          <p:cNvPr id="23" name="TextBox 23"/>
          <p:cNvSpPr txBox="1"/>
          <p:nvPr/>
        </p:nvSpPr>
        <p:spPr>
          <a:xfrm>
            <a:off x="6736080" y="4733925"/>
            <a:ext cx="53530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対処</a:t>
            </a:r>
          </a:p>
        </p:txBody>
      </p:sp>
      <p:sp>
        <p:nvSpPr>
          <p:cNvPr id="24" name="TextBox 24"/>
          <p:cNvSpPr txBox="1"/>
          <p:nvPr/>
        </p:nvSpPr>
        <p:spPr>
          <a:xfrm>
            <a:off x="6736461" y="5065871"/>
            <a:ext cx="3778758"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入口を減らす、権限を分けるなど、</a:t>
            </a:r>
          </a:p>
          <a:p>
            <a:pPr algn="l">
              <a:lnSpc>
                <a:spcPts val="2025"/>
              </a:lnSpc>
            </a:pPr>
            <a:r>
              <a:rPr lang="zh-CN" sz="1420" dirty="0">
                <a:solidFill>
                  <a:srgbClr val="484848"/>
                </a:solidFill>
                <a:latin typeface="Zen Kaku Gothic New"/>
                <a:ea typeface="Zen Kaku Gothic New"/>
                <a:cs typeface="Zen Kaku Gothic New"/>
              </a:rPr>
              <a:t>設計のほうを変えます。</a:t>
            </a:r>
          </a:p>
        </p:txBody>
      </p:sp>
      <p:sp>
        <p:nvSpPr>
          <p:cNvPr id="25" name="TextBox 25"/>
          <p:cNvSpPr txBox="1"/>
          <p:nvPr/>
        </p:nvSpPr>
        <p:spPr>
          <a:xfrm>
            <a:off x="602361" y="6037421"/>
            <a:ext cx="763817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B-6 で作った THREAT_MODEL.md は、右側を文章にしたものです。</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89</a:t>
            </a:r>
          </a:p>
        </p:txBody>
      </p:sp>
    </p:spTree>
  </p:cSld>
  <p:clrMapOvr>
    <a:masterClrMapping/>
  </p:clrMapOvr>
  <p:transition xmlns:p14="http://schemas.microsoft.com/office/powerpoint/2010/main" p14:dur="40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今日扱う範囲</a:t>
            </a:r>
          </a:p>
        </p:txBody>
      </p:sp>
      <p:sp>
        <p:nvSpPr>
          <p:cNvPr id="5" name="Rectangle 5"/>
          <p:cNvSpPr/>
          <p:nvPr/>
        </p:nvSpPr>
        <p:spPr>
          <a:xfrm>
            <a:off x="609600" y="1028700"/>
            <a:ext cx="10972800" cy="19050"/>
          </a:xfrm>
          <a:prstGeom prst="rect">
            <a:avLst/>
          </a:prstGeom>
          <a:solidFill>
            <a:srgbClr val="A3DDE3"/>
          </a:solidFill>
          <a:ln>
            <a:noFill/>
          </a:ln>
        </p:spPr>
      </p:sp>
      <p:sp>
        <p:nvSpPr>
          <p:cNvPr id="6" name="Rectangle 6"/>
          <p:cNvSpPr/>
          <p:nvPr/>
        </p:nvSpPr>
        <p:spPr>
          <a:xfrm>
            <a:off x="609600" y="1866900"/>
            <a:ext cx="76200" cy="1428750"/>
          </a:xfrm>
          <a:prstGeom prst="rect">
            <a:avLst/>
          </a:prstGeom>
          <a:solidFill>
            <a:srgbClr val="47BCC6"/>
          </a:solidFill>
          <a:ln>
            <a:noFill/>
          </a:ln>
        </p:spPr>
      </p:sp>
      <p:sp>
        <p:nvSpPr>
          <p:cNvPr id="7" name="TextBox 7"/>
          <p:cNvSpPr txBox="1"/>
          <p:nvPr/>
        </p:nvSpPr>
        <p:spPr>
          <a:xfrm>
            <a:off x="975360" y="2171700"/>
            <a:ext cx="8871585" cy="586740"/>
          </a:xfrm>
          <a:prstGeom prst="rect">
            <a:avLst/>
          </a:prstGeom>
          <a:noFill/>
          <a:ln>
            <a:noFill/>
          </a:ln>
        </p:spPr>
        <p:txBody>
          <a:bodyPr wrap="none" lIns="0" tIns="0" rIns="0" bIns="0" anchor="t" anchorCtr="0">
            <a:spAutoFit/>
          </a:bodyPr>
          <a:lstStyle/>
          <a:p>
            <a:pPr algn="l"/>
            <a:r>
              <a:rPr lang="zh-CN" sz="3000" b="1" dirty="0">
                <a:solidFill>
                  <a:srgbClr val="000000"/>
                </a:solidFill>
                <a:latin typeface="Zen Kaku Gothic New"/>
                <a:ea typeface="Zen Kaku Gothic New"/>
                <a:cs typeface="Zen Kaku Gothic New"/>
              </a:rPr>
              <a:t>今日は</a:t>
            </a:r>
            <a:r>
              <a:rPr lang="zh-CN" sz="3000" b="1" dirty="0">
                <a:solidFill>
                  <a:srgbClr val="264DBF"/>
                </a:solidFill>
                <a:latin typeface="Zen Kaku Gothic New"/>
                <a:ea typeface="Zen Kaku Gothic New"/>
                <a:cs typeface="Zen Kaku Gothic New"/>
              </a:rPr>
              <a:t>対話</a:t>
            </a:r>
            <a:r>
              <a:rPr lang="zh-CN" sz="3000" b="1" dirty="0">
                <a:solidFill>
                  <a:srgbClr val="000000"/>
                </a:solidFill>
                <a:latin typeface="Zen Kaku Gothic New"/>
                <a:ea typeface="Zen Kaku Gothic New"/>
                <a:cs typeface="Zen Kaku Gothic New"/>
              </a:rPr>
              <a:t>と</a:t>
            </a:r>
            <a:r>
              <a:rPr lang="zh-CN" sz="3000" b="1" dirty="0">
                <a:solidFill>
                  <a:srgbClr val="264DBF"/>
                </a:solidFill>
                <a:latin typeface="Zen Kaku Gothic New"/>
                <a:ea typeface="Zen Kaku Gothic New"/>
                <a:cs typeface="Zen Kaku Gothic New"/>
              </a:rPr>
              <a:t>委任</a:t>
            </a:r>
            <a:r>
              <a:rPr lang="zh-CN" sz="3000" b="1" dirty="0">
                <a:solidFill>
                  <a:srgbClr val="000000"/>
                </a:solidFill>
                <a:latin typeface="Zen Kaku Gothic New"/>
                <a:ea typeface="Zen Kaku Gothic New"/>
                <a:cs typeface="Zen Kaku Gothic New"/>
              </a:rPr>
              <a:t>の境目を扱います。</a:t>
            </a:r>
          </a:p>
        </p:txBody>
      </p:sp>
      <p:sp>
        <p:nvSpPr>
          <p:cNvPr id="8" name="TextBox 8"/>
          <p:cNvSpPr txBox="1"/>
          <p:nvPr/>
        </p:nvSpPr>
        <p:spPr>
          <a:xfrm>
            <a:off x="1002030" y="2905125"/>
            <a:ext cx="694944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手順を渡すか、到達点を渡すか。その差を演習で確かめます。</a:t>
            </a:r>
          </a:p>
        </p:txBody>
      </p:sp>
      <p:sp>
        <p:nvSpPr>
          <p:cNvPr id="9" name="Rectangle 9"/>
          <p:cNvSpPr/>
          <p:nvPr/>
        </p:nvSpPr>
        <p:spPr>
          <a:xfrm>
            <a:off x="2028825" y="4191000"/>
            <a:ext cx="1905000" cy="609600"/>
          </a:xfrm>
          <a:prstGeom prst="roundRect">
            <a:avLst>
              <a:gd name="adj" fmla="val 12500"/>
            </a:avLst>
          </a:prstGeom>
          <a:solidFill>
            <a:srgbClr val="F0F3F4"/>
          </a:solidFill>
          <a:ln>
            <a:noFill/>
          </a:ln>
        </p:spPr>
      </p:sp>
      <p:sp>
        <p:nvSpPr>
          <p:cNvPr id="10" name="TextBox 10"/>
          <p:cNvSpPr txBox="1"/>
          <p:nvPr/>
        </p:nvSpPr>
        <p:spPr>
          <a:xfrm>
            <a:off x="2660142" y="4377690"/>
            <a:ext cx="642366" cy="352044"/>
          </a:xfrm>
          <a:prstGeom prst="rect">
            <a:avLst/>
          </a:prstGeom>
          <a:noFill/>
          <a:ln>
            <a:noFill/>
          </a:ln>
        </p:spPr>
        <p:txBody>
          <a:bodyPr wrap="none" lIns="0" tIns="0" rIns="0" bIns="0" anchor="t" anchorCtr="0">
            <a:spAutoFit/>
          </a:bodyPr>
          <a:lstStyle/>
          <a:p>
            <a:pPr algn="ctr"/>
            <a:r>
              <a:rPr lang="zh-CN" sz="1800" b="1" dirty="0">
                <a:solidFill>
                  <a:srgbClr val="999999"/>
                </a:solidFill>
                <a:latin typeface="Zen Kaku Gothic New"/>
                <a:ea typeface="Zen Kaku Gothic New"/>
                <a:cs typeface="Zen Kaku Gothic New"/>
              </a:rPr>
              <a:t>補完</a:t>
            </a:r>
          </a:p>
        </p:txBody>
      </p:sp>
      <p:sp>
        <p:nvSpPr>
          <p:cNvPr id="11" name="Rectangle 11"/>
          <p:cNvSpPr/>
          <p:nvPr/>
        </p:nvSpPr>
        <p:spPr>
          <a:xfrm>
            <a:off x="4105275" y="4191000"/>
            <a:ext cx="1905000" cy="609600"/>
          </a:xfrm>
          <a:prstGeom prst="roundRect">
            <a:avLst>
              <a:gd name="adj" fmla="val 12500"/>
            </a:avLst>
          </a:prstGeom>
          <a:solidFill>
            <a:srgbClr val="47BCC6"/>
          </a:solidFill>
          <a:ln>
            <a:noFill/>
          </a:ln>
        </p:spPr>
      </p:sp>
      <p:sp>
        <p:nvSpPr>
          <p:cNvPr id="12" name="TextBox 12"/>
          <p:cNvSpPr txBox="1"/>
          <p:nvPr/>
        </p:nvSpPr>
        <p:spPr>
          <a:xfrm>
            <a:off x="4736592" y="4377690"/>
            <a:ext cx="642366" cy="352044"/>
          </a:xfrm>
          <a:prstGeom prst="rect">
            <a:avLst/>
          </a:prstGeom>
          <a:noFill/>
          <a:ln>
            <a:noFill/>
          </a:ln>
        </p:spPr>
        <p:txBody>
          <a:bodyPr wrap="none" lIns="0" tIns="0" rIns="0" bIns="0" anchor="t" anchorCtr="0">
            <a:spAutoFit/>
          </a:bodyPr>
          <a:lstStyle/>
          <a:p>
            <a:pPr algn="ctr"/>
            <a:r>
              <a:rPr lang="zh-CN" sz="1800" b="1" dirty="0">
                <a:solidFill>
                  <a:srgbClr val="FFFFFF"/>
                </a:solidFill>
                <a:latin typeface="Zen Kaku Gothic New"/>
                <a:ea typeface="Zen Kaku Gothic New"/>
                <a:cs typeface="Zen Kaku Gothic New"/>
              </a:rPr>
              <a:t>対話</a:t>
            </a:r>
          </a:p>
        </p:txBody>
      </p:sp>
      <p:sp>
        <p:nvSpPr>
          <p:cNvPr id="13" name="Rectangle 13"/>
          <p:cNvSpPr/>
          <p:nvPr/>
        </p:nvSpPr>
        <p:spPr>
          <a:xfrm>
            <a:off x="6181725" y="4191000"/>
            <a:ext cx="1905000" cy="609600"/>
          </a:xfrm>
          <a:prstGeom prst="roundRect">
            <a:avLst>
              <a:gd name="adj" fmla="val 12500"/>
            </a:avLst>
          </a:prstGeom>
          <a:solidFill>
            <a:srgbClr val="47BCC6"/>
          </a:solidFill>
          <a:ln>
            <a:noFill/>
          </a:ln>
        </p:spPr>
      </p:sp>
      <p:sp>
        <p:nvSpPr>
          <p:cNvPr id="14" name="TextBox 14"/>
          <p:cNvSpPr txBox="1"/>
          <p:nvPr/>
        </p:nvSpPr>
        <p:spPr>
          <a:xfrm>
            <a:off x="6813042" y="4377690"/>
            <a:ext cx="642366" cy="352044"/>
          </a:xfrm>
          <a:prstGeom prst="rect">
            <a:avLst/>
          </a:prstGeom>
          <a:noFill/>
          <a:ln>
            <a:noFill/>
          </a:ln>
        </p:spPr>
        <p:txBody>
          <a:bodyPr wrap="none" lIns="0" tIns="0" rIns="0" bIns="0" anchor="t" anchorCtr="0">
            <a:spAutoFit/>
          </a:bodyPr>
          <a:lstStyle/>
          <a:p>
            <a:pPr algn="ctr"/>
            <a:r>
              <a:rPr lang="zh-CN" sz="1800" b="1" dirty="0">
                <a:solidFill>
                  <a:srgbClr val="FFFFFF"/>
                </a:solidFill>
                <a:latin typeface="Zen Kaku Gothic New"/>
                <a:ea typeface="Zen Kaku Gothic New"/>
                <a:cs typeface="Zen Kaku Gothic New"/>
              </a:rPr>
              <a:t>委任</a:t>
            </a:r>
          </a:p>
        </p:txBody>
      </p:sp>
      <p:sp>
        <p:nvSpPr>
          <p:cNvPr id="15" name="Rectangle 15"/>
          <p:cNvSpPr/>
          <p:nvPr/>
        </p:nvSpPr>
        <p:spPr>
          <a:xfrm>
            <a:off x="8258175" y="4191000"/>
            <a:ext cx="1905000" cy="609600"/>
          </a:xfrm>
          <a:prstGeom prst="roundRect">
            <a:avLst>
              <a:gd name="adj" fmla="val 12500"/>
            </a:avLst>
          </a:prstGeom>
          <a:solidFill>
            <a:srgbClr val="F0F3F4"/>
          </a:solidFill>
          <a:ln>
            <a:noFill/>
          </a:ln>
        </p:spPr>
      </p:sp>
      <p:sp>
        <p:nvSpPr>
          <p:cNvPr id="16" name="TextBox 16"/>
          <p:cNvSpPr txBox="1"/>
          <p:nvPr/>
        </p:nvSpPr>
        <p:spPr>
          <a:xfrm>
            <a:off x="8889492" y="4377690"/>
            <a:ext cx="642366" cy="352044"/>
          </a:xfrm>
          <a:prstGeom prst="rect">
            <a:avLst/>
          </a:prstGeom>
          <a:noFill/>
          <a:ln>
            <a:noFill/>
          </a:ln>
        </p:spPr>
        <p:txBody>
          <a:bodyPr wrap="none" lIns="0" tIns="0" rIns="0" bIns="0" anchor="t" anchorCtr="0">
            <a:spAutoFit/>
          </a:bodyPr>
          <a:lstStyle/>
          <a:p>
            <a:pPr algn="ctr"/>
            <a:r>
              <a:rPr lang="zh-CN" sz="1800" b="1" dirty="0">
                <a:solidFill>
                  <a:srgbClr val="999999"/>
                </a:solidFill>
                <a:latin typeface="Zen Kaku Gothic New"/>
                <a:ea typeface="Zen Kaku Gothic New"/>
                <a:cs typeface="Zen Kaku Gothic New"/>
              </a:rPr>
              <a:t>協働</a:t>
            </a:r>
          </a:p>
        </p:txBody>
      </p:sp>
      <p:sp>
        <p:nvSpPr>
          <p:cNvPr id="17" name="Line 17"/>
          <p:cNvSpPr/>
          <p:nvPr/>
        </p:nvSpPr>
        <p:spPr>
          <a:xfrm>
            <a:off x="4105275" y="5048250"/>
            <a:ext cx="3981450" cy="9525"/>
          </a:xfrm>
          <a:custGeom>
            <a:avLst/>
            <a:gdLst/>
            <a:ahLst/>
            <a:cxnLst/>
            <a:rect l="l" t="t" r="r" b="b"/>
            <a:pathLst>
              <a:path w="3981450" h="9525">
                <a:moveTo>
                  <a:pt x="0" y="0"/>
                </a:moveTo>
                <a:lnTo>
                  <a:pt x="3981450" y="0"/>
                </a:lnTo>
              </a:path>
            </a:pathLst>
          </a:custGeom>
          <a:noFill/>
          <a:ln w="28575">
            <a:solidFill>
              <a:srgbClr val="47BCC6"/>
            </a:solidFill>
          </a:ln>
        </p:spPr>
      </p:sp>
      <p:sp>
        <p:nvSpPr>
          <p:cNvPr id="18" name="Line 18"/>
          <p:cNvSpPr/>
          <p:nvPr/>
        </p:nvSpPr>
        <p:spPr>
          <a:xfrm>
            <a:off x="4105275" y="4895850"/>
            <a:ext cx="9525" cy="152400"/>
          </a:xfrm>
          <a:custGeom>
            <a:avLst/>
            <a:gdLst/>
            <a:ahLst/>
            <a:cxnLst/>
            <a:rect l="l" t="t" r="r" b="b"/>
            <a:pathLst>
              <a:path w="9525" h="152400">
                <a:moveTo>
                  <a:pt x="0" y="152400"/>
                </a:moveTo>
                <a:lnTo>
                  <a:pt x="0" y="0"/>
                </a:lnTo>
              </a:path>
            </a:pathLst>
          </a:custGeom>
          <a:noFill/>
          <a:ln w="28575">
            <a:solidFill>
              <a:srgbClr val="47BCC6"/>
            </a:solidFill>
          </a:ln>
        </p:spPr>
      </p:sp>
      <p:sp>
        <p:nvSpPr>
          <p:cNvPr id="19" name="Line 19"/>
          <p:cNvSpPr/>
          <p:nvPr/>
        </p:nvSpPr>
        <p:spPr>
          <a:xfrm>
            <a:off x="8086725" y="4895850"/>
            <a:ext cx="9525" cy="152400"/>
          </a:xfrm>
          <a:custGeom>
            <a:avLst/>
            <a:gdLst/>
            <a:ahLst/>
            <a:cxnLst/>
            <a:rect l="l" t="t" r="r" b="b"/>
            <a:pathLst>
              <a:path w="9525" h="152400">
                <a:moveTo>
                  <a:pt x="0" y="152400"/>
                </a:moveTo>
                <a:lnTo>
                  <a:pt x="0" y="0"/>
                </a:lnTo>
              </a:path>
            </a:pathLst>
          </a:custGeom>
          <a:noFill/>
          <a:ln w="28575">
            <a:solidFill>
              <a:srgbClr val="47BCC6"/>
            </a:solidFill>
          </a:ln>
        </p:spPr>
      </p:sp>
      <p:sp>
        <p:nvSpPr>
          <p:cNvPr id="20" name="TextBox 20"/>
          <p:cNvSpPr txBox="1"/>
          <p:nvPr/>
        </p:nvSpPr>
        <p:spPr>
          <a:xfrm>
            <a:off x="5405414" y="5221129"/>
            <a:ext cx="1381173" cy="308039"/>
          </a:xfrm>
          <a:prstGeom prst="rect">
            <a:avLst/>
          </a:prstGeom>
          <a:noFill/>
          <a:ln>
            <a:noFill/>
          </a:ln>
        </p:spPr>
        <p:txBody>
          <a:bodyPr wrap="none" lIns="0" tIns="0" rIns="0" bIns="0" anchor="t" anchorCtr="0">
            <a:spAutoFit/>
          </a:bodyPr>
          <a:lstStyle/>
          <a:p>
            <a:pPr algn="ctr"/>
            <a:r>
              <a:rPr lang="zh-CN" sz="1580" b="1" dirty="0">
                <a:solidFill>
                  <a:srgbClr val="264DBF"/>
                </a:solidFill>
                <a:latin typeface="Zen Kaku Gothic New"/>
                <a:ea typeface="Zen Kaku Gothic New"/>
                <a:cs typeface="Zen Kaku Gothic New"/>
              </a:rPr>
              <a:t>今日の中心</a:t>
            </a:r>
          </a:p>
        </p:txBody>
      </p:sp>
      <p:sp>
        <p:nvSpPr>
          <p:cNvPr id="21" name="TextBox 21"/>
          <p:cNvSpPr txBox="1"/>
          <p:nvPr/>
        </p:nvSpPr>
        <p:spPr>
          <a:xfrm>
            <a:off x="601980" y="5991225"/>
            <a:ext cx="942594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補完は日々の入力補助として、協働はチーム運用の話として、別の機会に扱います。</a:t>
            </a:r>
          </a:p>
        </p:txBody>
      </p:sp>
      <p:sp>
        <p:nvSpPr>
          <p:cNvPr id="22" name="TextBox 22"/>
          <p:cNvSpPr txBox="1"/>
          <p:nvPr/>
        </p:nvSpPr>
        <p:spPr>
          <a:xfrm>
            <a:off x="2619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3" name="TextBox 23"/>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a:t>
            </a:r>
          </a:p>
        </p:txBody>
      </p:sp>
    </p:spTree>
  </p:cSld>
  <p:clrMapOvr>
    <a:masterClrMapping/>
  </p:clrMapOvr>
  <p:transition xmlns:p14="http://schemas.microsoft.com/office/powerpoint/2010/main" p14:dur="400">
    <p:fad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06</a:t>
            </a:r>
          </a:p>
        </p:txBody>
      </p:sp>
      <p:sp>
        <p:nvSpPr>
          <p:cNvPr id="5" name="TextBox 5"/>
          <p:cNvSpPr txBox="1"/>
          <p:nvPr/>
        </p:nvSpPr>
        <p:spPr>
          <a:xfrm>
            <a:off x="1125474" y="3818572"/>
            <a:ext cx="6613874"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コンテキストとハーネス</a:t>
            </a:r>
          </a:p>
        </p:txBody>
      </p:sp>
      <p:sp>
        <p:nvSpPr>
          <p:cNvPr id="6" name="Rectangle 6"/>
          <p:cNvSpPr/>
          <p:nvPr/>
        </p:nvSpPr>
        <p:spPr>
          <a:xfrm>
            <a:off x="1162050" y="4457700"/>
            <a:ext cx="4000500" cy="28575"/>
          </a:xfrm>
          <a:prstGeom prst="rect">
            <a:avLst/>
          </a:prstGeom>
          <a:solidFill>
            <a:srgbClr val="47BCC6"/>
          </a:solidFill>
          <a:ln>
            <a:noFill/>
          </a:ln>
        </p:spPr>
      </p:sp>
      <p:sp>
        <p:nvSpPr>
          <p:cNvPr id="7" name="TextBox 7"/>
          <p:cNvSpPr txBox="1"/>
          <p:nvPr/>
        </p:nvSpPr>
        <p:spPr>
          <a:xfrm>
            <a:off x="1154049" y="4706779"/>
            <a:ext cx="7036880"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今日置いた設定が、明日の仕事でどう効くのかを整理します</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9" name="TextBox 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90</a:t>
            </a:r>
          </a:p>
        </p:txBody>
      </p:sp>
    </p:spTree>
  </p:cSld>
  <p:clrMapOvr>
    <a:masterClrMapping/>
  </p:clrMapOvr>
  <p:transition xmlns:p14="http://schemas.microsoft.com/office/powerpoint/2010/main" p14:dur="400">
    <p:fade/>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67780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バイブコーディングの強みと弱み</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352074"/>
            <a:ext cx="1075148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立ち上がりは速い一方で、抜けは</a:t>
            </a:r>
            <a:r>
              <a:rPr lang="zh-CN" sz="2480" b="1" dirty="0">
                <a:solidFill>
                  <a:srgbClr val="264DBF"/>
                </a:solidFill>
                <a:latin typeface="Zen Kaku Gothic New"/>
                <a:ea typeface="Zen Kaku Gothic New"/>
                <a:cs typeface="Zen Kaku Gothic New"/>
              </a:rPr>
              <a:t>画面に出てきません</a:t>
            </a:r>
            <a:r>
              <a:rPr lang="zh-CN" sz="2480" b="1" dirty="0">
                <a:solidFill>
                  <a:srgbClr val="000000"/>
                </a:solidFill>
                <a:latin typeface="Zen Kaku Gothic New"/>
                <a:ea typeface="Zen Kaku Gothic New"/>
                <a:cs typeface="Zen Kaku Gothic New"/>
              </a:rPr>
              <a:t>。</a:t>
            </a:r>
          </a:p>
        </p:txBody>
      </p:sp>
      <p:sp>
        <p:nvSpPr>
          <p:cNvPr id="7" name="Rectangle 7"/>
          <p:cNvSpPr/>
          <p:nvPr/>
        </p:nvSpPr>
        <p:spPr>
          <a:xfrm>
            <a:off x="609600" y="2114550"/>
            <a:ext cx="5334000" cy="3771900"/>
          </a:xfrm>
          <a:prstGeom prst="roundRect">
            <a:avLst>
              <a:gd name="adj" fmla="val 2525"/>
            </a:avLst>
          </a:prstGeom>
          <a:solidFill>
            <a:srgbClr val="EEF6F7"/>
          </a:solidFill>
          <a:ln>
            <a:noFill/>
          </a:ln>
        </p:spPr>
      </p:sp>
      <p:sp>
        <p:nvSpPr>
          <p:cNvPr id="8" name="Rectangle 8"/>
          <p:cNvSpPr/>
          <p:nvPr/>
        </p:nvSpPr>
        <p:spPr>
          <a:xfrm>
            <a:off x="609600" y="2114550"/>
            <a:ext cx="5334000" cy="76200"/>
          </a:xfrm>
          <a:prstGeom prst="roundRect">
            <a:avLst>
              <a:gd name="adj" fmla="val 50000"/>
            </a:avLst>
          </a:prstGeom>
          <a:solidFill>
            <a:srgbClr val="47BCC6"/>
          </a:solidFill>
          <a:ln>
            <a:noFill/>
          </a:ln>
        </p:spPr>
      </p:sp>
      <p:sp>
        <p:nvSpPr>
          <p:cNvPr id="9" name="TextBox 9"/>
          <p:cNvSpPr txBox="1"/>
          <p:nvPr/>
        </p:nvSpPr>
        <p:spPr>
          <a:xfrm>
            <a:off x="867156" y="2434590"/>
            <a:ext cx="642366"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強み</a:t>
            </a:r>
          </a:p>
        </p:txBody>
      </p:sp>
      <p:sp>
        <p:nvSpPr>
          <p:cNvPr id="10" name="Ellipse 10"/>
          <p:cNvSpPr/>
          <p:nvPr/>
        </p:nvSpPr>
        <p:spPr>
          <a:xfrm>
            <a:off x="895350" y="2952750"/>
            <a:ext cx="114300" cy="114300"/>
          </a:xfrm>
          <a:prstGeom prst="ellipse">
            <a:avLst/>
          </a:prstGeom>
          <a:solidFill>
            <a:srgbClr val="47BCC6"/>
          </a:solidFill>
          <a:ln>
            <a:noFill/>
          </a:ln>
        </p:spPr>
      </p:sp>
      <p:sp>
        <p:nvSpPr>
          <p:cNvPr id="11" name="TextBox 11"/>
          <p:cNvSpPr txBox="1"/>
          <p:nvPr/>
        </p:nvSpPr>
        <p:spPr>
          <a:xfrm>
            <a:off x="1134999" y="2916079"/>
            <a:ext cx="274634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動くものが最初に出る</a:t>
            </a:r>
          </a:p>
        </p:txBody>
      </p:sp>
      <p:sp>
        <p:nvSpPr>
          <p:cNvPr id="12" name="TextBox 12"/>
          <p:cNvSpPr txBox="1"/>
          <p:nvPr/>
        </p:nvSpPr>
        <p:spPr>
          <a:xfrm>
            <a:off x="1135761" y="321802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仕様を詰める前に画面で確かめられます</a:t>
            </a:r>
          </a:p>
        </p:txBody>
      </p:sp>
      <p:sp>
        <p:nvSpPr>
          <p:cNvPr id="13" name="Ellipse 13"/>
          <p:cNvSpPr/>
          <p:nvPr/>
        </p:nvSpPr>
        <p:spPr>
          <a:xfrm>
            <a:off x="895350" y="3905250"/>
            <a:ext cx="114300" cy="114300"/>
          </a:xfrm>
          <a:prstGeom prst="ellipse">
            <a:avLst/>
          </a:prstGeom>
          <a:solidFill>
            <a:srgbClr val="47BCC6"/>
          </a:solidFill>
          <a:ln>
            <a:noFill/>
          </a:ln>
        </p:spPr>
      </p:sp>
      <p:sp>
        <p:nvSpPr>
          <p:cNvPr id="14" name="TextBox 14"/>
          <p:cNvSpPr txBox="1"/>
          <p:nvPr/>
        </p:nvSpPr>
        <p:spPr>
          <a:xfrm>
            <a:off x="1134999" y="3868579"/>
            <a:ext cx="220027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試して捨てられる</a:t>
            </a:r>
          </a:p>
        </p:txBody>
      </p:sp>
      <p:sp>
        <p:nvSpPr>
          <p:cNvPr id="15" name="TextBox 15"/>
          <p:cNvSpPr txBox="1"/>
          <p:nvPr/>
        </p:nvSpPr>
        <p:spPr>
          <a:xfrm>
            <a:off x="1135761" y="417052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気に入らなければ作り直す判断が早まります</a:t>
            </a:r>
          </a:p>
        </p:txBody>
      </p:sp>
      <p:sp>
        <p:nvSpPr>
          <p:cNvPr id="16" name="Ellipse 16"/>
          <p:cNvSpPr/>
          <p:nvPr/>
        </p:nvSpPr>
        <p:spPr>
          <a:xfrm>
            <a:off x="895350" y="4857750"/>
            <a:ext cx="114300" cy="114300"/>
          </a:xfrm>
          <a:prstGeom prst="ellipse">
            <a:avLst/>
          </a:prstGeom>
          <a:solidFill>
            <a:srgbClr val="47BCC6"/>
          </a:solidFill>
          <a:ln>
            <a:noFill/>
          </a:ln>
        </p:spPr>
      </p:sp>
      <p:sp>
        <p:nvSpPr>
          <p:cNvPr id="17" name="TextBox 17"/>
          <p:cNvSpPr txBox="1"/>
          <p:nvPr/>
        </p:nvSpPr>
        <p:spPr>
          <a:xfrm>
            <a:off x="1134999" y="4821079"/>
            <a:ext cx="3019377"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書き出しの手間が小さい</a:t>
            </a:r>
          </a:p>
        </p:txBody>
      </p:sp>
      <p:sp>
        <p:nvSpPr>
          <p:cNvPr id="18" name="TextBox 18"/>
          <p:cNvSpPr txBox="1"/>
          <p:nvPr/>
        </p:nvSpPr>
        <p:spPr>
          <a:xfrm>
            <a:off x="1135761" y="512302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空のファイルから書き始めずに済みます</a:t>
            </a:r>
          </a:p>
        </p:txBody>
      </p:sp>
      <p:sp>
        <p:nvSpPr>
          <p:cNvPr id="19" name="Rectangle 19"/>
          <p:cNvSpPr/>
          <p:nvPr/>
        </p:nvSpPr>
        <p:spPr>
          <a:xfrm>
            <a:off x="6248400" y="2114550"/>
            <a:ext cx="5334000" cy="3771900"/>
          </a:xfrm>
          <a:prstGeom prst="roundRect">
            <a:avLst>
              <a:gd name="adj" fmla="val 2525"/>
            </a:avLst>
          </a:prstGeom>
          <a:solidFill>
            <a:srgbClr val="F3F3F3"/>
          </a:solidFill>
          <a:ln>
            <a:noFill/>
          </a:ln>
        </p:spPr>
      </p:sp>
      <p:sp>
        <p:nvSpPr>
          <p:cNvPr id="20" name="Rectangle 20"/>
          <p:cNvSpPr/>
          <p:nvPr/>
        </p:nvSpPr>
        <p:spPr>
          <a:xfrm>
            <a:off x="6248400" y="2114550"/>
            <a:ext cx="5334000" cy="76200"/>
          </a:xfrm>
          <a:prstGeom prst="roundRect">
            <a:avLst>
              <a:gd name="adj" fmla="val 50000"/>
            </a:avLst>
          </a:prstGeom>
          <a:solidFill>
            <a:srgbClr val="999999"/>
          </a:solidFill>
          <a:ln>
            <a:noFill/>
          </a:ln>
        </p:spPr>
      </p:sp>
      <p:sp>
        <p:nvSpPr>
          <p:cNvPr id="21" name="TextBox 21"/>
          <p:cNvSpPr txBox="1"/>
          <p:nvPr/>
        </p:nvSpPr>
        <p:spPr>
          <a:xfrm>
            <a:off x="6505956" y="2434590"/>
            <a:ext cx="642366"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弱み</a:t>
            </a:r>
          </a:p>
        </p:txBody>
      </p:sp>
      <p:sp>
        <p:nvSpPr>
          <p:cNvPr id="22" name="Ellipse 22"/>
          <p:cNvSpPr/>
          <p:nvPr/>
        </p:nvSpPr>
        <p:spPr>
          <a:xfrm>
            <a:off x="6534150" y="2952750"/>
            <a:ext cx="114300" cy="114300"/>
          </a:xfrm>
          <a:prstGeom prst="ellipse">
            <a:avLst/>
          </a:prstGeom>
          <a:solidFill>
            <a:srgbClr val="999999"/>
          </a:solidFill>
          <a:ln>
            <a:noFill/>
          </a:ln>
        </p:spPr>
      </p:sp>
      <p:sp>
        <p:nvSpPr>
          <p:cNvPr id="23" name="TextBox 23"/>
          <p:cNvSpPr txBox="1"/>
          <p:nvPr/>
        </p:nvSpPr>
        <p:spPr>
          <a:xfrm>
            <a:off x="6773799" y="291607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抜けが画面に出ない</a:t>
            </a:r>
          </a:p>
        </p:txBody>
      </p:sp>
      <p:sp>
        <p:nvSpPr>
          <p:cNvPr id="24" name="TextBox 24"/>
          <p:cNvSpPr txBox="1"/>
          <p:nvPr/>
        </p:nvSpPr>
        <p:spPr>
          <a:xfrm>
            <a:off x="6774561" y="321802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動いて見えるので、見落としに気づけません</a:t>
            </a:r>
          </a:p>
        </p:txBody>
      </p:sp>
      <p:sp>
        <p:nvSpPr>
          <p:cNvPr id="25" name="Ellipse 25"/>
          <p:cNvSpPr/>
          <p:nvPr/>
        </p:nvSpPr>
        <p:spPr>
          <a:xfrm>
            <a:off x="6534150" y="3905250"/>
            <a:ext cx="114300" cy="114300"/>
          </a:xfrm>
          <a:prstGeom prst="ellipse">
            <a:avLst/>
          </a:prstGeom>
          <a:solidFill>
            <a:srgbClr val="999999"/>
          </a:solidFill>
          <a:ln>
            <a:noFill/>
          </a:ln>
        </p:spPr>
      </p:sp>
      <p:sp>
        <p:nvSpPr>
          <p:cNvPr id="26" name="TextBox 26"/>
          <p:cNvSpPr txBox="1"/>
          <p:nvPr/>
        </p:nvSpPr>
        <p:spPr>
          <a:xfrm>
            <a:off x="6773799" y="386857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毎回やり方が変わる</a:t>
            </a:r>
          </a:p>
        </p:txBody>
      </p:sp>
      <p:sp>
        <p:nvSpPr>
          <p:cNvPr id="27" name="TextBox 27"/>
          <p:cNvSpPr txBox="1"/>
          <p:nvPr/>
        </p:nvSpPr>
        <p:spPr>
          <a:xfrm>
            <a:off x="6774561" y="417052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同じ依頼でも、返ってくる作りが揃いません</a:t>
            </a:r>
          </a:p>
        </p:txBody>
      </p:sp>
      <p:sp>
        <p:nvSpPr>
          <p:cNvPr id="28" name="Rectangle 28"/>
          <p:cNvSpPr/>
          <p:nvPr/>
        </p:nvSpPr>
        <p:spPr>
          <a:xfrm>
            <a:off x="6515100" y="4629150"/>
            <a:ext cx="4800600" cy="1104900"/>
          </a:xfrm>
          <a:prstGeom prst="roundRect">
            <a:avLst>
              <a:gd name="adj" fmla="val 6897"/>
            </a:avLst>
          </a:prstGeom>
          <a:solidFill>
            <a:srgbClr val="FFFFFF"/>
          </a:solidFill>
          <a:ln>
            <a:noFill/>
          </a:ln>
        </p:spPr>
      </p:sp>
      <p:sp>
        <p:nvSpPr>
          <p:cNvPr id="29" name="Rectangle 29"/>
          <p:cNvSpPr/>
          <p:nvPr/>
        </p:nvSpPr>
        <p:spPr>
          <a:xfrm>
            <a:off x="6515100" y="4629150"/>
            <a:ext cx="57150" cy="1104900"/>
          </a:xfrm>
          <a:prstGeom prst="roundRect">
            <a:avLst>
              <a:gd name="adj" fmla="val 50000"/>
            </a:avLst>
          </a:prstGeom>
          <a:solidFill>
            <a:srgbClr val="47BCC6"/>
          </a:solidFill>
          <a:ln>
            <a:noFill/>
          </a:ln>
        </p:spPr>
      </p:sp>
      <p:sp>
        <p:nvSpPr>
          <p:cNvPr id="30" name="TextBox 30"/>
          <p:cNvSpPr txBox="1"/>
          <p:nvPr/>
        </p:nvSpPr>
        <p:spPr>
          <a:xfrm>
            <a:off x="6774180" y="4810125"/>
            <a:ext cx="280158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A-2 で書き出した懸念</a:t>
            </a:r>
          </a:p>
        </p:txBody>
      </p:sp>
      <p:sp>
        <p:nvSpPr>
          <p:cNvPr id="31" name="TextBox 31"/>
          <p:cNvSpPr txBox="1"/>
          <p:nvPr/>
        </p:nvSpPr>
        <p:spPr>
          <a:xfrm>
            <a:off x="6774561" y="5123021"/>
            <a:ext cx="4484560" cy="535876"/>
          </a:xfrm>
          <a:prstGeom prst="rect">
            <a:avLst/>
          </a:prstGeom>
          <a:noFill/>
          <a:ln>
            <a:noFill/>
          </a:ln>
        </p:spPr>
        <p:txBody>
          <a:bodyPr wrap="square" lIns="0" tIns="0" rIns="0" bIns="0" anchor="t" anchorCtr="0"/>
          <a:lstStyle/>
          <a:p>
            <a:pPr algn="l">
              <a:lnSpc>
                <a:spcPts val="2025"/>
              </a:lnSpc>
            </a:pPr>
            <a:r>
              <a:rPr lang="zh-CN" sz="1420" dirty="0">
                <a:solidFill>
                  <a:srgbClr val="484848"/>
                </a:solidFill>
                <a:latin typeface="Zen Kaku Gothic New"/>
                <a:ea typeface="Zen Kaku Gothic New"/>
                <a:cs typeface="Zen Kaku Gothic New"/>
              </a:rPr>
              <a:t>入力チェック、エラー処理、件数が増えた</a:t>
            </a:r>
          </a:p>
          <a:p>
            <a:pPr algn="l">
              <a:lnSpc>
                <a:spcPts val="2025"/>
              </a:lnSpc>
            </a:pPr>
            <a:r>
              <a:rPr lang="zh-CN" sz="1420" dirty="0">
                <a:solidFill>
                  <a:srgbClr val="484848"/>
                </a:solidFill>
                <a:latin typeface="Zen Kaku Gothic New"/>
                <a:ea typeface="Zen Kaku Gothic New"/>
                <a:cs typeface="Zen Kaku Gothic New"/>
              </a:rPr>
              <a:t>ときの動き。memo.md を読み返します。</a:t>
            </a:r>
          </a:p>
        </p:txBody>
      </p:sp>
      <p:sp>
        <p:nvSpPr>
          <p:cNvPr id="32" name="TextBox 3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91</a:t>
            </a:r>
          </a:p>
        </p:txBody>
      </p:sp>
    </p:spTree>
  </p:cSld>
  <p:clrMapOvr>
    <a:masterClrMapping/>
  </p:clrMapOvr>
  <p:transition xmlns:p14="http://schemas.microsoft.com/office/powerpoint/2010/main" p14:dur="400">
    <p:fad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30075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コンテキストエンジニアリング</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789" y="1158716"/>
            <a:ext cx="6472428" cy="816674"/>
          </a:xfrm>
          <a:prstGeom prst="rect">
            <a:avLst/>
          </a:prstGeom>
          <a:noFill/>
          <a:ln>
            <a:noFill/>
          </a:ln>
        </p:spPr>
        <p:txBody>
          <a:bodyPr wrap="square" lIns="0" tIns="0" rIns="0" bIns="0" anchor="t" anchorCtr="0"/>
          <a:lstStyle/>
          <a:p>
            <a:pPr algn="l">
              <a:lnSpc>
                <a:spcPts val="2850"/>
              </a:lnSpc>
            </a:pPr>
            <a:r>
              <a:rPr lang="zh-CN" sz="2320" b="1" dirty="0">
                <a:solidFill>
                  <a:srgbClr val="000000"/>
                </a:solidFill>
                <a:latin typeface="Zen Kaku Gothic New"/>
                <a:ea typeface="Zen Kaku Gothic New"/>
                <a:cs typeface="Zen Kaku Gothic New"/>
              </a:rPr>
              <a:t>会社のナレッジと個人の暗黙知を、</a:t>
            </a:r>
          </a:p>
          <a:p>
            <a:pPr algn="l">
              <a:lnSpc>
                <a:spcPts val="2850"/>
              </a:lnSpc>
            </a:pPr>
            <a:r>
              <a:rPr lang="zh-CN" sz="2320" b="1" dirty="0">
                <a:solidFill>
                  <a:srgbClr val="000000"/>
                </a:solidFill>
                <a:latin typeface="Zen Kaku Gothic New"/>
                <a:ea typeface="Zen Kaku Gothic New"/>
                <a:cs typeface="Zen Kaku Gothic New"/>
              </a:rPr>
              <a:t>AIが</a:t>
            </a:r>
            <a:r>
              <a:rPr lang="zh-CN" sz="2320" b="1" dirty="0">
                <a:solidFill>
                  <a:srgbClr val="264DBF"/>
                </a:solidFill>
                <a:latin typeface="Zen Kaku Gothic New"/>
                <a:ea typeface="Zen Kaku Gothic New"/>
                <a:cs typeface="Zen Kaku Gothic New"/>
              </a:rPr>
              <a:t>読める形に整える</a:t>
            </a:r>
            <a:r>
              <a:rPr lang="zh-CN" sz="2320" b="1" dirty="0">
                <a:solidFill>
                  <a:srgbClr val="000000"/>
                </a:solidFill>
                <a:latin typeface="Zen Kaku Gothic New"/>
                <a:ea typeface="Zen Kaku Gothic New"/>
                <a:cs typeface="Zen Kaku Gothic New"/>
              </a:rPr>
              <a:t>作業です。</a:t>
            </a:r>
          </a:p>
        </p:txBody>
      </p:sp>
      <p:sp>
        <p:nvSpPr>
          <p:cNvPr id="7" name="Rectangle 7"/>
          <p:cNvSpPr/>
          <p:nvPr/>
        </p:nvSpPr>
        <p:spPr>
          <a:xfrm>
            <a:off x="609600" y="2647950"/>
            <a:ext cx="95250" cy="1447800"/>
          </a:xfrm>
          <a:prstGeom prst="rect">
            <a:avLst/>
          </a:prstGeom>
          <a:solidFill>
            <a:srgbClr val="47BCC6"/>
          </a:solidFill>
          <a:ln>
            <a:noFill/>
          </a:ln>
        </p:spPr>
      </p:sp>
      <p:sp>
        <p:nvSpPr>
          <p:cNvPr id="8" name="TextBox 8"/>
          <p:cNvSpPr txBox="1"/>
          <p:nvPr/>
        </p:nvSpPr>
        <p:spPr>
          <a:xfrm>
            <a:off x="980313" y="2867501"/>
            <a:ext cx="6743064" cy="1234250"/>
          </a:xfrm>
          <a:prstGeom prst="rect">
            <a:avLst/>
          </a:prstGeom>
          <a:noFill/>
          <a:ln>
            <a:noFill/>
          </a:ln>
        </p:spPr>
        <p:txBody>
          <a:bodyPr wrap="square" lIns="0" tIns="0" rIns="0" bIns="0" anchor="t" anchorCtr="0"/>
          <a:lstStyle/>
          <a:p>
            <a:pPr algn="l">
              <a:lnSpc>
                <a:spcPts val="3300"/>
              </a:lnSpc>
            </a:pPr>
            <a:r>
              <a:rPr lang="zh-CN" sz="2020" b="1" dirty="0">
                <a:solidFill>
                  <a:srgbClr val="000000"/>
                </a:solidFill>
                <a:latin typeface="Zen Kaku Gothic New"/>
                <a:ea typeface="Zen Kaku Gothic New"/>
                <a:cs typeface="Zen Kaku Gothic New"/>
              </a:rPr>
              <a:t>頭の中にあるうちは、AI には渡せません。</a:t>
            </a:r>
          </a:p>
          <a:p>
            <a:pPr algn="l">
              <a:lnSpc>
                <a:spcPts val="3300"/>
              </a:lnSpc>
            </a:pPr>
            <a:r>
              <a:rPr lang="zh-CN" sz="2020" b="1" dirty="0">
                <a:solidFill>
                  <a:srgbClr val="000000"/>
                </a:solidFill>
                <a:latin typeface="Zen Kaku Gothic New"/>
                <a:ea typeface="Zen Kaku Gothic New"/>
                <a:cs typeface="Zen Kaku Gothic New"/>
              </a:rPr>
              <a:t>ファイルに書いた分だけ、AI は前提を</a:t>
            </a:r>
          </a:p>
          <a:p>
            <a:pPr algn="l">
              <a:lnSpc>
                <a:spcPts val="3300"/>
              </a:lnSpc>
            </a:pPr>
            <a:r>
              <a:rPr lang="zh-CN" sz="2020" b="1" dirty="0">
                <a:solidFill>
                  <a:srgbClr val="000000"/>
                </a:solidFill>
                <a:latin typeface="Zen Kaku Gothic New"/>
                <a:ea typeface="Zen Kaku Gothic New"/>
                <a:cs typeface="Zen Kaku Gothic New"/>
              </a:rPr>
              <a:t>踏まえて動きます。</a:t>
            </a:r>
          </a:p>
        </p:txBody>
      </p:sp>
      <p:sp>
        <p:nvSpPr>
          <p:cNvPr id="9" name="Rectangle 9"/>
          <p:cNvSpPr/>
          <p:nvPr/>
        </p:nvSpPr>
        <p:spPr>
          <a:xfrm>
            <a:off x="6305550" y="2114550"/>
            <a:ext cx="5276850" cy="2971800"/>
          </a:xfrm>
          <a:prstGeom prst="roundRect">
            <a:avLst>
              <a:gd name="adj" fmla="val 2564"/>
            </a:avLst>
          </a:prstGeom>
          <a:solidFill>
            <a:srgbClr val="000000">
              <a:alpha val="8000"/>
            </a:srgbClr>
          </a:solidFill>
          <a:ln>
            <a:noFill/>
          </a:ln>
        </p:spPr>
      </p:sp>
      <p:pic>
        <p:nvPicPr>
          <p:cNvPr id="10" name="Image 10"/>
          <p:cNvPicPr>
            <a:picLocks noChangeAspect="1"/>
          </p:cNvPicPr>
          <p:nvPr/>
        </p:nvPicPr>
        <p:blipFill>
          <a:blip r:embed="rId2"/>
          <a:stretch>
            <a:fillRect/>
          </a:stretch>
        </p:blipFill>
        <p:spPr>
          <a:xfrm>
            <a:off x="6248400" y="2057400"/>
            <a:ext cx="5276850" cy="2971800"/>
          </a:xfrm>
          <a:prstGeom prst="rect">
            <a:avLst/>
          </a:prstGeom>
        </p:spPr>
      </p:pic>
      <p:sp>
        <p:nvSpPr>
          <p:cNvPr id="11" name="Rectangle 11"/>
          <p:cNvSpPr/>
          <p:nvPr/>
        </p:nvSpPr>
        <p:spPr>
          <a:xfrm>
            <a:off x="6248400" y="2057400"/>
            <a:ext cx="5276850" cy="2971800"/>
          </a:xfrm>
          <a:prstGeom prst="roundRect">
            <a:avLst>
              <a:gd name="adj" fmla="val 2564"/>
            </a:avLst>
          </a:prstGeom>
          <a:noFill/>
          <a:ln w="14288">
            <a:solidFill>
              <a:srgbClr val="E3E7EA"/>
            </a:solidFill>
          </a:ln>
        </p:spPr>
      </p:sp>
      <p:sp>
        <p:nvSpPr>
          <p:cNvPr id="12" name="TextBox 12"/>
          <p:cNvSpPr txBox="1"/>
          <p:nvPr/>
        </p:nvSpPr>
        <p:spPr>
          <a:xfrm>
            <a:off x="6251829" y="5142071"/>
            <a:ext cx="5269992"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Claude Code 公式ドキュメント 設定の解説</a:t>
            </a:r>
          </a:p>
        </p:txBody>
      </p:sp>
      <p:sp>
        <p:nvSpPr>
          <p:cNvPr id="13" name="TextBox 13"/>
          <p:cNvSpPr txBox="1"/>
          <p:nvPr/>
        </p:nvSpPr>
        <p:spPr>
          <a:xfrm>
            <a:off x="601599" y="5030629"/>
            <a:ext cx="1927241"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前提を置く場所</a:t>
            </a:r>
          </a:p>
        </p:txBody>
      </p:sp>
      <p:sp>
        <p:nvSpPr>
          <p:cNvPr id="14" name="Rectangle 14"/>
          <p:cNvSpPr/>
          <p:nvPr/>
        </p:nvSpPr>
        <p:spPr>
          <a:xfrm>
            <a:off x="609600" y="5448300"/>
            <a:ext cx="10972800" cy="9525"/>
          </a:xfrm>
          <a:prstGeom prst="rect">
            <a:avLst/>
          </a:prstGeom>
          <a:solidFill>
            <a:srgbClr val="E3E7EA"/>
          </a:solidFill>
          <a:ln>
            <a:noFill/>
          </a:ln>
        </p:spPr>
      </p:sp>
      <p:sp>
        <p:nvSpPr>
          <p:cNvPr id="15" name="TextBox 15"/>
          <p:cNvSpPr txBox="1"/>
          <p:nvPr/>
        </p:nvSpPr>
        <p:spPr>
          <a:xfrm>
            <a:off x="601599" y="5621179"/>
            <a:ext cx="1503250"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Source Code Pro"/>
                <a:ea typeface="Source Code Pro"/>
                <a:cs typeface="Source Code Pro"/>
              </a:rPr>
              <a:t>CLAUDE.md</a:t>
            </a:r>
          </a:p>
        </p:txBody>
      </p:sp>
      <p:sp>
        <p:nvSpPr>
          <p:cNvPr id="16" name="TextBox 16"/>
          <p:cNvSpPr txBox="1"/>
          <p:nvPr/>
        </p:nvSpPr>
        <p:spPr>
          <a:xfrm>
            <a:off x="2278761" y="5637371"/>
            <a:ext cx="966044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技術スタックと業務ルール、してはいけないことを書いた、プロジェクト共通の前提です。</a:t>
            </a:r>
          </a:p>
        </p:txBody>
      </p:sp>
      <p:sp>
        <p:nvSpPr>
          <p:cNvPr id="17" name="Rectangle 17"/>
          <p:cNvSpPr/>
          <p:nvPr/>
        </p:nvSpPr>
        <p:spPr>
          <a:xfrm>
            <a:off x="609600" y="5943600"/>
            <a:ext cx="10972800" cy="9525"/>
          </a:xfrm>
          <a:prstGeom prst="rect">
            <a:avLst/>
          </a:prstGeom>
          <a:solidFill>
            <a:srgbClr val="E3E7EA"/>
          </a:solidFill>
          <a:ln>
            <a:noFill/>
          </a:ln>
        </p:spPr>
      </p:sp>
      <p:sp>
        <p:nvSpPr>
          <p:cNvPr id="18" name="TextBox 18"/>
          <p:cNvSpPr txBox="1"/>
          <p:nvPr/>
        </p:nvSpPr>
        <p:spPr>
          <a:xfrm>
            <a:off x="601599" y="6116479"/>
            <a:ext cx="766846" cy="308039"/>
          </a:xfrm>
          <a:prstGeom prst="rect">
            <a:avLst/>
          </a:prstGeom>
          <a:noFill/>
          <a:ln>
            <a:noFill/>
          </a:ln>
        </p:spPr>
        <p:txBody>
          <a:bodyPr wrap="none" lIns="0" tIns="0" rIns="0" bIns="0" anchor="t" anchorCtr="0">
            <a:spAutoFit/>
          </a:bodyPr>
          <a:lstStyle/>
          <a:p>
            <a:pPr algn="l"/>
            <a:r>
              <a:rPr lang="en-US" sz="1580" b="1" dirty="0">
                <a:solidFill>
                  <a:srgbClr val="000000"/>
                </a:solidFill>
                <a:latin typeface="Source Code Pro"/>
                <a:ea typeface="Source Code Pro"/>
                <a:cs typeface="Source Code Pro"/>
              </a:rPr>
              <a:t>docs/</a:t>
            </a:r>
          </a:p>
        </p:txBody>
      </p:sp>
      <p:sp>
        <p:nvSpPr>
          <p:cNvPr id="19" name="TextBox 19"/>
          <p:cNvSpPr txBox="1"/>
          <p:nvPr/>
        </p:nvSpPr>
        <p:spPr>
          <a:xfrm>
            <a:off x="2278761" y="6132671"/>
            <a:ext cx="89193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用語集や業務ルールを置く場所。@ で名指しすると、その中身がそのまま渡ります。</a:t>
            </a:r>
          </a:p>
        </p:txBody>
      </p:sp>
      <p:sp>
        <p:nvSpPr>
          <p:cNvPr id="20" name="Rectangle 20"/>
          <p:cNvSpPr/>
          <p:nvPr/>
        </p:nvSpPr>
        <p:spPr>
          <a:xfrm>
            <a:off x="609600" y="6438900"/>
            <a:ext cx="10972800" cy="9525"/>
          </a:xfrm>
          <a:prstGeom prst="rect">
            <a:avLst/>
          </a:prstGeom>
          <a:solidFill>
            <a:srgbClr val="E3E7EA"/>
          </a:solidFill>
          <a:ln>
            <a:noFill/>
          </a:ln>
        </p:spPr>
      </p:sp>
      <p:sp>
        <p:nvSpPr>
          <p:cNvPr id="21" name="TextBox 2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2" name="TextBox 22"/>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92</a:t>
            </a:r>
          </a:p>
        </p:txBody>
      </p:sp>
    </p:spTree>
  </p:cSld>
  <p:clrMapOvr>
    <a:masterClrMapping/>
  </p:clrMapOvr>
  <p:transition xmlns:p14="http://schemas.microsoft.com/office/powerpoint/2010/main" p14:dur="400">
    <p:fad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92371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コンテキストからループまで</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464326" cy="903160"/>
          </a:xfrm>
          <a:prstGeom prst="rect">
            <a:avLst/>
          </a:prstGeom>
          <a:noFill/>
          <a:ln>
            <a:noFill/>
          </a:ln>
        </p:spPr>
        <p:txBody>
          <a:bodyPr wrap="square" lIns="0" tIns="0" rIns="0" bIns="0" anchor="t" anchorCtr="0"/>
          <a:lstStyle/>
          <a:p>
            <a:pPr algn="l">
              <a:lnSpc>
                <a:spcPts val="3300"/>
              </a:lnSpc>
            </a:pPr>
            <a:r>
              <a:rPr lang="zh-CN" sz="2480" b="1" dirty="0">
                <a:solidFill>
                  <a:srgbClr val="000000"/>
                </a:solidFill>
                <a:latin typeface="Zen Kaku Gothic New"/>
                <a:ea typeface="Zen Kaku Gothic New"/>
                <a:cs typeface="Zen Kaku Gothic New"/>
              </a:rPr>
              <a:t>コンテキストを置き、ハーネスで手順を固定し、</a:t>
            </a:r>
          </a:p>
          <a:p>
            <a:pPr algn="l">
              <a:lnSpc>
                <a:spcPts val="3300"/>
              </a:lnSpc>
            </a:pPr>
            <a:r>
              <a:rPr lang="zh-CN" sz="2480" b="1" dirty="0">
                <a:solidFill>
                  <a:srgbClr val="264DBF"/>
                </a:solidFill>
                <a:latin typeface="Zen Kaku Gothic New"/>
                <a:ea typeface="Zen Kaku Gothic New"/>
                <a:cs typeface="Zen Kaku Gothic New"/>
              </a:rPr>
              <a:t>ループ</a:t>
            </a:r>
            <a:r>
              <a:rPr lang="zh-CN" sz="2480" b="1" dirty="0">
                <a:solidFill>
                  <a:srgbClr val="000000"/>
                </a:solidFill>
                <a:latin typeface="Zen Kaku Gothic New"/>
                <a:ea typeface="Zen Kaku Gothic New"/>
                <a:cs typeface="Zen Kaku Gothic New"/>
              </a:rPr>
              <a:t>で直しきります。</a:t>
            </a:r>
          </a:p>
        </p:txBody>
      </p:sp>
      <p:sp>
        <p:nvSpPr>
          <p:cNvPr id="7" name="TextBox 7"/>
          <p:cNvSpPr txBox="1"/>
          <p:nvPr/>
        </p:nvSpPr>
        <p:spPr>
          <a:xfrm>
            <a:off x="601599" y="2230279"/>
            <a:ext cx="7179897"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3つには順番があります。前を飛ばすと、後ろが効きません。</a:t>
            </a:r>
          </a:p>
        </p:txBody>
      </p:sp>
      <p:sp>
        <p:nvSpPr>
          <p:cNvPr id="8" name="Rectangle 8"/>
          <p:cNvSpPr/>
          <p:nvPr/>
        </p:nvSpPr>
        <p:spPr>
          <a:xfrm>
            <a:off x="609600" y="4057650"/>
            <a:ext cx="3352800" cy="1619250"/>
          </a:xfrm>
          <a:prstGeom prst="rect">
            <a:avLst/>
          </a:prstGeom>
          <a:solidFill>
            <a:srgbClr val="DCEEF1"/>
          </a:solidFill>
          <a:ln>
            <a:noFill/>
          </a:ln>
        </p:spPr>
      </p:sp>
      <p:sp>
        <p:nvSpPr>
          <p:cNvPr id="9" name="Rectangle 9"/>
          <p:cNvSpPr/>
          <p:nvPr/>
        </p:nvSpPr>
        <p:spPr>
          <a:xfrm>
            <a:off x="4381500" y="3390900"/>
            <a:ext cx="3352800" cy="2286000"/>
          </a:xfrm>
          <a:prstGeom prst="rect">
            <a:avLst/>
          </a:prstGeom>
          <a:solidFill>
            <a:srgbClr val="8FD3DB"/>
          </a:solidFill>
          <a:ln>
            <a:noFill/>
          </a:ln>
        </p:spPr>
      </p:sp>
      <p:sp>
        <p:nvSpPr>
          <p:cNvPr id="10" name="Rectangle 10"/>
          <p:cNvSpPr/>
          <p:nvPr/>
        </p:nvSpPr>
        <p:spPr>
          <a:xfrm>
            <a:off x="8153400" y="2724150"/>
            <a:ext cx="3352800" cy="2952750"/>
          </a:xfrm>
          <a:prstGeom prst="rect">
            <a:avLst/>
          </a:prstGeom>
          <a:solidFill>
            <a:srgbClr val="47BCC6"/>
          </a:solidFill>
          <a:ln>
            <a:noFill/>
          </a:ln>
        </p:spPr>
      </p:sp>
      <p:sp>
        <p:nvSpPr>
          <p:cNvPr id="11" name="Polygon 11"/>
          <p:cNvSpPr/>
          <p:nvPr/>
        </p:nvSpPr>
        <p:spPr>
          <a:xfrm>
            <a:off x="4038600" y="4762500"/>
            <a:ext cx="228600" cy="228600"/>
          </a:xfrm>
          <a:custGeom>
            <a:avLst/>
            <a:gdLst/>
            <a:ahLst/>
            <a:cxnLst/>
            <a:rect l="l" t="t" r="r" b="b"/>
            <a:pathLst>
              <a:path w="228600" h="228600">
                <a:moveTo>
                  <a:pt x="0" y="0"/>
                </a:moveTo>
                <a:lnTo>
                  <a:pt x="228600" y="114300"/>
                </a:lnTo>
                <a:lnTo>
                  <a:pt x="0" y="228600"/>
                </a:lnTo>
                <a:close/>
              </a:path>
            </a:pathLst>
          </a:custGeom>
          <a:solidFill>
            <a:srgbClr val="47BCC6"/>
          </a:solidFill>
          <a:ln>
            <a:noFill/>
          </a:ln>
        </p:spPr>
      </p:sp>
      <p:sp>
        <p:nvSpPr>
          <p:cNvPr id="12" name="Polygon 12"/>
          <p:cNvSpPr/>
          <p:nvPr/>
        </p:nvSpPr>
        <p:spPr>
          <a:xfrm>
            <a:off x="7810500" y="4191000"/>
            <a:ext cx="228600" cy="228600"/>
          </a:xfrm>
          <a:custGeom>
            <a:avLst/>
            <a:gdLst/>
            <a:ahLst/>
            <a:cxnLst/>
            <a:rect l="l" t="t" r="r" b="b"/>
            <a:pathLst>
              <a:path w="228600" h="228600">
                <a:moveTo>
                  <a:pt x="0" y="0"/>
                </a:moveTo>
                <a:lnTo>
                  <a:pt x="228600" y="114300"/>
                </a:lnTo>
                <a:lnTo>
                  <a:pt x="0" y="228600"/>
                </a:lnTo>
                <a:close/>
              </a:path>
            </a:pathLst>
          </a:custGeom>
          <a:solidFill>
            <a:srgbClr val="47BCC6"/>
          </a:solidFill>
          <a:ln>
            <a:noFill/>
          </a:ln>
        </p:spPr>
      </p:sp>
      <p:sp>
        <p:nvSpPr>
          <p:cNvPr id="13" name="TextBox 13"/>
          <p:cNvSpPr txBox="1"/>
          <p:nvPr/>
        </p:nvSpPr>
        <p:spPr>
          <a:xfrm>
            <a:off x="865632" y="4345305"/>
            <a:ext cx="421786" cy="410718"/>
          </a:xfrm>
          <a:prstGeom prst="rect">
            <a:avLst/>
          </a:prstGeom>
          <a:noFill/>
          <a:ln>
            <a:noFill/>
          </a:ln>
        </p:spPr>
        <p:txBody>
          <a:bodyPr wrap="none" lIns="0" tIns="0" rIns="0" bIns="0" anchor="t" anchorCtr="0">
            <a:spAutoFit/>
          </a:bodyPr>
          <a:lstStyle/>
          <a:p>
            <a:pPr algn="l"/>
            <a:r>
              <a:rPr lang="en-US" sz="2100" b="1" dirty="0">
                <a:solidFill>
                  <a:srgbClr val="2E9AA4"/>
                </a:solidFill>
                <a:latin typeface="Zen Kaku Gothic New"/>
                <a:ea typeface="Zen Kaku Gothic New"/>
                <a:cs typeface="Zen Kaku Gothic New"/>
              </a:rPr>
              <a:t>01</a:t>
            </a:r>
          </a:p>
        </p:txBody>
      </p:sp>
      <p:sp>
        <p:nvSpPr>
          <p:cNvPr id="14" name="TextBox 14"/>
          <p:cNvSpPr txBox="1"/>
          <p:nvPr/>
        </p:nvSpPr>
        <p:spPr>
          <a:xfrm>
            <a:off x="866394" y="4780598"/>
            <a:ext cx="2048066" cy="381381"/>
          </a:xfrm>
          <a:prstGeom prst="rect">
            <a:avLst/>
          </a:prstGeom>
          <a:noFill/>
          <a:ln>
            <a:noFill/>
          </a:ln>
        </p:spPr>
        <p:txBody>
          <a:bodyPr wrap="none" lIns="0" tIns="0" rIns="0" bIns="0" anchor="t" anchorCtr="0">
            <a:spAutoFit/>
          </a:bodyPr>
          <a:lstStyle/>
          <a:p>
            <a:pPr algn="l"/>
            <a:r>
              <a:rPr lang="zh-CN" sz="1950" b="1" dirty="0">
                <a:solidFill>
                  <a:srgbClr val="000000"/>
                </a:solidFill>
                <a:latin typeface="Zen Kaku Gothic New"/>
                <a:ea typeface="Zen Kaku Gothic New"/>
                <a:cs typeface="Zen Kaku Gothic New"/>
              </a:rPr>
              <a:t>コンテキスト</a:t>
            </a:r>
          </a:p>
        </p:txBody>
      </p:sp>
      <p:sp>
        <p:nvSpPr>
          <p:cNvPr id="15" name="TextBox 15"/>
          <p:cNvSpPr txBox="1"/>
          <p:nvPr/>
        </p:nvSpPr>
        <p:spPr>
          <a:xfrm>
            <a:off x="869061" y="5199221"/>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前提をファイルに置く</a:t>
            </a:r>
          </a:p>
        </p:txBody>
      </p:sp>
      <p:sp>
        <p:nvSpPr>
          <p:cNvPr id="16" name="TextBox 16"/>
          <p:cNvSpPr txBox="1"/>
          <p:nvPr/>
        </p:nvSpPr>
        <p:spPr>
          <a:xfrm>
            <a:off x="4637532" y="4345305"/>
            <a:ext cx="421786" cy="410718"/>
          </a:xfrm>
          <a:prstGeom prst="rect">
            <a:avLst/>
          </a:prstGeom>
          <a:noFill/>
          <a:ln>
            <a:noFill/>
          </a:ln>
        </p:spPr>
        <p:txBody>
          <a:bodyPr wrap="none" lIns="0" tIns="0" rIns="0" bIns="0" anchor="t" anchorCtr="0">
            <a:spAutoFit/>
          </a:bodyPr>
          <a:lstStyle/>
          <a:p>
            <a:pPr algn="l"/>
            <a:r>
              <a:rPr lang="en-US" sz="2100" b="1" dirty="0">
                <a:solidFill>
                  <a:srgbClr val="0B2E33"/>
                </a:solidFill>
                <a:latin typeface="Zen Kaku Gothic New"/>
                <a:ea typeface="Zen Kaku Gothic New"/>
                <a:cs typeface="Zen Kaku Gothic New"/>
              </a:rPr>
              <a:t>02</a:t>
            </a:r>
          </a:p>
        </p:txBody>
      </p:sp>
      <p:sp>
        <p:nvSpPr>
          <p:cNvPr id="17" name="TextBox 17"/>
          <p:cNvSpPr txBox="1"/>
          <p:nvPr/>
        </p:nvSpPr>
        <p:spPr>
          <a:xfrm>
            <a:off x="4638294" y="4780598"/>
            <a:ext cx="1371981" cy="381381"/>
          </a:xfrm>
          <a:prstGeom prst="rect">
            <a:avLst/>
          </a:prstGeom>
          <a:noFill/>
          <a:ln>
            <a:noFill/>
          </a:ln>
        </p:spPr>
        <p:txBody>
          <a:bodyPr wrap="none" lIns="0" tIns="0" rIns="0" bIns="0" anchor="t" anchorCtr="0">
            <a:spAutoFit/>
          </a:bodyPr>
          <a:lstStyle/>
          <a:p>
            <a:pPr algn="l"/>
            <a:r>
              <a:rPr lang="zh-CN" sz="1950" b="1" dirty="0">
                <a:solidFill>
                  <a:srgbClr val="000000"/>
                </a:solidFill>
                <a:latin typeface="Zen Kaku Gothic New"/>
                <a:ea typeface="Zen Kaku Gothic New"/>
                <a:cs typeface="Zen Kaku Gothic New"/>
              </a:rPr>
              <a:t>ハーネス</a:t>
            </a:r>
          </a:p>
        </p:txBody>
      </p:sp>
      <p:sp>
        <p:nvSpPr>
          <p:cNvPr id="18" name="TextBox 18"/>
          <p:cNvSpPr txBox="1"/>
          <p:nvPr/>
        </p:nvSpPr>
        <p:spPr>
          <a:xfrm>
            <a:off x="4640961" y="5199221"/>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手順と観点を固定する</a:t>
            </a:r>
          </a:p>
        </p:txBody>
      </p:sp>
      <p:sp>
        <p:nvSpPr>
          <p:cNvPr id="19" name="TextBox 19"/>
          <p:cNvSpPr txBox="1"/>
          <p:nvPr/>
        </p:nvSpPr>
        <p:spPr>
          <a:xfrm>
            <a:off x="8409432" y="4345305"/>
            <a:ext cx="421786" cy="410718"/>
          </a:xfrm>
          <a:prstGeom prst="rect">
            <a:avLst/>
          </a:prstGeom>
          <a:noFill/>
          <a:ln>
            <a:noFill/>
          </a:ln>
        </p:spPr>
        <p:txBody>
          <a:bodyPr wrap="none" lIns="0" tIns="0" rIns="0" bIns="0" anchor="t" anchorCtr="0">
            <a:spAutoFit/>
          </a:bodyPr>
          <a:lstStyle/>
          <a:p>
            <a:pPr algn="l"/>
            <a:r>
              <a:rPr lang="en-US" sz="2100" b="1" dirty="0">
                <a:solidFill>
                  <a:srgbClr val="FFFFFF"/>
                </a:solidFill>
                <a:latin typeface="Zen Kaku Gothic New"/>
                <a:ea typeface="Zen Kaku Gothic New"/>
                <a:cs typeface="Zen Kaku Gothic New"/>
              </a:rPr>
              <a:t>03</a:t>
            </a:r>
          </a:p>
        </p:txBody>
      </p:sp>
      <p:sp>
        <p:nvSpPr>
          <p:cNvPr id="20" name="TextBox 20"/>
          <p:cNvSpPr txBox="1"/>
          <p:nvPr/>
        </p:nvSpPr>
        <p:spPr>
          <a:xfrm>
            <a:off x="8410194" y="4780598"/>
            <a:ext cx="1033939" cy="381381"/>
          </a:xfrm>
          <a:prstGeom prst="rect">
            <a:avLst/>
          </a:prstGeom>
          <a:noFill/>
          <a:ln>
            <a:noFill/>
          </a:ln>
        </p:spPr>
        <p:txBody>
          <a:bodyPr wrap="none" lIns="0" tIns="0" rIns="0" bIns="0" anchor="t" anchorCtr="0">
            <a:spAutoFit/>
          </a:bodyPr>
          <a:lstStyle/>
          <a:p>
            <a:pPr algn="l"/>
            <a:r>
              <a:rPr lang="zh-CN" sz="1950" b="1" dirty="0">
                <a:solidFill>
                  <a:srgbClr val="FFFFFF"/>
                </a:solidFill>
                <a:latin typeface="Zen Kaku Gothic New"/>
                <a:ea typeface="Zen Kaku Gothic New"/>
                <a:cs typeface="Zen Kaku Gothic New"/>
              </a:rPr>
              <a:t>ループ</a:t>
            </a:r>
          </a:p>
        </p:txBody>
      </p:sp>
      <p:sp>
        <p:nvSpPr>
          <p:cNvPr id="21" name="TextBox 21"/>
          <p:cNvSpPr txBox="1"/>
          <p:nvPr/>
        </p:nvSpPr>
        <p:spPr>
          <a:xfrm>
            <a:off x="8412861" y="5199221"/>
            <a:ext cx="1896618" cy="278702"/>
          </a:xfrm>
          <a:prstGeom prst="rect">
            <a:avLst/>
          </a:prstGeom>
          <a:noFill/>
          <a:ln>
            <a:noFill/>
          </a:ln>
        </p:spPr>
        <p:txBody>
          <a:bodyPr wrap="none" lIns="0" tIns="0" rIns="0" bIns="0" anchor="t" anchorCtr="0">
            <a:spAutoFit/>
          </a:bodyPr>
          <a:lstStyle/>
          <a:p>
            <a:pPr algn="l"/>
            <a:r>
              <a:rPr lang="zh-CN" sz="1420" dirty="0">
                <a:solidFill>
                  <a:srgbClr val="FFFFFF"/>
                </a:solidFill>
                <a:latin typeface="Zen Kaku Gothic New"/>
                <a:ea typeface="Zen Kaku Gothic New"/>
                <a:cs typeface="Zen Kaku Gothic New"/>
              </a:rPr>
              <a:t>直るまで回し直す</a:t>
            </a:r>
          </a:p>
        </p:txBody>
      </p:sp>
      <p:sp>
        <p:nvSpPr>
          <p:cNvPr id="22" name="TextBox 22"/>
          <p:cNvSpPr txBox="1"/>
          <p:nvPr/>
        </p:nvSpPr>
        <p:spPr>
          <a:xfrm>
            <a:off x="601980" y="5876925"/>
            <a:ext cx="252155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A-3 で配置しました</a:t>
            </a:r>
          </a:p>
        </p:txBody>
      </p:sp>
      <p:sp>
        <p:nvSpPr>
          <p:cNvPr id="23" name="TextBox 23"/>
          <p:cNvSpPr txBox="1"/>
          <p:nvPr/>
        </p:nvSpPr>
        <p:spPr>
          <a:xfrm>
            <a:off x="602361" y="6151721"/>
            <a:ext cx="266343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CLAUDE.md と .claude/</a:t>
            </a:r>
          </a:p>
        </p:txBody>
      </p:sp>
      <p:sp>
        <p:nvSpPr>
          <p:cNvPr id="24" name="TextBox 24"/>
          <p:cNvSpPr txBox="1"/>
          <p:nvPr/>
        </p:nvSpPr>
        <p:spPr>
          <a:xfrm>
            <a:off x="4373880" y="5876925"/>
            <a:ext cx="224151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A-5 で回しました</a:t>
            </a:r>
          </a:p>
        </p:txBody>
      </p:sp>
      <p:sp>
        <p:nvSpPr>
          <p:cNvPr id="25" name="TextBox 25"/>
          <p:cNvSpPr txBox="1"/>
          <p:nvPr/>
        </p:nvSpPr>
        <p:spPr>
          <a:xfrm>
            <a:off x="4374261" y="6151721"/>
            <a:ext cx="192014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/selfcheck を1本</a:t>
            </a:r>
          </a:p>
        </p:txBody>
      </p:sp>
      <p:sp>
        <p:nvSpPr>
          <p:cNvPr id="26" name="TextBox 26"/>
          <p:cNvSpPr txBox="1"/>
          <p:nvPr/>
        </p:nvSpPr>
        <p:spPr>
          <a:xfrm>
            <a:off x="8145780" y="5876925"/>
            <a:ext cx="2983611"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B-2〜B-4 で使いました</a:t>
            </a:r>
          </a:p>
        </p:txBody>
      </p:sp>
      <p:sp>
        <p:nvSpPr>
          <p:cNvPr id="27" name="TextBox 27"/>
          <p:cNvSpPr txBox="1"/>
          <p:nvPr/>
        </p:nvSpPr>
        <p:spPr>
          <a:xfrm>
            <a:off x="8146161" y="6151721"/>
            <a:ext cx="211668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Issue から修正まで</a:t>
            </a:r>
          </a:p>
        </p:txBody>
      </p:sp>
      <p:sp>
        <p:nvSpPr>
          <p:cNvPr id="28" name="TextBox 2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9" name="TextBox 2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93</a:t>
            </a:r>
          </a:p>
        </p:txBody>
      </p:sp>
    </p:spTree>
  </p:cSld>
  <p:clrMapOvr>
    <a:masterClrMapping/>
  </p:clrMapOvr>
  <p:transition xmlns:p14="http://schemas.microsoft.com/office/powerpoint/2010/main" p14:dur="400">
    <p:fade/>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EDD9F0"/>
          </a:solidFill>
          <a:ln>
            <a:noFill/>
          </a:ln>
        </p:spPr>
      </p:sp>
      <p:sp>
        <p:nvSpPr>
          <p:cNvPr id="4" name="Rectangle 4"/>
          <p:cNvSpPr/>
          <p:nvPr/>
        </p:nvSpPr>
        <p:spPr>
          <a:xfrm>
            <a:off x="457200" y="495300"/>
            <a:ext cx="1143000" cy="457200"/>
          </a:xfrm>
          <a:prstGeom prst="roundRect">
            <a:avLst>
              <a:gd name="adj" fmla="val 16667"/>
            </a:avLst>
          </a:prstGeom>
          <a:solidFill>
            <a:srgbClr val="B558C3"/>
          </a:solidFill>
          <a:ln>
            <a:noFill/>
          </a:ln>
        </p:spPr>
      </p:sp>
      <p:sp>
        <p:nvSpPr>
          <p:cNvPr id="5" name="TextBox 5"/>
          <p:cNvSpPr txBox="1"/>
          <p:nvPr/>
        </p:nvSpPr>
        <p:spPr>
          <a:xfrm>
            <a:off x="591264" y="621982"/>
            <a:ext cx="874871"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クイズ</a:t>
            </a:r>
          </a:p>
        </p:txBody>
      </p:sp>
      <p:sp>
        <p:nvSpPr>
          <p:cNvPr id="6" name="TextBox 6"/>
          <p:cNvSpPr txBox="1"/>
          <p:nvPr/>
        </p:nvSpPr>
        <p:spPr>
          <a:xfrm>
            <a:off x="1989201" y="641509"/>
            <a:ext cx="6356490"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Q6 コンテキストエンジニアリング</a:t>
            </a:r>
          </a:p>
        </p:txBody>
      </p:sp>
      <p:sp>
        <p:nvSpPr>
          <p:cNvPr id="7" name="Rectangle 7"/>
          <p:cNvSpPr/>
          <p:nvPr/>
        </p:nvSpPr>
        <p:spPr>
          <a:xfrm>
            <a:off x="2000250" y="1028700"/>
            <a:ext cx="9582150" cy="19050"/>
          </a:xfrm>
          <a:prstGeom prst="rect">
            <a:avLst/>
          </a:prstGeom>
          <a:solidFill>
            <a:srgbClr val="EDD9F0"/>
          </a:solidFill>
          <a:ln>
            <a:noFill/>
          </a:ln>
        </p:spPr>
      </p:sp>
      <p:sp>
        <p:nvSpPr>
          <p:cNvPr id="8" name="TextBox 8"/>
          <p:cNvSpPr txBox="1"/>
          <p:nvPr/>
        </p:nvSpPr>
        <p:spPr>
          <a:xfrm>
            <a:off x="600456" y="1291590"/>
            <a:ext cx="7070369" cy="675894"/>
          </a:xfrm>
          <a:prstGeom prst="rect">
            <a:avLst/>
          </a:prstGeom>
          <a:noFill/>
          <a:ln>
            <a:noFill/>
          </a:ln>
        </p:spPr>
        <p:txBody>
          <a:bodyPr wrap="square" lIns="0" tIns="0" rIns="0" bIns="0" anchor="t" anchorCtr="0"/>
          <a:lstStyle/>
          <a:p>
            <a:pPr algn="l">
              <a:lnSpc>
                <a:spcPts val="2550"/>
              </a:lnSpc>
            </a:pPr>
            <a:r>
              <a:rPr lang="zh-CN" sz="1800" b="1" dirty="0">
                <a:solidFill>
                  <a:srgbClr val="000000"/>
                </a:solidFill>
                <a:latin typeface="Zen Kaku Gothic New"/>
                <a:ea typeface="Zen Kaku Gothic New"/>
                <a:cs typeface="Zen Kaku Gothic New"/>
              </a:rPr>
              <a:t>Q. コンテキストエンジニアリングの説明として、</a:t>
            </a:r>
          </a:p>
          <a:p>
            <a:pPr algn="l">
              <a:lnSpc>
                <a:spcPts val="2550"/>
              </a:lnSpc>
            </a:pPr>
            <a:r>
              <a:rPr lang="zh-CN" sz="1800" b="1" dirty="0">
                <a:solidFill>
                  <a:srgbClr val="000000"/>
                </a:solidFill>
                <a:latin typeface="Zen Kaku Gothic New"/>
                <a:ea typeface="Zen Kaku Gothic New"/>
                <a:cs typeface="Zen Kaku Gothic New"/>
              </a:rPr>
              <a:t>最も近いものはどれですか。</a:t>
            </a:r>
          </a:p>
        </p:txBody>
      </p:sp>
      <p:sp>
        <p:nvSpPr>
          <p:cNvPr id="9" name="Rectangle 9"/>
          <p:cNvSpPr/>
          <p:nvPr/>
        </p:nvSpPr>
        <p:spPr>
          <a:xfrm>
            <a:off x="609600" y="2038350"/>
            <a:ext cx="10972800" cy="838200"/>
          </a:xfrm>
          <a:prstGeom prst="roundRect">
            <a:avLst>
              <a:gd name="adj" fmla="val 11364"/>
            </a:avLst>
          </a:prstGeom>
          <a:solidFill>
            <a:srgbClr val="F5F7F8"/>
          </a:solidFill>
          <a:ln>
            <a:noFill/>
          </a:ln>
        </p:spPr>
      </p:sp>
      <p:sp>
        <p:nvSpPr>
          <p:cNvPr id="10" name="Rectangle 10"/>
          <p:cNvSpPr/>
          <p:nvPr/>
        </p:nvSpPr>
        <p:spPr>
          <a:xfrm>
            <a:off x="609600" y="2038350"/>
            <a:ext cx="57150" cy="838200"/>
          </a:xfrm>
          <a:prstGeom prst="roundRect">
            <a:avLst>
              <a:gd name="adj" fmla="val 50000"/>
            </a:avLst>
          </a:prstGeom>
          <a:solidFill>
            <a:srgbClr val="CBD5D8"/>
          </a:solidFill>
          <a:ln>
            <a:noFill/>
          </a:ln>
        </p:spPr>
      </p:sp>
      <p:sp>
        <p:nvSpPr>
          <p:cNvPr id="11" name="Ellipse 11"/>
          <p:cNvSpPr/>
          <p:nvPr/>
        </p:nvSpPr>
        <p:spPr>
          <a:xfrm>
            <a:off x="914400" y="2247900"/>
            <a:ext cx="419100" cy="419100"/>
          </a:xfrm>
          <a:prstGeom prst="ellipse">
            <a:avLst/>
          </a:prstGeom>
          <a:solidFill>
            <a:srgbClr val="E6ECEE"/>
          </a:solidFill>
          <a:ln>
            <a:noFill/>
          </a:ln>
        </p:spPr>
      </p:sp>
      <p:sp>
        <p:nvSpPr>
          <p:cNvPr id="12" name="TextBox 12"/>
          <p:cNvSpPr txBox="1"/>
          <p:nvPr/>
        </p:nvSpPr>
        <p:spPr>
          <a:xfrm>
            <a:off x="1030857" y="23555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A</a:t>
            </a:r>
          </a:p>
        </p:txBody>
      </p:sp>
      <p:sp>
        <p:nvSpPr>
          <p:cNvPr id="13" name="TextBox 13"/>
          <p:cNvSpPr txBox="1"/>
          <p:nvPr/>
        </p:nvSpPr>
        <p:spPr>
          <a:xfrm>
            <a:off x="1535430" y="2371725"/>
            <a:ext cx="5042535"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AIに送る文章を、できるだけ長く書くこと</a:t>
            </a:r>
          </a:p>
        </p:txBody>
      </p:sp>
      <p:sp>
        <p:nvSpPr>
          <p:cNvPr id="14" name="Rectangle 14"/>
          <p:cNvSpPr/>
          <p:nvPr/>
        </p:nvSpPr>
        <p:spPr>
          <a:xfrm>
            <a:off x="609600" y="3009900"/>
            <a:ext cx="10972800" cy="838200"/>
          </a:xfrm>
          <a:prstGeom prst="roundRect">
            <a:avLst>
              <a:gd name="adj" fmla="val 11364"/>
            </a:avLst>
          </a:prstGeom>
          <a:solidFill>
            <a:srgbClr val="F5F7F8"/>
          </a:solidFill>
          <a:ln>
            <a:noFill/>
          </a:ln>
        </p:spPr>
      </p:sp>
      <p:sp>
        <p:nvSpPr>
          <p:cNvPr id="15" name="Rectangle 15"/>
          <p:cNvSpPr/>
          <p:nvPr/>
        </p:nvSpPr>
        <p:spPr>
          <a:xfrm>
            <a:off x="609600" y="3009900"/>
            <a:ext cx="57150" cy="838200"/>
          </a:xfrm>
          <a:prstGeom prst="roundRect">
            <a:avLst>
              <a:gd name="adj" fmla="val 50000"/>
            </a:avLst>
          </a:prstGeom>
          <a:solidFill>
            <a:srgbClr val="CBD5D8"/>
          </a:solidFill>
          <a:ln>
            <a:noFill/>
          </a:ln>
        </p:spPr>
      </p:sp>
      <p:sp>
        <p:nvSpPr>
          <p:cNvPr id="16" name="Ellipse 16"/>
          <p:cNvSpPr/>
          <p:nvPr/>
        </p:nvSpPr>
        <p:spPr>
          <a:xfrm>
            <a:off x="914400" y="3219450"/>
            <a:ext cx="419100" cy="419100"/>
          </a:xfrm>
          <a:prstGeom prst="ellipse">
            <a:avLst/>
          </a:prstGeom>
          <a:solidFill>
            <a:srgbClr val="E6ECEE"/>
          </a:solidFill>
          <a:ln>
            <a:noFill/>
          </a:ln>
        </p:spPr>
      </p:sp>
      <p:sp>
        <p:nvSpPr>
          <p:cNvPr id="17" name="TextBox 17"/>
          <p:cNvSpPr txBox="1"/>
          <p:nvPr/>
        </p:nvSpPr>
        <p:spPr>
          <a:xfrm>
            <a:off x="1030857" y="33270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B</a:t>
            </a:r>
          </a:p>
        </p:txBody>
      </p:sp>
      <p:sp>
        <p:nvSpPr>
          <p:cNvPr id="18" name="TextBox 18"/>
          <p:cNvSpPr txBox="1"/>
          <p:nvPr/>
        </p:nvSpPr>
        <p:spPr>
          <a:xfrm>
            <a:off x="1535430" y="3343275"/>
            <a:ext cx="54635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使うモデルを、より新しいものに入れ替えること</a:t>
            </a:r>
          </a:p>
        </p:txBody>
      </p:sp>
      <p:sp>
        <p:nvSpPr>
          <p:cNvPr id="19" name="Rectangle 19"/>
          <p:cNvSpPr/>
          <p:nvPr/>
        </p:nvSpPr>
        <p:spPr>
          <a:xfrm>
            <a:off x="609600" y="3981450"/>
            <a:ext cx="10972800" cy="838200"/>
          </a:xfrm>
          <a:prstGeom prst="roundRect">
            <a:avLst>
              <a:gd name="adj" fmla="val 11364"/>
            </a:avLst>
          </a:prstGeom>
          <a:solidFill>
            <a:srgbClr val="F5F7F8"/>
          </a:solidFill>
          <a:ln>
            <a:noFill/>
          </a:ln>
        </p:spPr>
      </p:sp>
      <p:sp>
        <p:nvSpPr>
          <p:cNvPr id="20" name="Rectangle 20"/>
          <p:cNvSpPr/>
          <p:nvPr/>
        </p:nvSpPr>
        <p:spPr>
          <a:xfrm>
            <a:off x="609600" y="3981450"/>
            <a:ext cx="57150" cy="838200"/>
          </a:xfrm>
          <a:prstGeom prst="roundRect">
            <a:avLst>
              <a:gd name="adj" fmla="val 50000"/>
            </a:avLst>
          </a:prstGeom>
          <a:solidFill>
            <a:srgbClr val="CBD5D8"/>
          </a:solidFill>
          <a:ln>
            <a:noFill/>
          </a:ln>
        </p:spPr>
      </p:sp>
      <p:sp>
        <p:nvSpPr>
          <p:cNvPr id="21" name="Ellipse 21"/>
          <p:cNvSpPr/>
          <p:nvPr/>
        </p:nvSpPr>
        <p:spPr>
          <a:xfrm>
            <a:off x="914400" y="4191000"/>
            <a:ext cx="419100" cy="419100"/>
          </a:xfrm>
          <a:prstGeom prst="ellipse">
            <a:avLst/>
          </a:prstGeom>
          <a:solidFill>
            <a:srgbClr val="E6ECEE"/>
          </a:solidFill>
          <a:ln>
            <a:noFill/>
          </a:ln>
        </p:spPr>
      </p:sp>
      <p:sp>
        <p:nvSpPr>
          <p:cNvPr id="22" name="TextBox 22"/>
          <p:cNvSpPr txBox="1"/>
          <p:nvPr/>
        </p:nvSpPr>
        <p:spPr>
          <a:xfrm>
            <a:off x="1030857" y="429863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C</a:t>
            </a:r>
          </a:p>
        </p:txBody>
      </p:sp>
      <p:sp>
        <p:nvSpPr>
          <p:cNvPr id="23" name="TextBox 23"/>
          <p:cNvSpPr txBox="1"/>
          <p:nvPr/>
        </p:nvSpPr>
        <p:spPr>
          <a:xfrm>
            <a:off x="1535430" y="4314825"/>
            <a:ext cx="7442835"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会社のナレッジと個人の暗黙知を、AIが読める形に整えること</a:t>
            </a:r>
          </a:p>
        </p:txBody>
      </p:sp>
      <p:sp>
        <p:nvSpPr>
          <p:cNvPr id="24" name="Rectangle 24"/>
          <p:cNvSpPr/>
          <p:nvPr/>
        </p:nvSpPr>
        <p:spPr>
          <a:xfrm>
            <a:off x="609600" y="4953000"/>
            <a:ext cx="10972800" cy="838200"/>
          </a:xfrm>
          <a:prstGeom prst="roundRect">
            <a:avLst>
              <a:gd name="adj" fmla="val 11364"/>
            </a:avLst>
          </a:prstGeom>
          <a:solidFill>
            <a:srgbClr val="F5F7F8"/>
          </a:solidFill>
          <a:ln>
            <a:noFill/>
          </a:ln>
        </p:spPr>
      </p:sp>
      <p:sp>
        <p:nvSpPr>
          <p:cNvPr id="25" name="Rectangle 25"/>
          <p:cNvSpPr/>
          <p:nvPr/>
        </p:nvSpPr>
        <p:spPr>
          <a:xfrm>
            <a:off x="609600" y="4953000"/>
            <a:ext cx="57150" cy="838200"/>
          </a:xfrm>
          <a:prstGeom prst="roundRect">
            <a:avLst>
              <a:gd name="adj" fmla="val 50000"/>
            </a:avLst>
          </a:prstGeom>
          <a:solidFill>
            <a:srgbClr val="CBD5D8"/>
          </a:solidFill>
          <a:ln>
            <a:noFill/>
          </a:ln>
        </p:spPr>
      </p:sp>
      <p:sp>
        <p:nvSpPr>
          <p:cNvPr id="26" name="Ellipse 26"/>
          <p:cNvSpPr/>
          <p:nvPr/>
        </p:nvSpPr>
        <p:spPr>
          <a:xfrm>
            <a:off x="914400" y="5162550"/>
            <a:ext cx="419100" cy="419100"/>
          </a:xfrm>
          <a:prstGeom prst="ellipse">
            <a:avLst/>
          </a:prstGeom>
          <a:solidFill>
            <a:srgbClr val="E6ECEE"/>
          </a:solidFill>
          <a:ln>
            <a:noFill/>
          </a:ln>
        </p:spPr>
      </p:sp>
      <p:sp>
        <p:nvSpPr>
          <p:cNvPr id="27" name="TextBox 27"/>
          <p:cNvSpPr txBox="1"/>
          <p:nvPr/>
        </p:nvSpPr>
        <p:spPr>
          <a:xfrm>
            <a:off x="1030857" y="5270182"/>
            <a:ext cx="186185" cy="322707"/>
          </a:xfrm>
          <a:prstGeom prst="rect">
            <a:avLst/>
          </a:prstGeom>
          <a:noFill/>
          <a:ln>
            <a:noFill/>
          </a:ln>
        </p:spPr>
        <p:txBody>
          <a:bodyPr wrap="none" lIns="0" tIns="0" rIns="0" bIns="0" anchor="t" anchorCtr="0">
            <a:spAutoFit/>
          </a:bodyPr>
          <a:lstStyle/>
          <a:p>
            <a:pPr algn="ctr"/>
            <a:r>
              <a:rPr lang="en-US" sz="1650" b="1" dirty="0">
                <a:solidFill>
                  <a:srgbClr val="4A5A5F"/>
                </a:solidFill>
                <a:latin typeface="Zen Kaku Gothic New"/>
                <a:ea typeface="Zen Kaku Gothic New"/>
                <a:cs typeface="Zen Kaku Gothic New"/>
              </a:rPr>
              <a:t>D</a:t>
            </a:r>
          </a:p>
        </p:txBody>
      </p:sp>
      <p:sp>
        <p:nvSpPr>
          <p:cNvPr id="28" name="TextBox 28"/>
          <p:cNvSpPr txBox="1"/>
          <p:nvPr/>
        </p:nvSpPr>
        <p:spPr>
          <a:xfrm>
            <a:off x="1535430" y="5286375"/>
            <a:ext cx="5463540" cy="293370"/>
          </a:xfrm>
          <a:prstGeom prst="rect">
            <a:avLst/>
          </a:prstGeom>
          <a:noFill/>
          <a:ln>
            <a:noFill/>
          </a:ln>
        </p:spPr>
        <p:txBody>
          <a:bodyPr wrap="none" lIns="0" tIns="0" rIns="0" bIns="0" anchor="t" anchorCtr="0">
            <a:spAutoFit/>
          </a:bodyPr>
          <a:lstStyle/>
          <a:p>
            <a:pPr algn="l"/>
            <a:r>
              <a:rPr lang="zh-CN" sz="1500" dirty="0">
                <a:solidFill>
                  <a:srgbClr val="1A1A1A"/>
                </a:solidFill>
                <a:latin typeface="Zen Kaku Gothic New"/>
                <a:ea typeface="Zen Kaku Gothic New"/>
                <a:cs typeface="Zen Kaku Gothic New"/>
              </a:rPr>
              <a:t>会話が長くなったら履歴を消して、やり直すこと</a:t>
            </a:r>
          </a:p>
        </p:txBody>
      </p:sp>
      <p:sp>
        <p:nvSpPr>
          <p:cNvPr id="29" name="TextBox 29"/>
          <p:cNvSpPr txBox="1"/>
          <p:nvPr/>
        </p:nvSpPr>
        <p:spPr>
          <a:xfrm>
            <a:off x="602361" y="6151721"/>
            <a:ext cx="7072503"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正解は次のページで確認します。まず自分で考えてみてください。</a:t>
            </a:r>
          </a:p>
        </p:txBody>
      </p:sp>
      <p:sp>
        <p:nvSpPr>
          <p:cNvPr id="30" name="TextBox 3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1" name="TextBox 3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94</a:t>
            </a:r>
          </a:p>
        </p:txBody>
      </p:sp>
    </p:spTree>
  </p:cSld>
  <p:clrMapOvr>
    <a:masterClrMapping/>
  </p:clrMapOvr>
  <p:transition xmlns:p14="http://schemas.microsoft.com/office/powerpoint/2010/main" p14:dur="400">
    <p:fade/>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000000"/>
          </a:solidFill>
          <a:ln>
            <a:noFill/>
          </a:ln>
        </p:spPr>
      </p:sp>
      <p:sp>
        <p:nvSpPr>
          <p:cNvPr id="4" name="Rectangle 4"/>
          <p:cNvSpPr/>
          <p:nvPr/>
        </p:nvSpPr>
        <p:spPr>
          <a:xfrm>
            <a:off x="457200" y="495300"/>
            <a:ext cx="1143000" cy="457200"/>
          </a:xfrm>
          <a:prstGeom prst="roundRect">
            <a:avLst>
              <a:gd name="adj" fmla="val 16667"/>
            </a:avLst>
          </a:prstGeom>
          <a:solidFill>
            <a:srgbClr val="000000"/>
          </a:solidFill>
          <a:ln w="19050">
            <a:solidFill>
              <a:srgbClr val="FFFFFF"/>
            </a:solid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解説</a:t>
            </a:r>
          </a:p>
        </p:txBody>
      </p:sp>
      <p:sp>
        <p:nvSpPr>
          <p:cNvPr id="6" name="TextBox 6"/>
          <p:cNvSpPr txBox="1"/>
          <p:nvPr/>
        </p:nvSpPr>
        <p:spPr>
          <a:xfrm>
            <a:off x="1989201" y="641509"/>
            <a:ext cx="146357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正解はC</a:t>
            </a:r>
          </a:p>
        </p:txBody>
      </p:sp>
      <p:sp>
        <p:nvSpPr>
          <p:cNvPr id="7" name="Rectangle 7"/>
          <p:cNvSpPr/>
          <p:nvPr/>
        </p:nvSpPr>
        <p:spPr>
          <a:xfrm>
            <a:off x="2000250" y="1028700"/>
            <a:ext cx="9582150" cy="19050"/>
          </a:xfrm>
          <a:prstGeom prst="rect">
            <a:avLst/>
          </a:prstGeom>
          <a:solidFill>
            <a:srgbClr val="000000"/>
          </a:solidFill>
          <a:ln>
            <a:noFill/>
          </a:ln>
        </p:spPr>
      </p:sp>
      <p:sp>
        <p:nvSpPr>
          <p:cNvPr id="8" name="TextBox 8"/>
          <p:cNvSpPr txBox="1"/>
          <p:nvPr/>
        </p:nvSpPr>
        <p:spPr>
          <a:xfrm>
            <a:off x="598170" y="1300162"/>
            <a:ext cx="11301270"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暗黙知をファイルに書けば、全員</a:t>
            </a:r>
            <a:r>
              <a:rPr lang="zh-CN" sz="2250" b="1" dirty="0">
                <a:solidFill>
                  <a:srgbClr val="264DBF"/>
                </a:solidFill>
                <a:latin typeface="Zen Kaku Gothic New"/>
                <a:ea typeface="Zen Kaku Gothic New"/>
                <a:cs typeface="Zen Kaku Gothic New"/>
              </a:rPr>
              <a:t>同じ前提</a:t>
            </a:r>
            <a:r>
              <a:rPr lang="zh-CN" sz="2250" b="1" dirty="0">
                <a:solidFill>
                  <a:srgbClr val="000000"/>
                </a:solidFill>
                <a:latin typeface="Zen Kaku Gothic New"/>
                <a:ea typeface="Zen Kaku Gothic New"/>
                <a:cs typeface="Zen Kaku Gothic New"/>
              </a:rPr>
              <a:t>でAIを使えます。</a:t>
            </a:r>
          </a:p>
        </p:txBody>
      </p:sp>
      <p:sp>
        <p:nvSpPr>
          <p:cNvPr id="9" name="Rectangle 9"/>
          <p:cNvSpPr/>
          <p:nvPr/>
        </p:nvSpPr>
        <p:spPr>
          <a:xfrm>
            <a:off x="609600" y="1866900"/>
            <a:ext cx="10972800" cy="914400"/>
          </a:xfrm>
          <a:prstGeom prst="roundRect">
            <a:avLst>
              <a:gd name="adj" fmla="val 10417"/>
            </a:avLst>
          </a:prstGeom>
          <a:solidFill>
            <a:srgbClr val="EEF6F7"/>
          </a:solidFill>
          <a:ln>
            <a:noFill/>
          </a:ln>
        </p:spPr>
      </p:sp>
      <p:sp>
        <p:nvSpPr>
          <p:cNvPr id="10" name="Rectangle 10"/>
          <p:cNvSpPr/>
          <p:nvPr/>
        </p:nvSpPr>
        <p:spPr>
          <a:xfrm>
            <a:off x="609600" y="1866900"/>
            <a:ext cx="76200" cy="914400"/>
          </a:xfrm>
          <a:prstGeom prst="roundRect">
            <a:avLst>
              <a:gd name="adj" fmla="val 50000"/>
            </a:avLst>
          </a:prstGeom>
          <a:solidFill>
            <a:srgbClr val="47BCC6"/>
          </a:solidFill>
          <a:ln>
            <a:noFill/>
          </a:ln>
        </p:spPr>
      </p:sp>
      <p:sp>
        <p:nvSpPr>
          <p:cNvPr id="11" name="Ellipse 11"/>
          <p:cNvSpPr/>
          <p:nvPr/>
        </p:nvSpPr>
        <p:spPr>
          <a:xfrm>
            <a:off x="876300" y="2095500"/>
            <a:ext cx="457200" cy="457200"/>
          </a:xfrm>
          <a:prstGeom prst="ellipse">
            <a:avLst/>
          </a:prstGeom>
          <a:solidFill>
            <a:srgbClr val="47BCC6"/>
          </a:solidFill>
          <a:ln>
            <a:noFill/>
          </a:ln>
        </p:spPr>
      </p:sp>
      <p:sp>
        <p:nvSpPr>
          <p:cNvPr id="12" name="TextBox 12"/>
          <p:cNvSpPr txBox="1"/>
          <p:nvPr/>
        </p:nvSpPr>
        <p:spPr>
          <a:xfrm>
            <a:off x="1011807" y="2222182"/>
            <a:ext cx="186185" cy="322707"/>
          </a:xfrm>
          <a:prstGeom prst="rect">
            <a:avLst/>
          </a:prstGeom>
          <a:noFill/>
          <a:ln>
            <a:noFill/>
          </a:ln>
        </p:spPr>
        <p:txBody>
          <a:bodyPr wrap="none" lIns="0" tIns="0" rIns="0" bIns="0" anchor="t" anchorCtr="0">
            <a:spAutoFit/>
          </a:bodyPr>
          <a:lstStyle/>
          <a:p>
            <a:pPr algn="ctr"/>
            <a:r>
              <a:rPr lang="en-US" sz="1650" b="1" dirty="0">
                <a:solidFill>
                  <a:srgbClr val="FFFFFF"/>
                </a:solidFill>
                <a:latin typeface="Zen Kaku Gothic New"/>
                <a:ea typeface="Zen Kaku Gothic New"/>
                <a:cs typeface="Zen Kaku Gothic New"/>
              </a:rPr>
              <a:t>C</a:t>
            </a:r>
          </a:p>
        </p:txBody>
      </p:sp>
      <p:sp>
        <p:nvSpPr>
          <p:cNvPr id="13" name="TextBox 13"/>
          <p:cNvSpPr txBox="1"/>
          <p:nvPr/>
        </p:nvSpPr>
        <p:spPr>
          <a:xfrm>
            <a:off x="1497330" y="2066925"/>
            <a:ext cx="845829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正解 会社のナレッジと個人の暗黙知を、AIが読める形に整えること</a:t>
            </a:r>
          </a:p>
        </p:txBody>
      </p:sp>
      <p:sp>
        <p:nvSpPr>
          <p:cNvPr id="14" name="TextBox 14"/>
          <p:cNvSpPr txBox="1"/>
          <p:nvPr/>
        </p:nvSpPr>
        <p:spPr>
          <a:xfrm>
            <a:off x="1497711" y="2398871"/>
            <a:ext cx="1061780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頭の中と口伝えのままでは、AIには渡りません。ファイルにすれば毎回同じ前提で動きます。</a:t>
            </a:r>
          </a:p>
        </p:txBody>
      </p:sp>
      <p:sp>
        <p:nvSpPr>
          <p:cNvPr id="15" name="Rectangle 15"/>
          <p:cNvSpPr/>
          <p:nvPr/>
        </p:nvSpPr>
        <p:spPr>
          <a:xfrm>
            <a:off x="609600" y="2914650"/>
            <a:ext cx="10972800" cy="800100"/>
          </a:xfrm>
          <a:prstGeom prst="roundRect">
            <a:avLst>
              <a:gd name="adj" fmla="val 9524"/>
            </a:avLst>
          </a:prstGeom>
          <a:solidFill>
            <a:srgbClr val="F5F7F8"/>
          </a:solidFill>
          <a:ln>
            <a:noFill/>
          </a:ln>
        </p:spPr>
      </p:sp>
      <p:sp>
        <p:nvSpPr>
          <p:cNvPr id="16" name="Ellipse 16"/>
          <p:cNvSpPr/>
          <p:nvPr/>
        </p:nvSpPr>
        <p:spPr>
          <a:xfrm>
            <a:off x="828675" y="3152775"/>
            <a:ext cx="323850" cy="323850"/>
          </a:xfrm>
          <a:prstGeom prst="ellipse">
            <a:avLst/>
          </a:prstGeom>
          <a:solidFill>
            <a:srgbClr val="E6ECEE"/>
          </a:solidFill>
          <a:ln>
            <a:noFill/>
          </a:ln>
        </p:spPr>
      </p:sp>
      <p:sp>
        <p:nvSpPr>
          <p:cNvPr id="17" name="TextBox 17"/>
          <p:cNvSpPr txBox="1"/>
          <p:nvPr/>
        </p:nvSpPr>
        <p:spPr>
          <a:xfrm>
            <a:off x="910202" y="321802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A</a:t>
            </a:r>
          </a:p>
        </p:txBody>
      </p:sp>
      <p:sp>
        <p:nvSpPr>
          <p:cNvPr id="18" name="TextBox 18"/>
          <p:cNvSpPr txBox="1"/>
          <p:nvPr/>
        </p:nvSpPr>
        <p:spPr>
          <a:xfrm>
            <a:off x="1326261" y="3103721"/>
            <a:ext cx="4790408"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AIに送る文章を、できるだけ長く書くこと</a:t>
            </a:r>
          </a:p>
        </p:txBody>
      </p:sp>
      <p:sp>
        <p:nvSpPr>
          <p:cNvPr id="19" name="TextBox 19"/>
          <p:cNvSpPr txBox="1"/>
          <p:nvPr/>
        </p:nvSpPr>
        <p:spPr>
          <a:xfrm>
            <a:off x="1326261" y="3389471"/>
            <a:ext cx="6837236"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長さは関係ありません。要るものを選んで渡すほうが効きます。</a:t>
            </a:r>
          </a:p>
        </p:txBody>
      </p:sp>
      <p:sp>
        <p:nvSpPr>
          <p:cNvPr id="20" name="Rectangle 20"/>
          <p:cNvSpPr/>
          <p:nvPr/>
        </p:nvSpPr>
        <p:spPr>
          <a:xfrm>
            <a:off x="609600" y="3810000"/>
            <a:ext cx="10972800" cy="800100"/>
          </a:xfrm>
          <a:prstGeom prst="roundRect">
            <a:avLst>
              <a:gd name="adj" fmla="val 9524"/>
            </a:avLst>
          </a:prstGeom>
          <a:solidFill>
            <a:srgbClr val="F5F7F8"/>
          </a:solidFill>
          <a:ln>
            <a:noFill/>
          </a:ln>
        </p:spPr>
      </p:sp>
      <p:sp>
        <p:nvSpPr>
          <p:cNvPr id="21" name="Ellipse 21"/>
          <p:cNvSpPr/>
          <p:nvPr/>
        </p:nvSpPr>
        <p:spPr>
          <a:xfrm>
            <a:off x="828675" y="4048125"/>
            <a:ext cx="323850" cy="323850"/>
          </a:xfrm>
          <a:prstGeom prst="ellipse">
            <a:avLst/>
          </a:prstGeom>
          <a:solidFill>
            <a:srgbClr val="E6ECEE"/>
          </a:solidFill>
          <a:ln>
            <a:noFill/>
          </a:ln>
        </p:spPr>
      </p:sp>
      <p:sp>
        <p:nvSpPr>
          <p:cNvPr id="22" name="TextBox 22"/>
          <p:cNvSpPr txBox="1"/>
          <p:nvPr/>
        </p:nvSpPr>
        <p:spPr>
          <a:xfrm>
            <a:off x="910202" y="411337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B</a:t>
            </a:r>
          </a:p>
        </p:txBody>
      </p:sp>
      <p:sp>
        <p:nvSpPr>
          <p:cNvPr id="23" name="TextBox 23"/>
          <p:cNvSpPr txBox="1"/>
          <p:nvPr/>
        </p:nvSpPr>
        <p:spPr>
          <a:xfrm>
            <a:off x="1326261" y="3999071"/>
            <a:ext cx="5190363"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使うモデルを、より新しいものに入れ替えること</a:t>
            </a:r>
          </a:p>
        </p:txBody>
      </p:sp>
      <p:sp>
        <p:nvSpPr>
          <p:cNvPr id="24" name="TextBox 24"/>
          <p:cNvSpPr txBox="1"/>
          <p:nvPr/>
        </p:nvSpPr>
        <p:spPr>
          <a:xfrm>
            <a:off x="1326261" y="4284821"/>
            <a:ext cx="5660898"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モデルを替えても、渡していない前提は渡りません。</a:t>
            </a:r>
          </a:p>
        </p:txBody>
      </p:sp>
      <p:sp>
        <p:nvSpPr>
          <p:cNvPr id="25" name="Rectangle 25"/>
          <p:cNvSpPr/>
          <p:nvPr/>
        </p:nvSpPr>
        <p:spPr>
          <a:xfrm>
            <a:off x="609600" y="4705350"/>
            <a:ext cx="10972800" cy="800100"/>
          </a:xfrm>
          <a:prstGeom prst="roundRect">
            <a:avLst>
              <a:gd name="adj" fmla="val 9524"/>
            </a:avLst>
          </a:prstGeom>
          <a:solidFill>
            <a:srgbClr val="F5F7F8"/>
          </a:solidFill>
          <a:ln>
            <a:noFill/>
          </a:ln>
        </p:spPr>
      </p:sp>
      <p:sp>
        <p:nvSpPr>
          <p:cNvPr id="26" name="Ellipse 26"/>
          <p:cNvSpPr/>
          <p:nvPr/>
        </p:nvSpPr>
        <p:spPr>
          <a:xfrm>
            <a:off x="828675" y="4943475"/>
            <a:ext cx="323850" cy="323850"/>
          </a:xfrm>
          <a:prstGeom prst="ellipse">
            <a:avLst/>
          </a:prstGeom>
          <a:solidFill>
            <a:srgbClr val="E6ECEE"/>
          </a:solidFill>
          <a:ln>
            <a:noFill/>
          </a:ln>
        </p:spPr>
      </p:sp>
      <p:sp>
        <p:nvSpPr>
          <p:cNvPr id="27" name="TextBox 27"/>
          <p:cNvSpPr txBox="1"/>
          <p:nvPr/>
        </p:nvSpPr>
        <p:spPr>
          <a:xfrm>
            <a:off x="910202" y="5008721"/>
            <a:ext cx="160796" cy="278702"/>
          </a:xfrm>
          <a:prstGeom prst="rect">
            <a:avLst/>
          </a:prstGeom>
          <a:noFill/>
          <a:ln>
            <a:noFill/>
          </a:ln>
        </p:spPr>
        <p:txBody>
          <a:bodyPr wrap="none" lIns="0" tIns="0" rIns="0" bIns="0" anchor="t" anchorCtr="0">
            <a:spAutoFit/>
          </a:bodyPr>
          <a:lstStyle/>
          <a:p>
            <a:pPr algn="ctr"/>
            <a:r>
              <a:rPr lang="en-US" sz="1420" b="1" dirty="0">
                <a:solidFill>
                  <a:srgbClr val="6B7A7F"/>
                </a:solidFill>
                <a:latin typeface="Zen Kaku Gothic New"/>
                <a:ea typeface="Zen Kaku Gothic New"/>
                <a:cs typeface="Zen Kaku Gothic New"/>
              </a:rPr>
              <a:t>D</a:t>
            </a:r>
          </a:p>
        </p:txBody>
      </p:sp>
      <p:sp>
        <p:nvSpPr>
          <p:cNvPr id="28" name="TextBox 28"/>
          <p:cNvSpPr txBox="1"/>
          <p:nvPr/>
        </p:nvSpPr>
        <p:spPr>
          <a:xfrm>
            <a:off x="1326261" y="4894421"/>
            <a:ext cx="5190363" cy="278702"/>
          </a:xfrm>
          <a:prstGeom prst="rect">
            <a:avLst/>
          </a:prstGeom>
          <a:noFill/>
          <a:ln>
            <a:noFill/>
          </a:ln>
        </p:spPr>
        <p:txBody>
          <a:bodyPr wrap="none" lIns="0" tIns="0" rIns="0" bIns="0" anchor="t" anchorCtr="0">
            <a:spAutoFit/>
          </a:bodyPr>
          <a:lstStyle/>
          <a:p>
            <a:pPr algn="l"/>
            <a:r>
              <a:rPr lang="zh-CN" sz="1420" dirty="0">
                <a:solidFill>
                  <a:srgbClr val="3A3A3A"/>
                </a:solidFill>
                <a:latin typeface="Zen Kaku Gothic New"/>
                <a:ea typeface="Zen Kaku Gothic New"/>
                <a:cs typeface="Zen Kaku Gothic New"/>
              </a:rPr>
              <a:t>会話が長くなったら履歴を消して、やり直すこと</a:t>
            </a:r>
          </a:p>
        </p:txBody>
      </p:sp>
      <p:sp>
        <p:nvSpPr>
          <p:cNvPr id="29" name="TextBox 29"/>
          <p:cNvSpPr txBox="1"/>
          <p:nvPr/>
        </p:nvSpPr>
        <p:spPr>
          <a:xfrm>
            <a:off x="1326261" y="5180171"/>
            <a:ext cx="6601968"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履歴を切るだけの操作で、前提を整える作業ではありません。</a:t>
            </a:r>
          </a:p>
        </p:txBody>
      </p:sp>
      <p:sp>
        <p:nvSpPr>
          <p:cNvPr id="30" name="Rectangle 30"/>
          <p:cNvSpPr/>
          <p:nvPr/>
        </p:nvSpPr>
        <p:spPr>
          <a:xfrm>
            <a:off x="609600" y="5715000"/>
            <a:ext cx="10972800" cy="590550"/>
          </a:xfrm>
          <a:prstGeom prst="roundRect">
            <a:avLst>
              <a:gd name="adj" fmla="val 12903"/>
            </a:avLst>
          </a:prstGeom>
          <a:solidFill>
            <a:srgbClr val="EEF6F7"/>
          </a:solidFill>
          <a:ln>
            <a:noFill/>
          </a:ln>
        </p:spPr>
      </p:sp>
      <p:sp>
        <p:nvSpPr>
          <p:cNvPr id="31" name="Rectangle 31"/>
          <p:cNvSpPr/>
          <p:nvPr/>
        </p:nvSpPr>
        <p:spPr>
          <a:xfrm>
            <a:off x="609600" y="5715000"/>
            <a:ext cx="76200" cy="590550"/>
          </a:xfrm>
          <a:prstGeom prst="roundRect">
            <a:avLst>
              <a:gd name="adj" fmla="val 50000"/>
            </a:avLst>
          </a:prstGeom>
          <a:solidFill>
            <a:srgbClr val="47BCC6"/>
          </a:solidFill>
          <a:ln>
            <a:noFill/>
          </a:ln>
        </p:spPr>
      </p:sp>
      <p:sp>
        <p:nvSpPr>
          <p:cNvPr id="32" name="TextBox 32"/>
          <p:cNvSpPr txBox="1"/>
          <p:nvPr/>
        </p:nvSpPr>
        <p:spPr>
          <a:xfrm>
            <a:off x="906780" y="5915025"/>
            <a:ext cx="1835468"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実務のポイント</a:t>
            </a:r>
          </a:p>
        </p:txBody>
      </p:sp>
      <p:sp>
        <p:nvSpPr>
          <p:cNvPr id="33" name="TextBox 33"/>
          <p:cNvSpPr txBox="1"/>
          <p:nvPr/>
        </p:nvSpPr>
        <p:spPr>
          <a:xfrm>
            <a:off x="2393061" y="5923121"/>
            <a:ext cx="777830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前提が書いてあれば、後から参加した人も同じところから始められます。</a:t>
            </a:r>
          </a:p>
        </p:txBody>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95</a:t>
            </a:r>
          </a:p>
        </p:txBody>
      </p:sp>
    </p:spTree>
  </p:cSld>
  <p:clrMapOvr>
    <a:masterClrMapping/>
  </p:clrMapOvr>
  <p:transition xmlns:p14="http://schemas.microsoft.com/office/powerpoint/2010/main" p14:dur="400">
    <p:fad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47BCC6"/>
          </a:solidFill>
          <a:ln>
            <a:noFill/>
          </a:ln>
        </p:spPr>
      </p:sp>
      <p:sp>
        <p:nvSpPr>
          <p:cNvPr id="4" name="Rectangle 4"/>
          <p:cNvSpPr/>
          <p:nvPr/>
        </p:nvSpPr>
        <p:spPr>
          <a:xfrm>
            <a:off x="457200" y="495300"/>
            <a:ext cx="1143000" cy="457200"/>
          </a:xfrm>
          <a:prstGeom prst="roundRect">
            <a:avLst>
              <a:gd name="adj" fmla="val 16667"/>
            </a:avLst>
          </a:prstGeom>
          <a:solidFill>
            <a:srgbClr val="47BCC6"/>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実演</a:t>
            </a:r>
          </a:p>
        </p:txBody>
      </p:sp>
      <p:sp>
        <p:nvSpPr>
          <p:cNvPr id="6" name="TextBox 6"/>
          <p:cNvSpPr txBox="1"/>
          <p:nvPr/>
        </p:nvSpPr>
        <p:spPr>
          <a:xfrm>
            <a:off x="198920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ハーネス動作デモ</a:t>
            </a:r>
          </a:p>
        </p:txBody>
      </p:sp>
      <p:sp>
        <p:nvSpPr>
          <p:cNvPr id="7" name="Rectangle 7"/>
          <p:cNvSpPr/>
          <p:nvPr/>
        </p:nvSpPr>
        <p:spPr>
          <a:xfrm>
            <a:off x="2000250" y="1028700"/>
            <a:ext cx="9582150" cy="19050"/>
          </a:xfrm>
          <a:prstGeom prst="rect">
            <a:avLst/>
          </a:prstGeom>
          <a:solidFill>
            <a:srgbClr val="47BCC6"/>
          </a:solidFill>
          <a:ln>
            <a:noFill/>
          </a:ln>
        </p:spPr>
      </p:sp>
      <p:sp>
        <p:nvSpPr>
          <p:cNvPr id="8" name="TextBox 8"/>
          <p:cNvSpPr txBox="1"/>
          <p:nvPr/>
        </p:nvSpPr>
        <p:spPr>
          <a:xfrm>
            <a:off x="597027" y="1352074"/>
            <a:ext cx="10794392" cy="484060"/>
          </a:xfrm>
          <a:prstGeom prst="rect">
            <a:avLst/>
          </a:prstGeom>
          <a:noFill/>
          <a:ln>
            <a:noFill/>
          </a:ln>
        </p:spPr>
        <p:txBody>
          <a:bodyPr wrap="none" lIns="0" tIns="0" rIns="0" bIns="0" anchor="t" anchorCtr="0">
            <a:spAutoFit/>
          </a:bodyPr>
          <a:lstStyle/>
          <a:p>
            <a:pPr algn="l"/>
            <a:r>
              <a:rPr lang="en-US" sz="2480" b="1" dirty="0">
                <a:solidFill>
                  <a:srgbClr val="264DBF"/>
                </a:solidFill>
                <a:latin typeface="Zen Kaku Gothic New"/>
                <a:ea typeface="Zen Kaku Gothic New"/>
                <a:cs typeface="Zen Kaku Gothic New"/>
              </a:rPr>
              <a:t>/selfcheck</a:t>
            </a:r>
            <a:r>
              <a:rPr lang="zh-CN" sz="2480" b="1" dirty="0">
                <a:solidFill>
                  <a:srgbClr val="000000"/>
                </a:solidFill>
                <a:latin typeface="Zen Kaku Gothic New"/>
                <a:ea typeface="Zen Kaku Gothic New"/>
                <a:cs typeface="Zen Kaku Gothic New"/>
              </a:rPr>
              <a:t xml:space="preserve"> を1回叩くところを、講師端末で見せます。</a:t>
            </a:r>
          </a:p>
        </p:txBody>
      </p:sp>
      <p:sp>
        <p:nvSpPr>
          <p:cNvPr id="9" name="Rectangle 9"/>
          <p:cNvSpPr/>
          <p:nvPr/>
        </p:nvSpPr>
        <p:spPr>
          <a:xfrm>
            <a:off x="609600" y="2114550"/>
            <a:ext cx="4953000" cy="723900"/>
          </a:xfrm>
          <a:prstGeom prst="roundRect">
            <a:avLst>
              <a:gd name="adj" fmla="val 10526"/>
            </a:avLst>
          </a:prstGeom>
          <a:solidFill>
            <a:srgbClr val="EEF6F7"/>
          </a:solidFill>
          <a:ln>
            <a:noFill/>
          </a:ln>
        </p:spPr>
      </p:sp>
      <p:sp>
        <p:nvSpPr>
          <p:cNvPr id="10" name="Rectangle 10"/>
          <p:cNvSpPr/>
          <p:nvPr/>
        </p:nvSpPr>
        <p:spPr>
          <a:xfrm>
            <a:off x="609600" y="2114550"/>
            <a:ext cx="57150" cy="723900"/>
          </a:xfrm>
          <a:prstGeom prst="roundRect">
            <a:avLst>
              <a:gd name="adj" fmla="val 50000"/>
            </a:avLst>
          </a:prstGeom>
          <a:solidFill>
            <a:srgbClr val="47BCC6"/>
          </a:solidFill>
          <a:ln>
            <a:noFill/>
          </a:ln>
        </p:spPr>
      </p:sp>
      <p:sp>
        <p:nvSpPr>
          <p:cNvPr id="11" name="Ellipse 11"/>
          <p:cNvSpPr/>
          <p:nvPr/>
        </p:nvSpPr>
        <p:spPr>
          <a:xfrm>
            <a:off x="819150" y="2305050"/>
            <a:ext cx="342900" cy="342900"/>
          </a:xfrm>
          <a:prstGeom prst="ellipse">
            <a:avLst/>
          </a:prstGeom>
          <a:solidFill>
            <a:srgbClr val="47BCC6"/>
          </a:solidFill>
          <a:ln>
            <a:noFill/>
          </a:ln>
        </p:spPr>
      </p:sp>
      <p:sp>
        <p:nvSpPr>
          <p:cNvPr id="12" name="TextBox 12"/>
          <p:cNvSpPr txBox="1"/>
          <p:nvPr/>
        </p:nvSpPr>
        <p:spPr>
          <a:xfrm>
            <a:off x="915428" y="23893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1</a:t>
            </a:r>
          </a:p>
        </p:txBody>
      </p:sp>
      <p:sp>
        <p:nvSpPr>
          <p:cNvPr id="13" name="TextBox 13"/>
          <p:cNvSpPr txBox="1"/>
          <p:nvPr/>
        </p:nvSpPr>
        <p:spPr>
          <a:xfrm>
            <a:off x="1306830" y="2257425"/>
            <a:ext cx="15754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パネルを開く</a:t>
            </a:r>
          </a:p>
        </p:txBody>
      </p:sp>
      <p:sp>
        <p:nvSpPr>
          <p:cNvPr id="14" name="TextBox 14"/>
          <p:cNvSpPr txBox="1"/>
          <p:nvPr/>
        </p:nvSpPr>
        <p:spPr>
          <a:xfrm>
            <a:off x="1307211" y="2532221"/>
            <a:ext cx="287297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handson を開いた状態から</a:t>
            </a:r>
          </a:p>
        </p:txBody>
      </p:sp>
      <p:sp>
        <p:nvSpPr>
          <p:cNvPr id="15" name="Polygon 15"/>
          <p:cNvSpPr/>
          <p:nvPr/>
        </p:nvSpPr>
        <p:spPr>
          <a:xfrm>
            <a:off x="914400" y="2857500"/>
            <a:ext cx="152400" cy="133350"/>
          </a:xfrm>
          <a:custGeom>
            <a:avLst/>
            <a:gdLst/>
            <a:ahLst/>
            <a:cxnLst/>
            <a:rect l="l" t="t" r="r" b="b"/>
            <a:pathLst>
              <a:path w="152400" h="133350">
                <a:moveTo>
                  <a:pt x="0" y="0"/>
                </a:moveTo>
                <a:lnTo>
                  <a:pt x="152400" y="0"/>
                </a:lnTo>
                <a:lnTo>
                  <a:pt x="76200" y="133350"/>
                </a:lnTo>
                <a:close/>
              </a:path>
            </a:pathLst>
          </a:custGeom>
          <a:solidFill>
            <a:srgbClr val="47BCC6"/>
          </a:solidFill>
          <a:ln>
            <a:noFill/>
          </a:ln>
        </p:spPr>
      </p:sp>
      <p:sp>
        <p:nvSpPr>
          <p:cNvPr id="16" name="Rectangle 16"/>
          <p:cNvSpPr/>
          <p:nvPr/>
        </p:nvSpPr>
        <p:spPr>
          <a:xfrm>
            <a:off x="609600" y="3048000"/>
            <a:ext cx="4953000" cy="723900"/>
          </a:xfrm>
          <a:prstGeom prst="roundRect">
            <a:avLst>
              <a:gd name="adj" fmla="val 10526"/>
            </a:avLst>
          </a:prstGeom>
          <a:solidFill>
            <a:srgbClr val="EEF6F7"/>
          </a:solidFill>
          <a:ln>
            <a:noFill/>
          </a:ln>
        </p:spPr>
      </p:sp>
      <p:sp>
        <p:nvSpPr>
          <p:cNvPr id="17" name="Rectangle 17"/>
          <p:cNvSpPr/>
          <p:nvPr/>
        </p:nvSpPr>
        <p:spPr>
          <a:xfrm>
            <a:off x="609600" y="3048000"/>
            <a:ext cx="57150" cy="723900"/>
          </a:xfrm>
          <a:prstGeom prst="roundRect">
            <a:avLst>
              <a:gd name="adj" fmla="val 50000"/>
            </a:avLst>
          </a:prstGeom>
          <a:solidFill>
            <a:srgbClr val="47BCC6"/>
          </a:solidFill>
          <a:ln>
            <a:noFill/>
          </a:ln>
        </p:spPr>
      </p:sp>
      <p:sp>
        <p:nvSpPr>
          <p:cNvPr id="18" name="Ellipse 18"/>
          <p:cNvSpPr/>
          <p:nvPr/>
        </p:nvSpPr>
        <p:spPr>
          <a:xfrm>
            <a:off x="819150" y="3238500"/>
            <a:ext cx="342900" cy="342900"/>
          </a:xfrm>
          <a:prstGeom prst="ellipse">
            <a:avLst/>
          </a:prstGeom>
          <a:solidFill>
            <a:srgbClr val="47BCC6"/>
          </a:solidFill>
          <a:ln>
            <a:noFill/>
          </a:ln>
        </p:spPr>
      </p:sp>
      <p:sp>
        <p:nvSpPr>
          <p:cNvPr id="19" name="TextBox 19"/>
          <p:cNvSpPr txBox="1"/>
          <p:nvPr/>
        </p:nvSpPr>
        <p:spPr>
          <a:xfrm>
            <a:off x="915428" y="33227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2</a:t>
            </a:r>
          </a:p>
        </p:txBody>
      </p:sp>
      <p:sp>
        <p:nvSpPr>
          <p:cNvPr id="20" name="TextBox 20"/>
          <p:cNvSpPr txBox="1"/>
          <p:nvPr/>
        </p:nvSpPr>
        <p:spPr>
          <a:xfrm>
            <a:off x="1306830" y="3190875"/>
            <a:ext cx="223851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/selfcheck と打つ</a:t>
            </a:r>
          </a:p>
        </p:txBody>
      </p:sp>
      <p:sp>
        <p:nvSpPr>
          <p:cNvPr id="21" name="TextBox 21"/>
          <p:cNvSpPr txBox="1"/>
          <p:nvPr/>
        </p:nvSpPr>
        <p:spPr>
          <a:xfrm>
            <a:off x="1307211" y="3465671"/>
            <a:ext cx="249655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引数なしで1本だけ送る</a:t>
            </a:r>
          </a:p>
        </p:txBody>
      </p:sp>
      <p:sp>
        <p:nvSpPr>
          <p:cNvPr id="22" name="Polygon 22"/>
          <p:cNvSpPr/>
          <p:nvPr/>
        </p:nvSpPr>
        <p:spPr>
          <a:xfrm>
            <a:off x="914400" y="3790950"/>
            <a:ext cx="152400" cy="133350"/>
          </a:xfrm>
          <a:custGeom>
            <a:avLst/>
            <a:gdLst/>
            <a:ahLst/>
            <a:cxnLst/>
            <a:rect l="l" t="t" r="r" b="b"/>
            <a:pathLst>
              <a:path w="152400" h="133350">
                <a:moveTo>
                  <a:pt x="0" y="0"/>
                </a:moveTo>
                <a:lnTo>
                  <a:pt x="152400" y="0"/>
                </a:lnTo>
                <a:lnTo>
                  <a:pt x="76200" y="133350"/>
                </a:lnTo>
                <a:close/>
              </a:path>
            </a:pathLst>
          </a:custGeom>
          <a:solidFill>
            <a:srgbClr val="47BCC6"/>
          </a:solidFill>
          <a:ln>
            <a:noFill/>
          </a:ln>
        </p:spPr>
      </p:sp>
      <p:sp>
        <p:nvSpPr>
          <p:cNvPr id="23" name="Rectangle 23"/>
          <p:cNvSpPr/>
          <p:nvPr/>
        </p:nvSpPr>
        <p:spPr>
          <a:xfrm>
            <a:off x="609600" y="3981450"/>
            <a:ext cx="4953000" cy="723900"/>
          </a:xfrm>
          <a:prstGeom prst="roundRect">
            <a:avLst>
              <a:gd name="adj" fmla="val 10526"/>
            </a:avLst>
          </a:prstGeom>
          <a:solidFill>
            <a:srgbClr val="EEF6F7"/>
          </a:solidFill>
          <a:ln>
            <a:noFill/>
          </a:ln>
        </p:spPr>
      </p:sp>
      <p:sp>
        <p:nvSpPr>
          <p:cNvPr id="24" name="Rectangle 24"/>
          <p:cNvSpPr/>
          <p:nvPr/>
        </p:nvSpPr>
        <p:spPr>
          <a:xfrm>
            <a:off x="609600" y="3981450"/>
            <a:ext cx="57150" cy="723900"/>
          </a:xfrm>
          <a:prstGeom prst="roundRect">
            <a:avLst>
              <a:gd name="adj" fmla="val 50000"/>
            </a:avLst>
          </a:prstGeom>
          <a:solidFill>
            <a:srgbClr val="47BCC6"/>
          </a:solidFill>
          <a:ln>
            <a:noFill/>
          </a:ln>
        </p:spPr>
      </p:sp>
      <p:sp>
        <p:nvSpPr>
          <p:cNvPr id="25" name="Ellipse 25"/>
          <p:cNvSpPr/>
          <p:nvPr/>
        </p:nvSpPr>
        <p:spPr>
          <a:xfrm>
            <a:off x="819150" y="4171950"/>
            <a:ext cx="342900" cy="342900"/>
          </a:xfrm>
          <a:prstGeom prst="ellipse">
            <a:avLst/>
          </a:prstGeom>
          <a:solidFill>
            <a:srgbClr val="47BCC6"/>
          </a:solidFill>
          <a:ln>
            <a:noFill/>
          </a:ln>
        </p:spPr>
      </p:sp>
      <p:sp>
        <p:nvSpPr>
          <p:cNvPr id="26" name="TextBox 26"/>
          <p:cNvSpPr txBox="1"/>
          <p:nvPr/>
        </p:nvSpPr>
        <p:spPr>
          <a:xfrm>
            <a:off x="915428" y="425624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3</a:t>
            </a:r>
          </a:p>
        </p:txBody>
      </p:sp>
      <p:sp>
        <p:nvSpPr>
          <p:cNvPr id="27" name="TextBox 27"/>
          <p:cNvSpPr txBox="1"/>
          <p:nvPr/>
        </p:nvSpPr>
        <p:spPr>
          <a:xfrm>
            <a:off x="1306830" y="4124325"/>
            <a:ext cx="131540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点検が回る</a:t>
            </a:r>
          </a:p>
        </p:txBody>
      </p:sp>
      <p:sp>
        <p:nvSpPr>
          <p:cNvPr id="28" name="TextBox 28"/>
          <p:cNvSpPr txBox="1"/>
          <p:nvPr/>
        </p:nvSpPr>
        <p:spPr>
          <a:xfrm>
            <a:off x="1307211" y="4399121"/>
            <a:ext cx="36728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指摘を集めて直します（3周まで）</a:t>
            </a:r>
          </a:p>
        </p:txBody>
      </p:sp>
      <p:sp>
        <p:nvSpPr>
          <p:cNvPr id="29" name="Polygon 29"/>
          <p:cNvSpPr/>
          <p:nvPr/>
        </p:nvSpPr>
        <p:spPr>
          <a:xfrm>
            <a:off x="914400" y="4724400"/>
            <a:ext cx="152400" cy="133350"/>
          </a:xfrm>
          <a:custGeom>
            <a:avLst/>
            <a:gdLst/>
            <a:ahLst/>
            <a:cxnLst/>
            <a:rect l="l" t="t" r="r" b="b"/>
            <a:pathLst>
              <a:path w="152400" h="133350">
                <a:moveTo>
                  <a:pt x="0" y="0"/>
                </a:moveTo>
                <a:lnTo>
                  <a:pt x="152400" y="0"/>
                </a:lnTo>
                <a:lnTo>
                  <a:pt x="76200" y="133350"/>
                </a:lnTo>
                <a:close/>
              </a:path>
            </a:pathLst>
          </a:custGeom>
          <a:solidFill>
            <a:srgbClr val="47BCC6"/>
          </a:solidFill>
          <a:ln>
            <a:noFill/>
          </a:ln>
        </p:spPr>
      </p:sp>
      <p:sp>
        <p:nvSpPr>
          <p:cNvPr id="30" name="Rectangle 30"/>
          <p:cNvSpPr/>
          <p:nvPr/>
        </p:nvSpPr>
        <p:spPr>
          <a:xfrm>
            <a:off x="609600" y="4914900"/>
            <a:ext cx="4953000" cy="723900"/>
          </a:xfrm>
          <a:prstGeom prst="roundRect">
            <a:avLst>
              <a:gd name="adj" fmla="val 10526"/>
            </a:avLst>
          </a:prstGeom>
          <a:solidFill>
            <a:srgbClr val="EEF6F7"/>
          </a:solidFill>
          <a:ln>
            <a:noFill/>
          </a:ln>
        </p:spPr>
      </p:sp>
      <p:sp>
        <p:nvSpPr>
          <p:cNvPr id="31" name="Rectangle 31"/>
          <p:cNvSpPr/>
          <p:nvPr/>
        </p:nvSpPr>
        <p:spPr>
          <a:xfrm>
            <a:off x="609600" y="4914900"/>
            <a:ext cx="57150" cy="723900"/>
          </a:xfrm>
          <a:prstGeom prst="roundRect">
            <a:avLst>
              <a:gd name="adj" fmla="val 50000"/>
            </a:avLst>
          </a:prstGeom>
          <a:solidFill>
            <a:srgbClr val="47BCC6"/>
          </a:solidFill>
          <a:ln>
            <a:noFill/>
          </a:ln>
        </p:spPr>
      </p:sp>
      <p:sp>
        <p:nvSpPr>
          <p:cNvPr id="32" name="Ellipse 32"/>
          <p:cNvSpPr/>
          <p:nvPr/>
        </p:nvSpPr>
        <p:spPr>
          <a:xfrm>
            <a:off x="819150" y="5105400"/>
            <a:ext cx="342900" cy="342900"/>
          </a:xfrm>
          <a:prstGeom prst="ellipse">
            <a:avLst/>
          </a:prstGeom>
          <a:solidFill>
            <a:srgbClr val="47BCC6"/>
          </a:solidFill>
          <a:ln>
            <a:noFill/>
          </a:ln>
        </p:spPr>
      </p:sp>
      <p:sp>
        <p:nvSpPr>
          <p:cNvPr id="33" name="TextBox 33"/>
          <p:cNvSpPr txBox="1"/>
          <p:nvPr/>
        </p:nvSpPr>
        <p:spPr>
          <a:xfrm>
            <a:off x="915428" y="5189696"/>
            <a:ext cx="150345" cy="278702"/>
          </a:xfrm>
          <a:prstGeom prst="rect">
            <a:avLst/>
          </a:prstGeom>
          <a:noFill/>
          <a:ln>
            <a:noFill/>
          </a:ln>
        </p:spPr>
        <p:txBody>
          <a:bodyPr wrap="none" lIns="0" tIns="0" rIns="0" bIns="0" anchor="t" anchorCtr="0">
            <a:spAutoFit/>
          </a:bodyPr>
          <a:lstStyle/>
          <a:p>
            <a:pPr algn="ctr"/>
            <a:r>
              <a:rPr lang="en-US" sz="1420" b="1" dirty="0">
                <a:solidFill>
                  <a:srgbClr val="FFFFFF"/>
                </a:solidFill>
                <a:latin typeface="Zen Kaku Gothic New"/>
                <a:ea typeface="Zen Kaku Gothic New"/>
                <a:cs typeface="Zen Kaku Gothic New"/>
              </a:rPr>
              <a:t>4</a:t>
            </a:r>
          </a:p>
        </p:txBody>
      </p:sp>
      <p:sp>
        <p:nvSpPr>
          <p:cNvPr id="34" name="TextBox 34"/>
          <p:cNvSpPr txBox="1"/>
          <p:nvPr/>
        </p:nvSpPr>
        <p:spPr>
          <a:xfrm>
            <a:off x="1306830" y="5057775"/>
            <a:ext cx="2394287"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REPORT.md が出る</a:t>
            </a:r>
          </a:p>
        </p:txBody>
      </p:sp>
      <p:sp>
        <p:nvSpPr>
          <p:cNvPr id="35" name="TextBox 35"/>
          <p:cNvSpPr txBox="1"/>
          <p:nvPr/>
        </p:nvSpPr>
        <p:spPr>
          <a:xfrm>
            <a:off x="1307211" y="5332571"/>
            <a:ext cx="326117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.work/ に途中経過も残ります</a:t>
            </a:r>
          </a:p>
        </p:txBody>
      </p:sp>
      <p:sp>
        <p:nvSpPr>
          <p:cNvPr id="36" name="Rectangle 36"/>
          <p:cNvSpPr/>
          <p:nvPr/>
        </p:nvSpPr>
        <p:spPr>
          <a:xfrm>
            <a:off x="5943600" y="2114550"/>
            <a:ext cx="5638800" cy="3524250"/>
          </a:xfrm>
          <a:prstGeom prst="roundRect">
            <a:avLst>
              <a:gd name="adj" fmla="val 2162"/>
            </a:avLst>
          </a:prstGeom>
          <a:solidFill>
            <a:srgbClr val="F2F4F8"/>
          </a:solidFill>
          <a:ln w="14288">
            <a:solidFill>
              <a:srgbClr val="9AA0B4"/>
            </a:solidFill>
            <a:custDash>
              <a:ds d="400000" sp="266666"/>
            </a:custDash>
          </a:ln>
        </p:spPr>
      </p:sp>
      <p:sp>
        <p:nvSpPr>
          <p:cNvPr id="37" name="TextBox 37"/>
          <p:cNvSpPr txBox="1"/>
          <p:nvPr/>
        </p:nvSpPr>
        <p:spPr>
          <a:xfrm>
            <a:off x="7715250" y="3571875"/>
            <a:ext cx="2095500" cy="293370"/>
          </a:xfrm>
          <a:prstGeom prst="rect">
            <a:avLst/>
          </a:prstGeom>
          <a:noFill/>
          <a:ln>
            <a:noFill/>
          </a:ln>
        </p:spPr>
        <p:txBody>
          <a:bodyPr wrap="none" lIns="0" tIns="0" rIns="0" bIns="0" anchor="t" anchorCtr="0">
            <a:spAutoFit/>
          </a:bodyPr>
          <a:lstStyle/>
          <a:p>
            <a:pPr algn="ctr"/>
            <a:r>
              <a:rPr lang="zh-CN" sz="1500" b="1" dirty="0">
                <a:solidFill>
                  <a:srgbClr val="5B6472"/>
                </a:solidFill>
                <a:latin typeface="Zen Kaku Gothic New"/>
                <a:ea typeface="Zen Kaku Gothic New"/>
                <a:cs typeface="Zen Kaku Gothic New"/>
              </a:rPr>
              <a:t>［要挿入：図版］</a:t>
            </a:r>
          </a:p>
        </p:txBody>
      </p:sp>
      <p:sp>
        <p:nvSpPr>
          <p:cNvPr id="38" name="TextBox 38"/>
          <p:cNvSpPr txBox="1"/>
          <p:nvPr/>
        </p:nvSpPr>
        <p:spPr>
          <a:xfrm>
            <a:off x="6903029" y="3922871"/>
            <a:ext cx="3719941" cy="535876"/>
          </a:xfrm>
          <a:prstGeom prst="rect">
            <a:avLst/>
          </a:prstGeom>
          <a:noFill/>
          <a:ln>
            <a:noFill/>
          </a:ln>
        </p:spPr>
        <p:txBody>
          <a:bodyPr wrap="square" lIns="0" tIns="0" rIns="0" bIns="0" anchor="t" anchorCtr="0"/>
          <a:lstStyle/>
          <a:p>
            <a:pPr algn="ctr">
              <a:lnSpc>
                <a:spcPts val="2025"/>
              </a:lnSpc>
            </a:pPr>
            <a:r>
              <a:rPr lang="zh-CN" sz="1420" dirty="0">
                <a:solidFill>
                  <a:srgbClr val="8A8F9C"/>
                </a:solidFill>
                <a:latin typeface="Zen Kaku Gothic New"/>
                <a:ea typeface="Zen Kaku Gothic New"/>
                <a:cs typeface="Zen Kaku Gothic New"/>
              </a:rPr>
              <a:t>/selfcheck 実行中の VS Code 画面</a:t>
            </a:r>
          </a:p>
          <a:p>
            <a:pPr algn="ctr">
              <a:lnSpc>
                <a:spcPts val="2025"/>
              </a:lnSpc>
            </a:pPr>
            <a:r>
              <a:rPr lang="zh-CN" sz="1420" dirty="0">
                <a:solidFill>
                  <a:srgbClr val="8A8F9C"/>
                </a:solidFill>
                <a:latin typeface="Zen Kaku Gothic New"/>
                <a:ea typeface="Zen Kaku Gothic New"/>
                <a:cs typeface="Zen Kaku Gothic New"/>
              </a:rPr>
              <a:t>講師端末で撮影して差し替えます</a:t>
            </a:r>
          </a:p>
        </p:txBody>
      </p:sp>
      <p:sp>
        <p:nvSpPr>
          <p:cNvPr id="39" name="TextBox 39"/>
          <p:cNvSpPr txBox="1"/>
          <p:nvPr/>
        </p:nvSpPr>
        <p:spPr>
          <a:xfrm>
            <a:off x="602361" y="6037421"/>
            <a:ext cx="707250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同じことを手元で試す時間は取りません。流れだけ見てください。</a:t>
            </a:r>
          </a:p>
        </p:txBody>
      </p:sp>
      <p:sp>
        <p:nvSpPr>
          <p:cNvPr id="40" name="TextBox 4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1" name="TextBox 4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96</a:t>
            </a:r>
          </a:p>
        </p:txBody>
      </p:sp>
    </p:spTree>
  </p:cSld>
  <p:clrMapOvr>
    <a:masterClrMapping/>
  </p:clrMapOvr>
  <p:transition xmlns:p14="http://schemas.microsoft.com/office/powerpoint/2010/main" p14:dur="400">
    <p:fad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C60000"/>
          </a:solidFill>
          <a:ln>
            <a:noFill/>
          </a:ln>
        </p:spPr>
      </p:sp>
      <p:sp>
        <p:nvSpPr>
          <p:cNvPr id="4" name="Rectangle 4"/>
          <p:cNvSpPr/>
          <p:nvPr/>
        </p:nvSpPr>
        <p:spPr>
          <a:xfrm>
            <a:off x="457200" y="495300"/>
            <a:ext cx="1143000" cy="457200"/>
          </a:xfrm>
          <a:prstGeom prst="roundRect">
            <a:avLst>
              <a:gd name="adj" fmla="val 16667"/>
            </a:avLst>
          </a:prstGeom>
          <a:solidFill>
            <a:srgbClr val="C60000"/>
          </a:solidFill>
          <a:ln>
            <a:noFill/>
          </a:ln>
        </p:spPr>
      </p:sp>
      <p:sp>
        <p:nvSpPr>
          <p:cNvPr id="5" name="TextBox 5"/>
          <p:cNvSpPr txBox="1"/>
          <p:nvPr/>
        </p:nvSpPr>
        <p:spPr>
          <a:xfrm>
            <a:off x="734282" y="621982"/>
            <a:ext cx="588836" cy="322707"/>
          </a:xfrm>
          <a:prstGeom prst="rect">
            <a:avLst/>
          </a:prstGeom>
          <a:noFill/>
          <a:ln>
            <a:noFill/>
          </a:ln>
        </p:spPr>
        <p:txBody>
          <a:bodyPr wrap="none" lIns="0" tIns="0" rIns="0" bIns="0" anchor="t" anchorCtr="0">
            <a:spAutoFit/>
          </a:bodyPr>
          <a:lstStyle/>
          <a:p>
            <a:pPr algn="ctr"/>
            <a:r>
              <a:rPr lang="zh-CN" sz="1650" b="1" dirty="0">
                <a:solidFill>
                  <a:srgbClr val="FFFFFF"/>
                </a:solidFill>
                <a:latin typeface="Zen Kaku Gothic New"/>
                <a:ea typeface="Zen Kaku Gothic New"/>
                <a:cs typeface="Zen Kaku Gothic New"/>
              </a:rPr>
              <a:t>質問</a:t>
            </a:r>
          </a:p>
        </p:txBody>
      </p:sp>
      <p:sp>
        <p:nvSpPr>
          <p:cNvPr id="6" name="TextBox 6"/>
          <p:cNvSpPr txBox="1"/>
          <p:nvPr/>
        </p:nvSpPr>
        <p:spPr>
          <a:xfrm>
            <a:off x="1989201" y="641509"/>
            <a:ext cx="249175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振り返りの4問</a:t>
            </a:r>
          </a:p>
        </p:txBody>
      </p:sp>
      <p:sp>
        <p:nvSpPr>
          <p:cNvPr id="7" name="Rectangle 7"/>
          <p:cNvSpPr/>
          <p:nvPr/>
        </p:nvSpPr>
        <p:spPr>
          <a:xfrm>
            <a:off x="2000250" y="1028700"/>
            <a:ext cx="9582150" cy="19050"/>
          </a:xfrm>
          <a:prstGeom prst="rect">
            <a:avLst/>
          </a:prstGeom>
          <a:solidFill>
            <a:srgbClr val="C60000"/>
          </a:solidFill>
          <a:ln>
            <a:noFill/>
          </a:ln>
        </p:spPr>
      </p:sp>
      <p:sp>
        <p:nvSpPr>
          <p:cNvPr id="8" name="TextBox 8"/>
          <p:cNvSpPr txBox="1"/>
          <p:nvPr/>
        </p:nvSpPr>
        <p:spPr>
          <a:xfrm>
            <a:off x="597789" y="1311116"/>
            <a:ext cx="9293781" cy="454724"/>
          </a:xfrm>
          <a:prstGeom prst="rect">
            <a:avLst/>
          </a:prstGeom>
          <a:noFill/>
          <a:ln>
            <a:noFill/>
          </a:ln>
        </p:spPr>
        <p:txBody>
          <a:bodyPr wrap="none" lIns="0" tIns="0" rIns="0" bIns="0" anchor="t" anchorCtr="0">
            <a:spAutoFit/>
          </a:bodyPr>
          <a:lstStyle/>
          <a:p>
            <a:pPr algn="l"/>
            <a:r>
              <a:rPr lang="zh-CN" sz="2320" b="1" dirty="0">
                <a:solidFill>
                  <a:srgbClr val="000000"/>
                </a:solidFill>
                <a:latin typeface="Zen Kaku Gothic New"/>
                <a:ea typeface="Zen Kaku Gothic New"/>
                <a:cs typeface="Zen Kaku Gothic New"/>
              </a:rPr>
              <a:t>1問ずつ</a:t>
            </a:r>
            <a:r>
              <a:rPr lang="en-US" sz="2320" b="1" dirty="0">
                <a:solidFill>
                  <a:srgbClr val="264DBF"/>
                </a:solidFill>
                <a:latin typeface="Zen Kaku Gothic New"/>
                <a:ea typeface="Zen Kaku Gothic New"/>
                <a:cs typeface="Zen Kaku Gothic New"/>
              </a:rPr>
              <a:t>memo.md</a:t>
            </a:r>
            <a:r>
              <a:rPr lang="zh-CN" sz="2320" b="1" dirty="0">
                <a:solidFill>
                  <a:srgbClr val="000000"/>
                </a:solidFill>
                <a:latin typeface="Zen Kaku Gothic New"/>
                <a:ea typeface="Zen Kaku Gothic New"/>
                <a:cs typeface="Zen Kaku Gothic New"/>
              </a:rPr>
              <a:t>に書きます。発表はありません。</a:t>
            </a:r>
          </a:p>
        </p:txBody>
      </p:sp>
      <p:sp>
        <p:nvSpPr>
          <p:cNvPr id="9" name="TextBox 9"/>
          <p:cNvSpPr txBox="1"/>
          <p:nvPr/>
        </p:nvSpPr>
        <p:spPr>
          <a:xfrm>
            <a:off x="10644402" y="1383982"/>
            <a:ext cx="946380" cy="322707"/>
          </a:xfrm>
          <a:prstGeom prst="rect">
            <a:avLst/>
          </a:prstGeom>
          <a:noFill/>
          <a:ln>
            <a:noFill/>
          </a:ln>
        </p:spPr>
        <p:txBody>
          <a:bodyPr wrap="none" lIns="0" tIns="0" rIns="0" bIns="0" anchor="t" anchorCtr="0">
            <a:spAutoFit/>
          </a:bodyPr>
          <a:lstStyle/>
          <a:p>
            <a:pPr algn="r"/>
            <a:r>
              <a:rPr lang="en-US" sz="1650" b="1" dirty="0">
                <a:solidFill>
                  <a:srgbClr val="47BCC6"/>
                </a:solidFill>
                <a:latin typeface="Zen Kaku Gothic New"/>
                <a:ea typeface="Zen Kaku Gothic New"/>
                <a:cs typeface="Zen Kaku Gothic New"/>
              </a:rPr>
              <a:t>[6min]</a:t>
            </a:r>
          </a:p>
        </p:txBody>
      </p:sp>
      <p:sp>
        <p:nvSpPr>
          <p:cNvPr id="10" name="Line 10"/>
          <p:cNvSpPr/>
          <p:nvPr/>
        </p:nvSpPr>
        <p:spPr>
          <a:xfrm>
            <a:off x="609600" y="18669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11" name="TextBox 11"/>
          <p:cNvSpPr txBox="1"/>
          <p:nvPr/>
        </p:nvSpPr>
        <p:spPr>
          <a:xfrm>
            <a:off x="778476" y="2096452"/>
            <a:ext cx="424248" cy="790575"/>
          </a:xfrm>
          <a:prstGeom prst="rect">
            <a:avLst/>
          </a:prstGeom>
          <a:noFill/>
          <a:ln>
            <a:noFill/>
          </a:ln>
        </p:spPr>
        <p:txBody>
          <a:bodyPr wrap="none" lIns="0" tIns="0" rIns="0" bIns="0" anchor="t" anchorCtr="0">
            <a:spAutoFit/>
          </a:bodyPr>
          <a:lstStyle/>
          <a:p>
            <a:pPr algn="ctr"/>
            <a:r>
              <a:rPr lang="en-US" sz="4050" b="1" dirty="0">
                <a:solidFill>
                  <a:srgbClr val="47BCC6"/>
                </a:solidFill>
                <a:latin typeface="Zen Kaku Gothic New"/>
                <a:ea typeface="Zen Kaku Gothic New"/>
                <a:cs typeface="Zen Kaku Gothic New"/>
              </a:rPr>
              <a:t>1</a:t>
            </a:r>
          </a:p>
        </p:txBody>
      </p:sp>
      <p:sp>
        <p:nvSpPr>
          <p:cNvPr id="12" name="Line 12"/>
          <p:cNvSpPr/>
          <p:nvPr/>
        </p:nvSpPr>
        <p:spPr>
          <a:xfrm>
            <a:off x="1333500" y="2057400"/>
            <a:ext cx="9525" cy="685800"/>
          </a:xfrm>
          <a:custGeom>
            <a:avLst/>
            <a:gdLst/>
            <a:ahLst/>
            <a:cxnLst/>
            <a:rect l="l" t="t" r="r" b="b"/>
            <a:pathLst>
              <a:path w="9525" h="685800">
                <a:moveTo>
                  <a:pt x="0" y="0"/>
                </a:moveTo>
                <a:lnTo>
                  <a:pt x="0" y="685800"/>
                </a:lnTo>
              </a:path>
            </a:pathLst>
          </a:custGeom>
          <a:noFill/>
          <a:ln w="19050">
            <a:solidFill>
              <a:srgbClr val="A3DDE3"/>
            </a:solidFill>
          </a:ln>
        </p:spPr>
      </p:sp>
      <p:sp>
        <p:nvSpPr>
          <p:cNvPr id="13" name="TextBox 13"/>
          <p:cNvSpPr txBox="1"/>
          <p:nvPr/>
        </p:nvSpPr>
        <p:spPr>
          <a:xfrm>
            <a:off x="1552956" y="2148840"/>
            <a:ext cx="6571107"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今日いちばん手応えがあった操作はどれですか</a:t>
            </a:r>
          </a:p>
        </p:txBody>
      </p:sp>
      <p:sp>
        <p:nvSpPr>
          <p:cNvPr id="14" name="TextBox 14"/>
          <p:cNvSpPr txBox="1"/>
          <p:nvPr/>
        </p:nvSpPr>
        <p:spPr>
          <a:xfrm>
            <a:off x="1554861" y="2532221"/>
            <a:ext cx="591788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A-0からB-6のどこか、ステップ名で書いてください</a:t>
            </a:r>
          </a:p>
        </p:txBody>
      </p:sp>
      <p:sp>
        <p:nvSpPr>
          <p:cNvPr id="15" name="Line 15"/>
          <p:cNvSpPr/>
          <p:nvPr/>
        </p:nvSpPr>
        <p:spPr>
          <a:xfrm>
            <a:off x="609600" y="28956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16" name="TextBox 16"/>
          <p:cNvSpPr txBox="1"/>
          <p:nvPr/>
        </p:nvSpPr>
        <p:spPr>
          <a:xfrm>
            <a:off x="778476" y="3087052"/>
            <a:ext cx="424248" cy="790575"/>
          </a:xfrm>
          <a:prstGeom prst="rect">
            <a:avLst/>
          </a:prstGeom>
          <a:noFill/>
          <a:ln>
            <a:noFill/>
          </a:ln>
        </p:spPr>
        <p:txBody>
          <a:bodyPr wrap="none" lIns="0" tIns="0" rIns="0" bIns="0" anchor="t" anchorCtr="0">
            <a:spAutoFit/>
          </a:bodyPr>
          <a:lstStyle/>
          <a:p>
            <a:pPr algn="ctr"/>
            <a:r>
              <a:rPr lang="en-US" sz="4050" b="1" dirty="0">
                <a:solidFill>
                  <a:srgbClr val="47BCC6"/>
                </a:solidFill>
                <a:latin typeface="Zen Kaku Gothic New"/>
                <a:ea typeface="Zen Kaku Gothic New"/>
                <a:cs typeface="Zen Kaku Gothic New"/>
              </a:rPr>
              <a:t>2</a:t>
            </a:r>
          </a:p>
        </p:txBody>
      </p:sp>
      <p:sp>
        <p:nvSpPr>
          <p:cNvPr id="17" name="Line 17"/>
          <p:cNvSpPr/>
          <p:nvPr/>
        </p:nvSpPr>
        <p:spPr>
          <a:xfrm>
            <a:off x="1333500" y="3048000"/>
            <a:ext cx="9525" cy="685800"/>
          </a:xfrm>
          <a:custGeom>
            <a:avLst/>
            <a:gdLst/>
            <a:ahLst/>
            <a:cxnLst/>
            <a:rect l="l" t="t" r="r" b="b"/>
            <a:pathLst>
              <a:path w="9525" h="685800">
                <a:moveTo>
                  <a:pt x="0" y="0"/>
                </a:moveTo>
                <a:lnTo>
                  <a:pt x="0" y="685800"/>
                </a:lnTo>
              </a:path>
            </a:pathLst>
          </a:custGeom>
          <a:noFill/>
          <a:ln w="19050">
            <a:solidFill>
              <a:srgbClr val="A3DDE3"/>
            </a:solidFill>
          </a:ln>
        </p:spPr>
      </p:sp>
      <p:sp>
        <p:nvSpPr>
          <p:cNvPr id="18" name="TextBox 18"/>
          <p:cNvSpPr txBox="1"/>
          <p:nvPr/>
        </p:nvSpPr>
        <p:spPr>
          <a:xfrm>
            <a:off x="1552956" y="3139440"/>
            <a:ext cx="7819263"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ハーネスを入れる前と後で、応答の何が変わりましたか</a:t>
            </a:r>
          </a:p>
        </p:txBody>
      </p:sp>
      <p:sp>
        <p:nvSpPr>
          <p:cNvPr id="19" name="TextBox 19"/>
          <p:cNvSpPr txBox="1"/>
          <p:nvPr/>
        </p:nvSpPr>
        <p:spPr>
          <a:xfrm>
            <a:off x="1554861" y="3522821"/>
            <a:ext cx="68173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A-1の応答とA-4の応答を思い出して、1行で書いてください</a:t>
            </a:r>
          </a:p>
        </p:txBody>
      </p:sp>
      <p:sp>
        <p:nvSpPr>
          <p:cNvPr id="20" name="Line 20"/>
          <p:cNvSpPr/>
          <p:nvPr/>
        </p:nvSpPr>
        <p:spPr>
          <a:xfrm>
            <a:off x="609600" y="38862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1" name="TextBox 21"/>
          <p:cNvSpPr txBox="1"/>
          <p:nvPr/>
        </p:nvSpPr>
        <p:spPr>
          <a:xfrm>
            <a:off x="778476" y="4077652"/>
            <a:ext cx="424248" cy="790575"/>
          </a:xfrm>
          <a:prstGeom prst="rect">
            <a:avLst/>
          </a:prstGeom>
          <a:noFill/>
          <a:ln>
            <a:noFill/>
          </a:ln>
        </p:spPr>
        <p:txBody>
          <a:bodyPr wrap="none" lIns="0" tIns="0" rIns="0" bIns="0" anchor="t" anchorCtr="0">
            <a:spAutoFit/>
          </a:bodyPr>
          <a:lstStyle/>
          <a:p>
            <a:pPr algn="ctr"/>
            <a:r>
              <a:rPr lang="en-US" sz="4050" b="1" dirty="0">
                <a:solidFill>
                  <a:srgbClr val="47BCC6"/>
                </a:solidFill>
                <a:latin typeface="Zen Kaku Gothic New"/>
                <a:ea typeface="Zen Kaku Gothic New"/>
                <a:cs typeface="Zen Kaku Gothic New"/>
              </a:rPr>
              <a:t>3</a:t>
            </a:r>
          </a:p>
        </p:txBody>
      </p:sp>
      <p:sp>
        <p:nvSpPr>
          <p:cNvPr id="22" name="Line 22"/>
          <p:cNvSpPr/>
          <p:nvPr/>
        </p:nvSpPr>
        <p:spPr>
          <a:xfrm>
            <a:off x="1333500" y="4038600"/>
            <a:ext cx="9525" cy="685800"/>
          </a:xfrm>
          <a:custGeom>
            <a:avLst/>
            <a:gdLst/>
            <a:ahLst/>
            <a:cxnLst/>
            <a:rect l="l" t="t" r="r" b="b"/>
            <a:pathLst>
              <a:path w="9525" h="685800">
                <a:moveTo>
                  <a:pt x="0" y="0"/>
                </a:moveTo>
                <a:lnTo>
                  <a:pt x="0" y="685800"/>
                </a:lnTo>
              </a:path>
            </a:pathLst>
          </a:custGeom>
          <a:noFill/>
          <a:ln w="19050">
            <a:solidFill>
              <a:srgbClr val="A3DDE3"/>
            </a:solidFill>
          </a:ln>
        </p:spPr>
      </p:sp>
      <p:sp>
        <p:nvSpPr>
          <p:cNvPr id="23" name="TextBox 23"/>
          <p:cNvSpPr txBox="1"/>
          <p:nvPr/>
        </p:nvSpPr>
        <p:spPr>
          <a:xfrm>
            <a:off x="1552956" y="4130040"/>
            <a:ext cx="8368932"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自分が気づいて、AIが触れなかった懸念はどれでしたか</a:t>
            </a:r>
          </a:p>
        </p:txBody>
      </p:sp>
      <p:sp>
        <p:nvSpPr>
          <p:cNvPr id="24" name="TextBox 24"/>
          <p:cNvSpPr txBox="1"/>
          <p:nvPr/>
        </p:nvSpPr>
        <p:spPr>
          <a:xfrm>
            <a:off x="1554861" y="4513421"/>
            <a:ext cx="686800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A-2で書いた5個のうち、AIの指摘に無かったものを挙げます</a:t>
            </a:r>
          </a:p>
        </p:txBody>
      </p:sp>
      <p:sp>
        <p:nvSpPr>
          <p:cNvPr id="25" name="Line 25"/>
          <p:cNvSpPr/>
          <p:nvPr/>
        </p:nvSpPr>
        <p:spPr>
          <a:xfrm>
            <a:off x="609600" y="48768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26" name="TextBox 26"/>
          <p:cNvSpPr txBox="1"/>
          <p:nvPr/>
        </p:nvSpPr>
        <p:spPr>
          <a:xfrm>
            <a:off x="778476" y="5068252"/>
            <a:ext cx="424248" cy="790575"/>
          </a:xfrm>
          <a:prstGeom prst="rect">
            <a:avLst/>
          </a:prstGeom>
          <a:noFill/>
          <a:ln>
            <a:noFill/>
          </a:ln>
        </p:spPr>
        <p:txBody>
          <a:bodyPr wrap="none" lIns="0" tIns="0" rIns="0" bIns="0" anchor="t" anchorCtr="0">
            <a:spAutoFit/>
          </a:bodyPr>
          <a:lstStyle/>
          <a:p>
            <a:pPr algn="ctr"/>
            <a:r>
              <a:rPr lang="en-US" sz="4050" b="1" dirty="0">
                <a:solidFill>
                  <a:srgbClr val="47BCC6"/>
                </a:solidFill>
                <a:latin typeface="Zen Kaku Gothic New"/>
                <a:ea typeface="Zen Kaku Gothic New"/>
                <a:cs typeface="Zen Kaku Gothic New"/>
              </a:rPr>
              <a:t>4</a:t>
            </a:r>
          </a:p>
        </p:txBody>
      </p:sp>
      <p:sp>
        <p:nvSpPr>
          <p:cNvPr id="27" name="Line 27"/>
          <p:cNvSpPr/>
          <p:nvPr/>
        </p:nvSpPr>
        <p:spPr>
          <a:xfrm>
            <a:off x="1333500" y="5029200"/>
            <a:ext cx="9525" cy="685800"/>
          </a:xfrm>
          <a:custGeom>
            <a:avLst/>
            <a:gdLst/>
            <a:ahLst/>
            <a:cxnLst/>
            <a:rect l="l" t="t" r="r" b="b"/>
            <a:pathLst>
              <a:path w="9525" h="685800">
                <a:moveTo>
                  <a:pt x="0" y="0"/>
                </a:moveTo>
                <a:lnTo>
                  <a:pt x="0" y="685800"/>
                </a:lnTo>
              </a:path>
            </a:pathLst>
          </a:custGeom>
          <a:noFill/>
          <a:ln w="19050">
            <a:solidFill>
              <a:srgbClr val="A3DDE3"/>
            </a:solidFill>
          </a:ln>
        </p:spPr>
      </p:sp>
      <p:sp>
        <p:nvSpPr>
          <p:cNvPr id="28" name="TextBox 28"/>
          <p:cNvSpPr txBox="1"/>
          <p:nvPr/>
        </p:nvSpPr>
        <p:spPr>
          <a:xfrm>
            <a:off x="1552956" y="5120640"/>
            <a:ext cx="6571107" cy="352044"/>
          </a:xfrm>
          <a:prstGeom prst="rect">
            <a:avLst/>
          </a:prstGeom>
          <a:noFill/>
          <a:ln>
            <a:noFill/>
          </a:ln>
        </p:spPr>
        <p:txBody>
          <a:bodyPr wrap="none" lIns="0" tIns="0" rIns="0" bIns="0" anchor="t" anchorCtr="0">
            <a:spAutoFit/>
          </a:bodyPr>
          <a:lstStyle/>
          <a:p>
            <a:pPr algn="l"/>
            <a:r>
              <a:rPr lang="zh-CN" sz="1800" b="1" dirty="0">
                <a:solidFill>
                  <a:srgbClr val="000000"/>
                </a:solidFill>
                <a:latin typeface="Zen Kaku Gothic New"/>
                <a:ea typeface="Zen Kaku Gothic New"/>
                <a:cs typeface="Zen Kaku Gothic New"/>
              </a:rPr>
              <a:t>明日の仕事で最初に試すのは、どの手順ですか</a:t>
            </a:r>
          </a:p>
        </p:txBody>
      </p:sp>
      <p:sp>
        <p:nvSpPr>
          <p:cNvPr id="29" name="TextBox 29"/>
          <p:cNvSpPr txBox="1"/>
          <p:nvPr/>
        </p:nvSpPr>
        <p:spPr>
          <a:xfrm>
            <a:off x="1554861" y="5504021"/>
            <a:ext cx="60255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手順の名前と、試す対象の業務を1つずつ書いてください</a:t>
            </a:r>
          </a:p>
        </p:txBody>
      </p:sp>
      <p:sp>
        <p:nvSpPr>
          <p:cNvPr id="30" name="Line 30"/>
          <p:cNvSpPr/>
          <p:nvPr/>
        </p:nvSpPr>
        <p:spPr>
          <a:xfrm>
            <a:off x="609600" y="5867400"/>
            <a:ext cx="10972800" cy="9525"/>
          </a:xfrm>
          <a:custGeom>
            <a:avLst/>
            <a:gdLst/>
            <a:ahLst/>
            <a:cxnLst/>
            <a:rect l="l" t="t" r="r" b="b"/>
            <a:pathLst>
              <a:path w="10972800" h="9525">
                <a:moveTo>
                  <a:pt x="0" y="0"/>
                </a:moveTo>
                <a:lnTo>
                  <a:pt x="10972800" y="0"/>
                </a:lnTo>
              </a:path>
            </a:pathLst>
          </a:custGeom>
          <a:noFill/>
          <a:ln w="9525">
            <a:solidFill>
              <a:srgbClr val="E3E7EA"/>
            </a:solidFill>
          </a:ln>
        </p:spPr>
      </p:sp>
      <p:sp>
        <p:nvSpPr>
          <p:cNvPr id="31" name="TextBox 31"/>
          <p:cNvSpPr txBox="1"/>
          <p:nvPr/>
        </p:nvSpPr>
        <p:spPr>
          <a:xfrm>
            <a:off x="602361" y="6208871"/>
            <a:ext cx="6366700" cy="278702"/>
          </a:xfrm>
          <a:prstGeom prst="rect">
            <a:avLst/>
          </a:prstGeom>
          <a:noFill/>
          <a:ln>
            <a:noFill/>
          </a:ln>
        </p:spPr>
        <p:txBody>
          <a:bodyPr wrap="none" lIns="0" tIns="0" rIns="0" bIns="0" anchor="t" anchorCtr="0">
            <a:spAutoFit/>
          </a:bodyPr>
          <a:lstStyle/>
          <a:p>
            <a:pPr algn="l"/>
            <a:r>
              <a:rPr lang="zh-CN" sz="1420" dirty="0">
                <a:solidFill>
                  <a:srgbClr val="8A9499"/>
                </a:solidFill>
                <a:latin typeface="Zen Kaku Gothic New"/>
                <a:ea typeface="Zen Kaku Gothic New"/>
                <a:cs typeface="Zen Kaku Gothic New"/>
              </a:rPr>
              <a:t>答え合わせはしません。自分の言葉で残すことが目的です。</a:t>
            </a:r>
          </a:p>
        </p:txBody>
      </p:sp>
      <p:sp>
        <p:nvSpPr>
          <p:cNvPr id="32" name="TextBox 3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97</a:t>
            </a:r>
          </a:p>
        </p:txBody>
      </p:sp>
    </p:spTree>
  </p:cSld>
  <p:clrMapOvr>
    <a:masterClrMapping/>
  </p:clrMapOvr>
  <p:transition xmlns:p14="http://schemas.microsoft.com/office/powerpoint/2010/main" p14:dur="400">
    <p:fade/>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今日の到達点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313974"/>
            <a:ext cx="1118054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今日つくったものは、すべて</a:t>
            </a:r>
            <a:r>
              <a:rPr lang="zh-CN" sz="2480" b="1" dirty="0">
                <a:solidFill>
                  <a:srgbClr val="264DBF"/>
                </a:solidFill>
                <a:latin typeface="Zen Kaku Gothic New"/>
                <a:ea typeface="Zen Kaku Gothic New"/>
                <a:cs typeface="Zen Kaku Gothic New"/>
              </a:rPr>
              <a:t>手元のファイル</a:t>
            </a:r>
            <a:r>
              <a:rPr lang="zh-CN" sz="2480" b="1" dirty="0">
                <a:solidFill>
                  <a:srgbClr val="000000"/>
                </a:solidFill>
                <a:latin typeface="Zen Kaku Gothic New"/>
                <a:ea typeface="Zen Kaku Gothic New"/>
                <a:cs typeface="Zen Kaku Gothic New"/>
              </a:rPr>
              <a:t>に残ります。</a:t>
            </a:r>
          </a:p>
        </p:txBody>
      </p:sp>
      <p:sp>
        <p:nvSpPr>
          <p:cNvPr id="7" name="Line 7"/>
          <p:cNvSpPr/>
          <p:nvPr/>
        </p:nvSpPr>
        <p:spPr>
          <a:xfrm>
            <a:off x="3352800" y="2571750"/>
            <a:ext cx="9525" cy="2305050"/>
          </a:xfrm>
          <a:custGeom>
            <a:avLst/>
            <a:gdLst/>
            <a:ahLst/>
            <a:cxnLst/>
            <a:rect l="l" t="t" r="r" b="b"/>
            <a:pathLst>
              <a:path w="9525" h="2305050">
                <a:moveTo>
                  <a:pt x="0" y="0"/>
                </a:moveTo>
                <a:lnTo>
                  <a:pt x="0" y="2305050"/>
                </a:lnTo>
              </a:path>
            </a:pathLst>
          </a:custGeom>
          <a:noFill/>
          <a:ln w="9525">
            <a:solidFill>
              <a:srgbClr val="E3E7EA"/>
            </a:solidFill>
          </a:ln>
        </p:spPr>
      </p:sp>
      <p:sp>
        <p:nvSpPr>
          <p:cNvPr id="8" name="Line 8"/>
          <p:cNvSpPr/>
          <p:nvPr/>
        </p:nvSpPr>
        <p:spPr>
          <a:xfrm>
            <a:off x="6096000" y="2571750"/>
            <a:ext cx="9525" cy="2305050"/>
          </a:xfrm>
          <a:custGeom>
            <a:avLst/>
            <a:gdLst/>
            <a:ahLst/>
            <a:cxnLst/>
            <a:rect l="l" t="t" r="r" b="b"/>
            <a:pathLst>
              <a:path w="9525" h="2305050">
                <a:moveTo>
                  <a:pt x="0" y="0"/>
                </a:moveTo>
                <a:lnTo>
                  <a:pt x="0" y="2305050"/>
                </a:lnTo>
              </a:path>
            </a:pathLst>
          </a:custGeom>
          <a:noFill/>
          <a:ln w="9525">
            <a:solidFill>
              <a:srgbClr val="E3E7EA"/>
            </a:solidFill>
          </a:ln>
        </p:spPr>
      </p:sp>
      <p:sp>
        <p:nvSpPr>
          <p:cNvPr id="9" name="Line 9"/>
          <p:cNvSpPr/>
          <p:nvPr/>
        </p:nvSpPr>
        <p:spPr>
          <a:xfrm>
            <a:off x="8839200" y="2571750"/>
            <a:ext cx="9525" cy="2305050"/>
          </a:xfrm>
          <a:custGeom>
            <a:avLst/>
            <a:gdLst/>
            <a:ahLst/>
            <a:cxnLst/>
            <a:rect l="l" t="t" r="r" b="b"/>
            <a:pathLst>
              <a:path w="9525" h="2305050">
                <a:moveTo>
                  <a:pt x="0" y="0"/>
                </a:moveTo>
                <a:lnTo>
                  <a:pt x="0" y="2305050"/>
                </a:lnTo>
              </a:path>
            </a:pathLst>
          </a:custGeom>
          <a:noFill/>
          <a:ln w="9525">
            <a:solidFill>
              <a:srgbClr val="E3E7EA"/>
            </a:solidFill>
          </a:ln>
        </p:spPr>
      </p:sp>
      <p:sp>
        <p:nvSpPr>
          <p:cNvPr id="10" name="TextBox 10"/>
          <p:cNvSpPr txBox="1"/>
          <p:nvPr/>
        </p:nvSpPr>
        <p:spPr>
          <a:xfrm>
            <a:off x="1282815" y="2805112"/>
            <a:ext cx="1396770" cy="1590675"/>
          </a:xfrm>
          <a:prstGeom prst="rect">
            <a:avLst/>
          </a:prstGeom>
          <a:noFill/>
          <a:ln>
            <a:noFill/>
          </a:ln>
        </p:spPr>
        <p:txBody>
          <a:bodyPr wrap="none" lIns="0" tIns="0" rIns="0" bIns="0" anchor="t" anchorCtr="0">
            <a:spAutoFit/>
          </a:bodyPr>
          <a:lstStyle/>
          <a:p>
            <a:pPr algn="ctr"/>
            <a:r>
              <a:rPr lang="en-US" sz="8250" b="1" dirty="0">
                <a:solidFill>
                  <a:srgbClr val="47BCC6"/>
                </a:solidFill>
                <a:latin typeface="Zen Kaku Gothic New"/>
                <a:ea typeface="Zen Kaku Gothic New"/>
                <a:cs typeface="Zen Kaku Gothic New"/>
              </a:rPr>
              <a:t>1</a:t>
            </a:r>
            <a:r>
              <a:rPr lang="zh-CN" sz="3300" b="1" dirty="0">
                <a:solidFill>
                  <a:srgbClr val="000000"/>
                </a:solidFill>
                <a:latin typeface="Zen Kaku Gothic New"/>
                <a:ea typeface="Zen Kaku Gothic New"/>
                <a:cs typeface="Zen Kaku Gothic New"/>
              </a:rPr>
              <a:t>本</a:t>
            </a:r>
          </a:p>
        </p:txBody>
      </p:sp>
      <p:sp>
        <p:nvSpPr>
          <p:cNvPr id="11" name="TextBox 11"/>
          <p:cNvSpPr txBox="1"/>
          <p:nvPr/>
        </p:nvSpPr>
        <p:spPr>
          <a:xfrm>
            <a:off x="879920" y="4110990"/>
            <a:ext cx="2202561" cy="352044"/>
          </a:xfrm>
          <a:prstGeom prst="rect">
            <a:avLst/>
          </a:prstGeom>
          <a:noFill/>
          <a:ln>
            <a:noFill/>
          </a:ln>
        </p:spPr>
        <p:txBody>
          <a:bodyPr wrap="none" lIns="0" tIns="0" rIns="0" bIns="0" anchor="t" anchorCtr="0">
            <a:spAutoFit/>
          </a:bodyPr>
          <a:lstStyle/>
          <a:p>
            <a:pPr algn="ctr"/>
            <a:r>
              <a:rPr lang="zh-CN" sz="1800" b="1" dirty="0">
                <a:solidFill>
                  <a:srgbClr val="000000"/>
                </a:solidFill>
                <a:latin typeface="Zen Kaku Gothic New"/>
                <a:ea typeface="Zen Kaku Gothic New"/>
                <a:cs typeface="Zen Kaku Gothic New"/>
              </a:rPr>
              <a:t>動く業務アプリ</a:t>
            </a:r>
          </a:p>
        </p:txBody>
      </p:sp>
      <p:sp>
        <p:nvSpPr>
          <p:cNvPr id="12" name="TextBox 12"/>
          <p:cNvSpPr txBox="1"/>
          <p:nvPr/>
        </p:nvSpPr>
        <p:spPr>
          <a:xfrm>
            <a:off x="933475" y="4494371"/>
            <a:ext cx="2095449"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Source Code Pro"/>
                <a:ea typeface="Source Code Pro"/>
                <a:cs typeface="Source Code Pro"/>
              </a:rPr>
              <a:t>kadaiA/index.html</a:t>
            </a:r>
          </a:p>
        </p:txBody>
      </p:sp>
      <p:sp>
        <p:nvSpPr>
          <p:cNvPr id="13" name="TextBox 13"/>
          <p:cNvSpPr txBox="1"/>
          <p:nvPr/>
        </p:nvSpPr>
        <p:spPr>
          <a:xfrm>
            <a:off x="4026015" y="2805112"/>
            <a:ext cx="1396770" cy="1590675"/>
          </a:xfrm>
          <a:prstGeom prst="rect">
            <a:avLst/>
          </a:prstGeom>
          <a:noFill/>
          <a:ln>
            <a:noFill/>
          </a:ln>
        </p:spPr>
        <p:txBody>
          <a:bodyPr wrap="none" lIns="0" tIns="0" rIns="0" bIns="0" anchor="t" anchorCtr="0">
            <a:spAutoFit/>
          </a:bodyPr>
          <a:lstStyle/>
          <a:p>
            <a:pPr algn="ctr"/>
            <a:r>
              <a:rPr lang="en-US" sz="8250" b="1" dirty="0">
                <a:solidFill>
                  <a:srgbClr val="47BCC6"/>
                </a:solidFill>
                <a:latin typeface="Zen Kaku Gothic New"/>
                <a:ea typeface="Zen Kaku Gothic New"/>
                <a:cs typeface="Zen Kaku Gothic New"/>
              </a:rPr>
              <a:t>1</a:t>
            </a:r>
            <a:r>
              <a:rPr lang="zh-CN" sz="3300" b="1" dirty="0">
                <a:solidFill>
                  <a:srgbClr val="000000"/>
                </a:solidFill>
                <a:latin typeface="Zen Kaku Gothic New"/>
                <a:ea typeface="Zen Kaku Gothic New"/>
                <a:cs typeface="Zen Kaku Gothic New"/>
              </a:rPr>
              <a:t>本</a:t>
            </a:r>
          </a:p>
        </p:txBody>
      </p:sp>
      <p:sp>
        <p:nvSpPr>
          <p:cNvPr id="14" name="TextBox 14"/>
          <p:cNvSpPr txBox="1"/>
          <p:nvPr/>
        </p:nvSpPr>
        <p:spPr>
          <a:xfrm>
            <a:off x="4091178" y="4110990"/>
            <a:ext cx="1266444" cy="352044"/>
          </a:xfrm>
          <a:prstGeom prst="rect">
            <a:avLst/>
          </a:prstGeom>
          <a:noFill/>
          <a:ln>
            <a:noFill/>
          </a:ln>
        </p:spPr>
        <p:txBody>
          <a:bodyPr wrap="none" lIns="0" tIns="0" rIns="0" bIns="0" anchor="t" anchorCtr="0">
            <a:spAutoFit/>
          </a:bodyPr>
          <a:lstStyle/>
          <a:p>
            <a:pPr algn="ctr"/>
            <a:r>
              <a:rPr lang="zh-CN" sz="1800" b="1" dirty="0">
                <a:solidFill>
                  <a:srgbClr val="000000"/>
                </a:solidFill>
                <a:latin typeface="Zen Kaku Gothic New"/>
                <a:ea typeface="Zen Kaku Gothic New"/>
                <a:cs typeface="Zen Kaku Gothic New"/>
              </a:rPr>
              <a:t>比較メモ</a:t>
            </a:r>
          </a:p>
        </p:txBody>
      </p:sp>
      <p:sp>
        <p:nvSpPr>
          <p:cNvPr id="15" name="TextBox 15"/>
          <p:cNvSpPr txBox="1"/>
          <p:nvPr/>
        </p:nvSpPr>
        <p:spPr>
          <a:xfrm>
            <a:off x="3529301" y="4494371"/>
            <a:ext cx="2390197"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Source Code Pro"/>
                <a:ea typeface="Source Code Pro"/>
                <a:cs typeface="Source Code Pro"/>
              </a:rPr>
              <a:t>kadaiA/COMPARE.md</a:t>
            </a:r>
          </a:p>
        </p:txBody>
      </p:sp>
      <p:sp>
        <p:nvSpPr>
          <p:cNvPr id="16" name="TextBox 16"/>
          <p:cNvSpPr txBox="1"/>
          <p:nvPr/>
        </p:nvSpPr>
        <p:spPr>
          <a:xfrm>
            <a:off x="6769215" y="2805112"/>
            <a:ext cx="1396770" cy="1590675"/>
          </a:xfrm>
          <a:prstGeom prst="rect">
            <a:avLst/>
          </a:prstGeom>
          <a:noFill/>
          <a:ln>
            <a:noFill/>
          </a:ln>
        </p:spPr>
        <p:txBody>
          <a:bodyPr wrap="none" lIns="0" tIns="0" rIns="0" bIns="0" anchor="t" anchorCtr="0">
            <a:spAutoFit/>
          </a:bodyPr>
          <a:lstStyle/>
          <a:p>
            <a:pPr algn="ctr"/>
            <a:r>
              <a:rPr lang="en-US" sz="8250" b="1" dirty="0">
                <a:solidFill>
                  <a:srgbClr val="47BCC6"/>
                </a:solidFill>
                <a:latin typeface="Zen Kaku Gothic New"/>
                <a:ea typeface="Zen Kaku Gothic New"/>
                <a:cs typeface="Zen Kaku Gothic New"/>
              </a:rPr>
              <a:t>2</a:t>
            </a:r>
            <a:r>
              <a:rPr lang="zh-CN" sz="3300" b="1" dirty="0">
                <a:solidFill>
                  <a:srgbClr val="000000"/>
                </a:solidFill>
                <a:latin typeface="Zen Kaku Gothic New"/>
                <a:ea typeface="Zen Kaku Gothic New"/>
                <a:cs typeface="Zen Kaku Gothic New"/>
              </a:rPr>
              <a:t>本</a:t>
            </a:r>
          </a:p>
        </p:txBody>
      </p:sp>
      <p:sp>
        <p:nvSpPr>
          <p:cNvPr id="17" name="TextBox 17"/>
          <p:cNvSpPr txBox="1"/>
          <p:nvPr/>
        </p:nvSpPr>
        <p:spPr>
          <a:xfrm>
            <a:off x="6428727" y="4110990"/>
            <a:ext cx="2077745" cy="352044"/>
          </a:xfrm>
          <a:prstGeom prst="rect">
            <a:avLst/>
          </a:prstGeom>
          <a:noFill/>
          <a:ln>
            <a:noFill/>
          </a:ln>
        </p:spPr>
        <p:txBody>
          <a:bodyPr wrap="none" lIns="0" tIns="0" rIns="0" bIns="0" anchor="t" anchorCtr="0">
            <a:spAutoFit/>
          </a:bodyPr>
          <a:lstStyle/>
          <a:p>
            <a:pPr algn="ctr"/>
            <a:r>
              <a:rPr lang="zh-CN" sz="1800" b="1" dirty="0">
                <a:solidFill>
                  <a:srgbClr val="000000"/>
                </a:solidFill>
                <a:latin typeface="Zen Kaku Gothic New"/>
                <a:ea typeface="Zen Kaku Gothic New"/>
                <a:cs typeface="Zen Kaku Gothic New"/>
              </a:rPr>
              <a:t>起票したIssue</a:t>
            </a:r>
          </a:p>
        </p:txBody>
      </p:sp>
      <p:sp>
        <p:nvSpPr>
          <p:cNvPr id="18" name="TextBox 18"/>
          <p:cNvSpPr txBox="1"/>
          <p:nvPr/>
        </p:nvSpPr>
        <p:spPr>
          <a:xfrm>
            <a:off x="6511018" y="4494371"/>
            <a:ext cx="1913164"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Source Code Pro"/>
                <a:ea typeface="Source Code Pro"/>
                <a:cs typeface="Source Code Pro"/>
              </a:rPr>
              <a:t>ISSUE_002_*.md</a:t>
            </a:r>
          </a:p>
        </p:txBody>
      </p:sp>
      <p:sp>
        <p:nvSpPr>
          <p:cNvPr id="19" name="TextBox 19"/>
          <p:cNvSpPr txBox="1"/>
          <p:nvPr/>
        </p:nvSpPr>
        <p:spPr>
          <a:xfrm>
            <a:off x="9512415" y="2805112"/>
            <a:ext cx="1396770" cy="1590675"/>
          </a:xfrm>
          <a:prstGeom prst="rect">
            <a:avLst/>
          </a:prstGeom>
          <a:noFill/>
          <a:ln>
            <a:noFill/>
          </a:ln>
        </p:spPr>
        <p:txBody>
          <a:bodyPr wrap="none" lIns="0" tIns="0" rIns="0" bIns="0" anchor="t" anchorCtr="0">
            <a:spAutoFit/>
          </a:bodyPr>
          <a:lstStyle/>
          <a:p>
            <a:pPr algn="ctr"/>
            <a:r>
              <a:rPr lang="en-US" sz="8250" b="1" dirty="0">
                <a:solidFill>
                  <a:srgbClr val="47BCC6"/>
                </a:solidFill>
                <a:latin typeface="Zen Kaku Gothic New"/>
                <a:ea typeface="Zen Kaku Gothic New"/>
                <a:cs typeface="Zen Kaku Gothic New"/>
              </a:rPr>
              <a:t>2</a:t>
            </a:r>
            <a:r>
              <a:rPr lang="zh-CN" sz="3300" b="1" dirty="0">
                <a:solidFill>
                  <a:srgbClr val="000000"/>
                </a:solidFill>
                <a:latin typeface="Zen Kaku Gothic New"/>
                <a:ea typeface="Zen Kaku Gothic New"/>
                <a:cs typeface="Zen Kaku Gothic New"/>
              </a:rPr>
              <a:t>件</a:t>
            </a:r>
          </a:p>
        </p:txBody>
      </p:sp>
      <p:sp>
        <p:nvSpPr>
          <p:cNvPr id="20" name="TextBox 20"/>
          <p:cNvSpPr txBox="1"/>
          <p:nvPr/>
        </p:nvSpPr>
        <p:spPr>
          <a:xfrm>
            <a:off x="8953500" y="4110990"/>
            <a:ext cx="2514600" cy="352044"/>
          </a:xfrm>
          <a:prstGeom prst="rect">
            <a:avLst/>
          </a:prstGeom>
          <a:noFill/>
          <a:ln>
            <a:noFill/>
          </a:ln>
        </p:spPr>
        <p:txBody>
          <a:bodyPr wrap="none" lIns="0" tIns="0" rIns="0" bIns="0" anchor="t" anchorCtr="0">
            <a:spAutoFit/>
          </a:bodyPr>
          <a:lstStyle/>
          <a:p>
            <a:pPr algn="ctr"/>
            <a:r>
              <a:rPr lang="zh-CN" sz="1800" b="1" dirty="0">
                <a:solidFill>
                  <a:srgbClr val="000000"/>
                </a:solidFill>
                <a:latin typeface="Zen Kaku Gothic New"/>
                <a:ea typeface="Zen Kaku Gothic New"/>
                <a:cs typeface="Zen Kaku Gothic New"/>
              </a:rPr>
              <a:t>緑になったテスト</a:t>
            </a:r>
          </a:p>
        </p:txBody>
      </p:sp>
      <p:sp>
        <p:nvSpPr>
          <p:cNvPr id="21" name="TextBox 21"/>
          <p:cNvSpPr txBox="1"/>
          <p:nvPr/>
        </p:nvSpPr>
        <p:spPr>
          <a:xfrm>
            <a:off x="9474232" y="4494371"/>
            <a:ext cx="1473137" cy="278702"/>
          </a:xfrm>
          <a:prstGeom prst="rect">
            <a:avLst/>
          </a:prstGeom>
          <a:noFill/>
          <a:ln>
            <a:noFill/>
          </a:ln>
        </p:spPr>
        <p:txBody>
          <a:bodyPr wrap="none" lIns="0" tIns="0" rIns="0" bIns="0" anchor="t" anchorCtr="0">
            <a:spAutoFit/>
          </a:bodyPr>
          <a:lstStyle/>
          <a:p>
            <a:pPr algn="ctr"/>
            <a:r>
              <a:rPr lang="en-US" sz="1420" dirty="0">
                <a:solidFill>
                  <a:srgbClr val="484848"/>
                </a:solidFill>
                <a:latin typeface="Source Code Pro"/>
                <a:ea typeface="Source Code Pro"/>
                <a:cs typeface="Source Code Pro"/>
              </a:rPr>
              <a:t>./mvnw test</a:t>
            </a:r>
          </a:p>
        </p:txBody>
      </p:sp>
      <p:sp>
        <p:nvSpPr>
          <p:cNvPr id="22" name="Rectangle 22"/>
          <p:cNvSpPr/>
          <p:nvPr/>
        </p:nvSpPr>
        <p:spPr>
          <a:xfrm>
            <a:off x="609600" y="5295900"/>
            <a:ext cx="10972800" cy="723900"/>
          </a:xfrm>
          <a:prstGeom prst="roundRect">
            <a:avLst>
              <a:gd name="adj" fmla="val 13158"/>
            </a:avLst>
          </a:prstGeom>
          <a:solidFill>
            <a:srgbClr val="EEF6F7"/>
          </a:solidFill>
          <a:ln>
            <a:noFill/>
          </a:ln>
        </p:spPr>
      </p:sp>
      <p:sp>
        <p:nvSpPr>
          <p:cNvPr id="23" name="Rectangle 23"/>
          <p:cNvSpPr/>
          <p:nvPr/>
        </p:nvSpPr>
        <p:spPr>
          <a:xfrm>
            <a:off x="609600" y="5295900"/>
            <a:ext cx="57150" cy="723900"/>
          </a:xfrm>
          <a:prstGeom prst="roundRect">
            <a:avLst>
              <a:gd name="adj" fmla="val 50000"/>
            </a:avLst>
          </a:prstGeom>
          <a:solidFill>
            <a:srgbClr val="47BCC6"/>
          </a:solidFill>
          <a:ln>
            <a:noFill/>
          </a:ln>
        </p:spPr>
      </p:sp>
      <p:sp>
        <p:nvSpPr>
          <p:cNvPr id="24" name="TextBox 24"/>
          <p:cNvSpPr txBox="1"/>
          <p:nvPr/>
        </p:nvSpPr>
        <p:spPr>
          <a:xfrm>
            <a:off x="906399" y="5430679"/>
            <a:ext cx="247330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ほかに残るファイル</a:t>
            </a:r>
          </a:p>
        </p:txBody>
      </p:sp>
      <p:sp>
        <p:nvSpPr>
          <p:cNvPr id="25" name="TextBox 25"/>
          <p:cNvSpPr txBox="1"/>
          <p:nvPr/>
        </p:nvSpPr>
        <p:spPr>
          <a:xfrm>
            <a:off x="906399" y="5716429"/>
            <a:ext cx="8833104"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memo.md、REPORT.md、THREAT_MODEL.md、自分で書いた SKILL.md</a:t>
            </a:r>
          </a:p>
        </p:txBody>
      </p:sp>
      <p:sp>
        <p:nvSpPr>
          <p:cNvPr id="26" name="TextBox 26"/>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7" name="TextBox 27"/>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98</a:t>
            </a:r>
          </a:p>
        </p:txBody>
      </p:sp>
    </p:spTree>
  </p:cSld>
  <p:clrMapOvr>
    <a:masterClrMapping/>
  </p:clrMapOvr>
  <p:transition xmlns:p14="http://schemas.microsoft.com/office/powerpoint/2010/main" p14:dur="400">
    <p:fade/>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530287"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次の一歩</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142524"/>
            <a:ext cx="6460950" cy="846010"/>
          </a:xfrm>
          <a:prstGeom prst="rect">
            <a:avLst/>
          </a:prstGeom>
          <a:noFill/>
          <a:ln>
            <a:noFill/>
          </a:ln>
        </p:spPr>
        <p:txBody>
          <a:bodyPr wrap="square" lIns="0" tIns="0" rIns="0" bIns="0" anchor="t" anchorCtr="0"/>
          <a:lstStyle/>
          <a:p>
            <a:pPr algn="l">
              <a:lnSpc>
                <a:spcPts val="2850"/>
              </a:lnSpc>
            </a:pPr>
            <a:r>
              <a:rPr lang="zh-CN" sz="2480" b="1" dirty="0">
                <a:solidFill>
                  <a:srgbClr val="000000"/>
                </a:solidFill>
                <a:latin typeface="Zen Kaku Gothic New"/>
                <a:ea typeface="Zen Kaku Gothic New"/>
                <a:cs typeface="Zen Kaku Gothic New"/>
              </a:rPr>
              <a:t>明日の仕事で最初に試すことを、</a:t>
            </a:r>
          </a:p>
          <a:p>
            <a:pPr algn="l">
              <a:lnSpc>
                <a:spcPts val="2850"/>
              </a:lnSpc>
            </a:pPr>
            <a:r>
              <a:rPr lang="zh-CN" sz="2480" b="1" dirty="0">
                <a:solidFill>
                  <a:srgbClr val="264DBF"/>
                </a:solidFill>
                <a:latin typeface="Zen Kaku Gothic New"/>
                <a:ea typeface="Zen Kaku Gothic New"/>
                <a:cs typeface="Zen Kaku Gothic New"/>
              </a:rPr>
              <a:t>1つだけ</a:t>
            </a:r>
            <a:r>
              <a:rPr lang="zh-CN" sz="2480" b="1" dirty="0">
                <a:solidFill>
                  <a:srgbClr val="000000"/>
                </a:solidFill>
                <a:latin typeface="Zen Kaku Gothic New"/>
                <a:ea typeface="Zen Kaku Gothic New"/>
                <a:cs typeface="Zen Kaku Gothic New"/>
              </a:rPr>
              <a:t>決めて帰ってください。</a:t>
            </a:r>
          </a:p>
        </p:txBody>
      </p:sp>
      <p:sp>
        <p:nvSpPr>
          <p:cNvPr id="7" name="Rectangle 7"/>
          <p:cNvSpPr/>
          <p:nvPr/>
        </p:nvSpPr>
        <p:spPr>
          <a:xfrm>
            <a:off x="609600" y="2057400"/>
            <a:ext cx="5410200" cy="666750"/>
          </a:xfrm>
          <a:prstGeom prst="roundRect">
            <a:avLst>
              <a:gd name="adj" fmla="val 11429"/>
            </a:avLst>
          </a:prstGeom>
          <a:solidFill>
            <a:srgbClr val="F7F9FA"/>
          </a:solidFill>
          <a:ln>
            <a:noFill/>
          </a:ln>
        </p:spPr>
      </p:sp>
      <p:sp>
        <p:nvSpPr>
          <p:cNvPr id="8" name="Ellipse 8"/>
          <p:cNvSpPr/>
          <p:nvPr/>
        </p:nvSpPr>
        <p:spPr>
          <a:xfrm>
            <a:off x="838200" y="2276475"/>
            <a:ext cx="228600" cy="228600"/>
          </a:xfrm>
          <a:prstGeom prst="ellipse">
            <a:avLst/>
          </a:prstGeom>
          <a:solidFill>
            <a:srgbClr val="264DBF"/>
          </a:solidFill>
          <a:ln>
            <a:noFill/>
          </a:ln>
        </p:spPr>
      </p:sp>
      <p:sp>
        <p:nvSpPr>
          <p:cNvPr id="9" name="TextBox 9"/>
          <p:cNvSpPr txBox="1"/>
          <p:nvPr/>
        </p:nvSpPr>
        <p:spPr>
          <a:xfrm>
            <a:off x="1248918" y="2165032"/>
            <a:ext cx="588836"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今日</a:t>
            </a:r>
          </a:p>
        </p:txBody>
      </p:sp>
      <p:sp>
        <p:nvSpPr>
          <p:cNvPr id="10" name="TextBox 10"/>
          <p:cNvSpPr txBox="1"/>
          <p:nvPr/>
        </p:nvSpPr>
        <p:spPr>
          <a:xfrm>
            <a:off x="1250061" y="245602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動くアプリとテストを手元に持ち帰ります。</a:t>
            </a:r>
          </a:p>
        </p:txBody>
      </p:sp>
      <p:sp>
        <p:nvSpPr>
          <p:cNvPr id="11" name="Rectangle 11"/>
          <p:cNvSpPr/>
          <p:nvPr/>
        </p:nvSpPr>
        <p:spPr>
          <a:xfrm>
            <a:off x="609600" y="2876550"/>
            <a:ext cx="5410200" cy="666750"/>
          </a:xfrm>
          <a:prstGeom prst="roundRect">
            <a:avLst>
              <a:gd name="adj" fmla="val 11429"/>
            </a:avLst>
          </a:prstGeom>
          <a:solidFill>
            <a:srgbClr val="F7F9FA"/>
          </a:solidFill>
          <a:ln>
            <a:noFill/>
          </a:ln>
        </p:spPr>
      </p:sp>
      <p:sp>
        <p:nvSpPr>
          <p:cNvPr id="12" name="Ellipse 12"/>
          <p:cNvSpPr/>
          <p:nvPr/>
        </p:nvSpPr>
        <p:spPr>
          <a:xfrm>
            <a:off x="838200" y="3095625"/>
            <a:ext cx="228600" cy="228600"/>
          </a:xfrm>
          <a:prstGeom prst="ellipse">
            <a:avLst/>
          </a:prstGeom>
          <a:solidFill>
            <a:srgbClr val="47BCC6"/>
          </a:solidFill>
          <a:ln>
            <a:noFill/>
          </a:ln>
        </p:spPr>
      </p:sp>
      <p:sp>
        <p:nvSpPr>
          <p:cNvPr id="13" name="TextBox 13"/>
          <p:cNvSpPr txBox="1"/>
          <p:nvPr/>
        </p:nvSpPr>
        <p:spPr>
          <a:xfrm>
            <a:off x="1248918" y="2984182"/>
            <a:ext cx="588836"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明日</a:t>
            </a:r>
          </a:p>
        </p:txBody>
      </p:sp>
      <p:sp>
        <p:nvSpPr>
          <p:cNvPr id="14" name="TextBox 14"/>
          <p:cNvSpPr txBox="1"/>
          <p:nvPr/>
        </p:nvSpPr>
        <p:spPr>
          <a:xfrm>
            <a:off x="1250061" y="3275171"/>
            <a:ext cx="55550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最初に試す手順を1つ決めて、自分の手で回します。</a:t>
            </a:r>
          </a:p>
        </p:txBody>
      </p:sp>
      <p:sp>
        <p:nvSpPr>
          <p:cNvPr id="15" name="Rectangle 15"/>
          <p:cNvSpPr/>
          <p:nvPr/>
        </p:nvSpPr>
        <p:spPr>
          <a:xfrm>
            <a:off x="609600" y="3695700"/>
            <a:ext cx="5410200" cy="666750"/>
          </a:xfrm>
          <a:prstGeom prst="roundRect">
            <a:avLst>
              <a:gd name="adj" fmla="val 11429"/>
            </a:avLst>
          </a:prstGeom>
          <a:solidFill>
            <a:srgbClr val="F7F9FA"/>
          </a:solidFill>
          <a:ln>
            <a:noFill/>
          </a:ln>
        </p:spPr>
      </p:sp>
      <p:sp>
        <p:nvSpPr>
          <p:cNvPr id="16" name="Ellipse 16"/>
          <p:cNvSpPr/>
          <p:nvPr/>
        </p:nvSpPr>
        <p:spPr>
          <a:xfrm>
            <a:off x="838200" y="3914775"/>
            <a:ext cx="228600" cy="228600"/>
          </a:xfrm>
          <a:prstGeom prst="ellipse">
            <a:avLst/>
          </a:prstGeom>
          <a:solidFill>
            <a:srgbClr val="A3DDE3"/>
          </a:solidFill>
          <a:ln>
            <a:noFill/>
          </a:ln>
        </p:spPr>
      </p:sp>
      <p:sp>
        <p:nvSpPr>
          <p:cNvPr id="17" name="TextBox 17"/>
          <p:cNvSpPr txBox="1"/>
          <p:nvPr/>
        </p:nvSpPr>
        <p:spPr>
          <a:xfrm>
            <a:off x="1248918" y="3803332"/>
            <a:ext cx="1032191"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1か月後</a:t>
            </a:r>
          </a:p>
        </p:txBody>
      </p:sp>
      <p:sp>
        <p:nvSpPr>
          <p:cNvPr id="18" name="TextBox 18"/>
          <p:cNvSpPr txBox="1"/>
          <p:nvPr/>
        </p:nvSpPr>
        <p:spPr>
          <a:xfrm>
            <a:off x="1250061" y="4094321"/>
            <a:ext cx="567560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自分の CLAUDE.md をチームのルールに育てます。</a:t>
            </a:r>
          </a:p>
        </p:txBody>
      </p:sp>
      <p:sp>
        <p:nvSpPr>
          <p:cNvPr id="19" name="Rectangle 19"/>
          <p:cNvSpPr/>
          <p:nvPr/>
        </p:nvSpPr>
        <p:spPr>
          <a:xfrm>
            <a:off x="609600" y="4552950"/>
            <a:ext cx="5410200" cy="1143000"/>
          </a:xfrm>
          <a:prstGeom prst="roundRect">
            <a:avLst>
              <a:gd name="adj" fmla="val 8333"/>
            </a:avLst>
          </a:prstGeom>
          <a:solidFill>
            <a:srgbClr val="EEF6F7"/>
          </a:solidFill>
          <a:ln>
            <a:noFill/>
          </a:ln>
        </p:spPr>
      </p:sp>
      <p:sp>
        <p:nvSpPr>
          <p:cNvPr id="20" name="Rectangle 20"/>
          <p:cNvSpPr/>
          <p:nvPr/>
        </p:nvSpPr>
        <p:spPr>
          <a:xfrm>
            <a:off x="609600" y="4552950"/>
            <a:ext cx="57150" cy="1143000"/>
          </a:xfrm>
          <a:prstGeom prst="roundRect">
            <a:avLst>
              <a:gd name="adj" fmla="val 50000"/>
            </a:avLst>
          </a:prstGeom>
          <a:solidFill>
            <a:srgbClr val="47BCC6"/>
          </a:solidFill>
          <a:ln>
            <a:noFill/>
          </a:ln>
        </p:spPr>
      </p:sp>
      <p:sp>
        <p:nvSpPr>
          <p:cNvPr id="21" name="TextBox 21"/>
          <p:cNvSpPr txBox="1"/>
          <p:nvPr/>
        </p:nvSpPr>
        <p:spPr>
          <a:xfrm>
            <a:off x="944499" y="4744879"/>
            <a:ext cx="138117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アンケート</a:t>
            </a:r>
          </a:p>
        </p:txBody>
      </p:sp>
      <p:sp>
        <p:nvSpPr>
          <p:cNvPr id="22" name="TextBox 22"/>
          <p:cNvSpPr txBox="1"/>
          <p:nvPr/>
        </p:nvSpPr>
        <p:spPr>
          <a:xfrm>
            <a:off x="945261" y="5103971"/>
            <a:ext cx="461395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研修の最後にURLをご案内します。</a:t>
            </a:r>
          </a:p>
          <a:p>
            <a:pPr algn="l">
              <a:lnSpc>
                <a:spcPts val="2100"/>
              </a:lnSpc>
            </a:pPr>
            <a:r>
              <a:rPr lang="zh-CN" sz="1420" dirty="0">
                <a:solidFill>
                  <a:srgbClr val="484848"/>
                </a:solidFill>
                <a:latin typeface="Zen Kaku Gothic New"/>
                <a:ea typeface="Zen Kaku Gothic New"/>
                <a:cs typeface="Zen Kaku Gothic New"/>
              </a:rPr>
              <a:t>その場で回答してください。3分ほどです。</a:t>
            </a:r>
          </a:p>
        </p:txBody>
      </p:sp>
      <p:sp>
        <p:nvSpPr>
          <p:cNvPr id="23" name="Rectangle 23"/>
          <p:cNvSpPr/>
          <p:nvPr/>
        </p:nvSpPr>
        <p:spPr>
          <a:xfrm>
            <a:off x="6496050" y="2114550"/>
            <a:ext cx="5086350" cy="2857500"/>
          </a:xfrm>
          <a:prstGeom prst="roundRect">
            <a:avLst>
              <a:gd name="adj" fmla="val 2667"/>
            </a:avLst>
          </a:prstGeom>
          <a:solidFill>
            <a:srgbClr val="000000">
              <a:alpha val="8000"/>
            </a:srgbClr>
          </a:solidFill>
          <a:ln>
            <a:noFill/>
          </a:ln>
        </p:spPr>
      </p:sp>
      <p:pic>
        <p:nvPicPr>
          <p:cNvPr id="24" name="Image 24"/>
          <p:cNvPicPr>
            <a:picLocks noChangeAspect="1"/>
          </p:cNvPicPr>
          <p:nvPr/>
        </p:nvPicPr>
        <p:blipFill>
          <a:blip r:embed="rId2"/>
          <a:stretch>
            <a:fillRect/>
          </a:stretch>
        </p:blipFill>
        <p:spPr>
          <a:xfrm>
            <a:off x="6442075" y="2057400"/>
            <a:ext cx="5080000" cy="2857500"/>
          </a:xfrm>
          <a:prstGeom prst="rect">
            <a:avLst/>
          </a:prstGeom>
        </p:spPr>
      </p:pic>
      <p:sp>
        <p:nvSpPr>
          <p:cNvPr id="25" name="Rectangle 25"/>
          <p:cNvSpPr/>
          <p:nvPr/>
        </p:nvSpPr>
        <p:spPr>
          <a:xfrm>
            <a:off x="6438900" y="2057400"/>
            <a:ext cx="5086350" cy="2857500"/>
          </a:xfrm>
          <a:prstGeom prst="roundRect">
            <a:avLst>
              <a:gd name="adj" fmla="val 2667"/>
            </a:avLst>
          </a:prstGeom>
          <a:noFill/>
          <a:ln w="14288">
            <a:solidFill>
              <a:srgbClr val="E3E7EA"/>
            </a:solidFill>
          </a:ln>
        </p:spPr>
      </p:sp>
      <p:sp>
        <p:nvSpPr>
          <p:cNvPr id="26" name="TextBox 26"/>
          <p:cNvSpPr txBox="1"/>
          <p:nvPr/>
        </p:nvSpPr>
        <p:spPr>
          <a:xfrm>
            <a:off x="6585966" y="5027771"/>
            <a:ext cx="479221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画面: Claude Code 公式ドキュメント トップ</a:t>
            </a:r>
          </a:p>
        </p:txBody>
      </p:sp>
      <p:sp>
        <p:nvSpPr>
          <p:cNvPr id="27" name="TextBox 27"/>
          <p:cNvSpPr txBox="1"/>
          <p:nvPr/>
        </p:nvSpPr>
        <p:spPr>
          <a:xfrm>
            <a:off x="6431661" y="5465921"/>
            <a:ext cx="4472797"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続きは公式ドキュメントで追えます。</a:t>
            </a:r>
          </a:p>
          <a:p>
            <a:pPr algn="l">
              <a:lnSpc>
                <a:spcPts val="2100"/>
              </a:lnSpc>
            </a:pPr>
            <a:r>
              <a:rPr lang="en-US" sz="1420" dirty="0">
                <a:solidFill>
                  <a:srgbClr val="484848"/>
                </a:solidFill>
                <a:latin typeface="Zen Kaku Gothic New"/>
                <a:ea typeface="Zen Kaku Gothic New"/>
                <a:cs typeface="Zen Kaku Gothic New"/>
              </a:rPr>
              <a:t>docs.claude.com/en/docs/claude-code</a:t>
            </a:r>
          </a:p>
        </p:txBody>
      </p:sp>
      <p:sp>
        <p:nvSpPr>
          <p:cNvPr id="28" name="TextBox 28"/>
          <p:cNvSpPr txBox="1"/>
          <p:nvPr/>
        </p:nvSpPr>
        <p:spPr>
          <a:xfrm>
            <a:off x="601599" y="6078379"/>
            <a:ext cx="7894987"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決めた1つは、memo.md の最後に書き足してから閉じてください。</a:t>
            </a:r>
          </a:p>
        </p:txBody>
      </p:sp>
      <p:sp>
        <p:nvSpPr>
          <p:cNvPr id="29" name="TextBox 2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0" name="TextBox 30"/>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99</a:t>
            </a:r>
          </a:p>
        </p:txBody>
      </p:sp>
    </p:spTree>
  </p:cSld>
  <p:clrMapOvr>
    <a:masterClrMapping/>
  </p:clrMapOvr>
  <p:transition xmlns:p14="http://schemas.microsoft.com/office/powerpoint/2010/main" p14:dur="400">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Office PowerPoint</Application>
  <PresentationFormat>On-screen Show (16:9)</PresentationFormat>
  <Paragraphs>0</Paragraphs>
  <Slides>100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dc:language/>
  <cp:lastModifiedBy/>
  <cp:revision>1</cp:revision>
  <dcterms:created xsi:type="dcterms:W3CDTF">2026-07-30T04:24:15Z</dcterms:created>
  <dcterms:modified xsi:type="dcterms:W3CDTF">2026-07-30T04:24:15Z</dcterms:modified>
  <cp:category/>
  <cp:contentStatus/>
</cp:coreProperties>
</file>